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 id="2147483734" r:id="rId7"/>
  </p:sldMasterIdLst>
  <p:notesMasterIdLst>
    <p:notesMasterId r:id="rId14"/>
  </p:notesMasterIdLst>
  <p:handoutMasterIdLst>
    <p:handoutMasterId r:id="rId15"/>
  </p:handoutMasterIdLst>
  <p:sldIdLst>
    <p:sldId id="270" r:id="rId8"/>
    <p:sldId id="269" r:id="rId9"/>
    <p:sldId id="261" r:id="rId10"/>
    <p:sldId id="267" r:id="rId11"/>
    <p:sldId id="268" r:id="rId12"/>
    <p:sldId id="266" r:id="rId13"/>
  </p:sldIdLst>
  <p:sldSz cx="9144000" cy="6858000" type="screen4x3"/>
  <p:notesSz cx="6858000" cy="9144000"/>
  <p:defaultTextStyle>
    <a:defPPr>
      <a:defRPr lang="en-AU"/>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E5F7E"/>
    <a:srgbClr val="0E7D60"/>
    <a:srgbClr val="010000"/>
    <a:srgbClr val="0095C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81CD1-0E7E-44DA-A86C-56FCFDC12A9C}" v="1" dt="2021-06-09T06:45:2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4" autoAdjust="0"/>
  </p:normalViewPr>
  <p:slideViewPr>
    <p:cSldViewPr snapToGrid="0" snapToObjects="1">
      <p:cViewPr varScale="1">
        <p:scale>
          <a:sx n="119" d="100"/>
          <a:sy n="119" d="100"/>
        </p:scale>
        <p:origin x="129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91FD05-3440-4E2B-8460-7EB6156B320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0E8C79E-7B07-4A5D-86B0-C0C798633A10}"/>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D88111E0-AB0E-49D2-95B8-6FCA36CE0A79}" type="datetime1">
              <a:rPr lang="en-AU" altLang="en-US"/>
              <a:pPr/>
              <a:t>09/06/2021</a:t>
            </a:fld>
            <a:endParaRPr lang="en-AU" altLang="en-US"/>
          </a:p>
        </p:txBody>
      </p:sp>
      <p:sp>
        <p:nvSpPr>
          <p:cNvPr id="4" name="Footer Placeholder 3">
            <a:extLst>
              <a:ext uri="{FF2B5EF4-FFF2-40B4-BE49-F238E27FC236}">
                <a16:creationId xmlns:a16="http://schemas.microsoft.com/office/drawing/2014/main" id="{2E357250-B7F8-4C7A-A173-D9D84C1EF36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C2A46234-A3BE-4872-B73A-C7D0542AA5D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C6E06E6-8BFE-46EF-A41F-7C77C66F3C3D}" type="slidenum">
              <a:rPr lang="en-AU" altLang="en-US"/>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3DC1F3F-C993-47F9-A2B4-2E5CAB45262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AU" altLang="en-US"/>
          </a:p>
        </p:txBody>
      </p:sp>
      <p:sp>
        <p:nvSpPr>
          <p:cNvPr id="56323" name="Rectangle 3">
            <a:extLst>
              <a:ext uri="{FF2B5EF4-FFF2-40B4-BE49-F238E27FC236}">
                <a16:creationId xmlns:a16="http://schemas.microsoft.com/office/drawing/2014/main" id="{0F927056-4501-4446-BA10-20EC6C3712F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FED90175-647B-4C01-A661-C8A536CB1888}" type="datetime1">
              <a:rPr lang="en-AU" altLang="en-US"/>
              <a:pPr/>
              <a:t>09/06/2021</a:t>
            </a:fld>
            <a:endParaRPr lang="en-AU" altLang="en-US"/>
          </a:p>
        </p:txBody>
      </p:sp>
      <p:sp>
        <p:nvSpPr>
          <p:cNvPr id="56324" name="Rectangle 4">
            <a:extLst>
              <a:ext uri="{FF2B5EF4-FFF2-40B4-BE49-F238E27FC236}">
                <a16:creationId xmlns:a16="http://schemas.microsoft.com/office/drawing/2014/main" id="{04B9C826-C668-49A8-9E5A-C7B4A7DE8C2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a:extLst>
              <a:ext uri="{FF2B5EF4-FFF2-40B4-BE49-F238E27FC236}">
                <a16:creationId xmlns:a16="http://schemas.microsoft.com/office/drawing/2014/main" id="{AFEC2F44-5EF7-4466-A467-06F089AE126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56326" name="Rectangle 6">
            <a:extLst>
              <a:ext uri="{FF2B5EF4-FFF2-40B4-BE49-F238E27FC236}">
                <a16:creationId xmlns:a16="http://schemas.microsoft.com/office/drawing/2014/main" id="{2B69F225-3E5C-4A34-AD2C-18A41CFEB3D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AU" altLang="en-US"/>
          </a:p>
        </p:txBody>
      </p:sp>
      <p:sp>
        <p:nvSpPr>
          <p:cNvPr id="56327" name="Rectangle 7">
            <a:extLst>
              <a:ext uri="{FF2B5EF4-FFF2-40B4-BE49-F238E27FC236}">
                <a16:creationId xmlns:a16="http://schemas.microsoft.com/office/drawing/2014/main" id="{381B677A-723F-4722-8836-28E2A4DBA5D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30187636-B71B-40AE-96A1-E7FB14B780BF}"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GB" sz="1800" dirty="0">
                <a:effectLst/>
                <a:latin typeface="Times New Roman" panose="02020603050405020304" pitchFamily="18" charset="0"/>
                <a:ea typeface="Times New Roman" panose="02020603050405020304" pitchFamily="18" charset="0"/>
              </a:rPr>
              <a:t>Changes in aerosol optical and cloud properties due to radiative forcing are included by prescribing monthly 3D fields of shortwave and longwave optical properties and cloud droplet number concentration. These fields are generated by combining background aerosol climatology estimated from a pre-industrial forced global atmosphere simulation with a prognostic aerosol scheme at N96 resolution (about 135km in the mid-latitude), with time-varying anthropogenic aerosol changes from the MACv2-SP (Max Planck Institute Aerosol Climatology v2; Stevens et al., 2016) and stratospheric volcanic forcing. </a:t>
            </a:r>
          </a:p>
          <a:p>
            <a:endParaRPr lang="en-GB" dirty="0"/>
          </a:p>
          <a:p>
            <a:endParaRPr lang="en-GB" dirty="0"/>
          </a:p>
          <a:p>
            <a:r>
              <a:rPr lang="en-GB" dirty="0"/>
              <a:t>Worth noting based on the UK Climate Projection UKCP18 work.</a:t>
            </a:r>
          </a:p>
        </p:txBody>
      </p:sp>
      <p:sp>
        <p:nvSpPr>
          <p:cNvPr id="4" name="Slide Number Placeholder 3"/>
          <p:cNvSpPr>
            <a:spLocks noGrp="1"/>
          </p:cNvSpPr>
          <p:nvPr>
            <p:ph type="sldNum" sz="quarter" idx="5"/>
          </p:nvPr>
        </p:nvSpPr>
        <p:spPr/>
        <p:txBody>
          <a:bodyPr/>
          <a:lstStyle/>
          <a:p>
            <a:fld id="{30187636-B71B-40AE-96A1-E7FB14B780BF}" type="slidenum">
              <a:rPr lang="en-AU" altLang="en-US" smtClean="0"/>
              <a:pPr/>
              <a:t>2</a:t>
            </a:fld>
            <a:endParaRPr lang="en-AU" altLang="en-US"/>
          </a:p>
        </p:txBody>
      </p:sp>
    </p:spTree>
    <p:extLst>
      <p:ext uri="{BB962C8B-B14F-4D97-AF65-F5344CB8AC3E}">
        <p14:creationId xmlns:p14="http://schemas.microsoft.com/office/powerpoint/2010/main" val="716833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8439" name="Picture 7">
            <a:extLst>
              <a:ext uri="{FF2B5EF4-FFF2-40B4-BE49-F238E27FC236}">
                <a16:creationId xmlns:a16="http://schemas.microsoft.com/office/drawing/2014/main" id="{87237EF9-3B14-4F4E-9AA9-807000234C9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2914650"/>
            <a:ext cx="91440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Title Placeholder 1">
            <a:extLst>
              <a:ext uri="{FF2B5EF4-FFF2-40B4-BE49-F238E27FC236}">
                <a16:creationId xmlns:a16="http://schemas.microsoft.com/office/drawing/2014/main" id="{3E042331-9D2A-4B2E-925A-2CF53C37539C}"/>
              </a:ext>
            </a:extLst>
          </p:cNvPr>
          <p:cNvSpPr>
            <a:spLocks noGrp="1"/>
          </p:cNvSpPr>
          <p:nvPr>
            <p:ph type="ctrTitle"/>
          </p:nvPr>
        </p:nvSpPr>
        <p:spPr>
          <a:xfrm>
            <a:off x="614363" y="1539875"/>
            <a:ext cx="7916862" cy="719138"/>
          </a:xfrm>
        </p:spPr>
        <p:txBody>
          <a:bodyPr/>
          <a:lstStyle>
            <a:lvl1pPr algn="l">
              <a:defRPr smtClean="0">
                <a:latin typeface="Arial" panose="020B0604020202020204" pitchFamily="34" charset="0"/>
                <a:ea typeface="ＭＳ Ｐゴシック" panose="020B0600070205080204" pitchFamily="34" charset="-128"/>
              </a:defRPr>
            </a:lvl1pPr>
          </a:lstStyle>
          <a:p>
            <a:pPr lvl="0"/>
            <a:r>
              <a:rPr lang="en-AU" altLang="en-US" noProof="0"/>
              <a:t>Click to edit Master title style</a:t>
            </a:r>
          </a:p>
        </p:txBody>
      </p:sp>
      <p:sp>
        <p:nvSpPr>
          <p:cNvPr id="18435" name="Text Placeholder 2">
            <a:extLst>
              <a:ext uri="{FF2B5EF4-FFF2-40B4-BE49-F238E27FC236}">
                <a16:creationId xmlns:a16="http://schemas.microsoft.com/office/drawing/2014/main" id="{E00D8671-42C4-45FB-B669-E775AD84909E}"/>
              </a:ext>
            </a:extLst>
          </p:cNvPr>
          <p:cNvSpPr>
            <a:spLocks noGrp="1"/>
          </p:cNvSpPr>
          <p:nvPr>
            <p:ph type="subTitle" idx="1"/>
          </p:nvPr>
        </p:nvSpPr>
        <p:spPr>
          <a:xfrm>
            <a:off x="614363" y="2312988"/>
            <a:ext cx="7916862" cy="719137"/>
          </a:xfrm>
        </p:spPr>
        <p:txBody>
          <a:bodyPr/>
          <a:lstStyle>
            <a:lvl1pPr marL="0" indent="0">
              <a:buFontTx/>
              <a:buNone/>
              <a:defRPr sz="1800" smtClean="0">
                <a:latin typeface="Arial" panose="020B0604020202020204" pitchFamily="34" charset="0"/>
              </a:defRPr>
            </a:lvl1pPr>
          </a:lstStyle>
          <a:p>
            <a:pPr lvl="0"/>
            <a:r>
              <a:rPr lang="en-AU" altLang="en-US" noProof="0"/>
              <a:t>Click to edit Master subtitle style</a:t>
            </a:r>
          </a:p>
        </p:txBody>
      </p:sp>
      <p:pic>
        <p:nvPicPr>
          <p:cNvPr id="18437" name="Picture 7" descr="logo.eps">
            <a:extLst>
              <a:ext uri="{FF2B5EF4-FFF2-40B4-BE49-F238E27FC236}">
                <a16:creationId xmlns:a16="http://schemas.microsoft.com/office/drawing/2014/main" id="{9348A6CE-1A55-4763-AD0E-607DDDF432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9738"/>
            <a:ext cx="1346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Vertical Text Placeholder 2"/>
          <p:cNvSpPr>
            <a:spLocks noGrp="1"/>
          </p:cNvSpPr>
          <p:nvPr>
            <p:ph type="body" orient="vert" idx="1"/>
          </p:nvPr>
        </p:nvSpPr>
        <p:spPr/>
        <p:txBody>
          <a:bodyPr vert="eaVert"/>
          <a:lstStyle>
            <a:lvl5pPr>
              <a:defRPr sz="1200"/>
            </a:lvl5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Tree>
    <p:extLst>
      <p:ext uri="{BB962C8B-B14F-4D97-AF65-F5344CB8AC3E}">
        <p14:creationId xmlns:p14="http://schemas.microsoft.com/office/powerpoint/2010/main" val="123750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75668"/>
            <a:ext cx="2057400" cy="415049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1975668"/>
            <a:ext cx="6019800" cy="4150495"/>
          </a:xfrm>
        </p:spPr>
        <p:txBody>
          <a:bodyPr vert="eaVert"/>
          <a:lstStyle>
            <a:lvl5pPr>
              <a:defRPr sz="1200"/>
            </a:lvl5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Tree>
    <p:extLst>
      <p:ext uri="{BB962C8B-B14F-4D97-AF65-F5344CB8AC3E}">
        <p14:creationId xmlns:p14="http://schemas.microsoft.com/office/powerpoint/2010/main" val="385518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91EF-2973-4D00-B406-1E56BA803DA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9680687-003A-4617-BD85-B8460066F46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Tree>
    <p:extLst>
      <p:ext uri="{BB962C8B-B14F-4D97-AF65-F5344CB8AC3E}">
        <p14:creationId xmlns:p14="http://schemas.microsoft.com/office/powerpoint/2010/main" val="199863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583E-5FD6-429E-8DDF-E4DAD48FDE6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E4EE519-90F0-4226-B7A1-63A6F27E6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41498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526D-7B3D-4420-A195-22AE5F431BA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A634A31-D994-4363-A20F-9C4F9295B0E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1054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7848-3868-41B2-AC69-EE5EB62177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48A1956-5C0B-4ACB-AE95-2BA7910B06BA}"/>
              </a:ext>
            </a:extLst>
          </p:cNvPr>
          <p:cNvSpPr>
            <a:spLocks noGrp="1"/>
          </p:cNvSpPr>
          <p:nvPr>
            <p:ph sz="half" idx="1"/>
          </p:nvPr>
        </p:nvSpPr>
        <p:spPr>
          <a:xfrm>
            <a:off x="254000" y="1600200"/>
            <a:ext cx="42418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7670DF9-4DBC-4CBD-AEFF-873101877EEC}"/>
              </a:ext>
            </a:extLst>
          </p:cNvPr>
          <p:cNvSpPr>
            <a:spLocks noGrp="1"/>
          </p:cNvSpPr>
          <p:nvPr>
            <p:ph sz="half" idx="2"/>
          </p:nvPr>
        </p:nvSpPr>
        <p:spPr>
          <a:xfrm>
            <a:off x="4648200" y="1600200"/>
            <a:ext cx="42433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39449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8B92-B3FA-4061-9CB2-2D70AF56628D}"/>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F00DE75-FA43-41CB-916E-5A4AED1772D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CCD05-13C9-4886-A202-E59B97E0EED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615048A-A51B-4809-BBE6-36E95086F5C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93D87-F1B2-42E7-90A4-D78CF04632E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9004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A315-9245-4370-8185-C0001701A96F}"/>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769228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172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3355-A817-4DCF-9618-22EEAF26622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1FD55E3-FC57-4C51-8009-BAFF760ED28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6C33368-9E85-4C75-8F39-5CECFB8C6A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7578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5910" y="274638"/>
            <a:ext cx="6530890" cy="1143000"/>
          </a:xfrm>
        </p:spPr>
        <p:txBody>
          <a:bodyPr>
            <a:normAutofit/>
          </a:bodyPr>
          <a:lstStyle>
            <a:lvl1pPr>
              <a:defRPr sz="2800"/>
            </a:lvl1pPr>
          </a:lstStyle>
          <a:p>
            <a:r>
              <a:rPr lang="en-AU" dirty="0"/>
              <a:t>Click to edit Master title style</a:t>
            </a:r>
            <a:endParaRPr lang="en-US" dirty="0"/>
          </a:p>
        </p:txBody>
      </p:sp>
      <p:sp>
        <p:nvSpPr>
          <p:cNvPr id="3" name="Content Placeholder 2"/>
          <p:cNvSpPr>
            <a:spLocks noGrp="1"/>
          </p:cNvSpPr>
          <p:nvPr>
            <p:ph idx="1"/>
          </p:nvPr>
        </p:nvSpPr>
        <p:spPr/>
        <p:txBody>
          <a:bodyPr/>
          <a:lstStyle>
            <a:lvl1pPr>
              <a:buFontTx/>
              <a:buNone/>
              <a:defRPr/>
            </a:lvl1pPr>
            <a:lvl2pPr>
              <a:buFont typeface="Arial"/>
              <a:buChar char="•"/>
              <a:defRPr/>
            </a:lvl2pPr>
            <a:lvl3pPr>
              <a:buFont typeface="Lucida Grande"/>
              <a:buChar char="−"/>
              <a:defRPr/>
            </a:lvl3pPr>
            <a:lvl5pPr>
              <a:defRPr sz="1200"/>
            </a:lvl5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Tree>
    <p:extLst>
      <p:ext uri="{BB962C8B-B14F-4D97-AF65-F5344CB8AC3E}">
        <p14:creationId xmlns:p14="http://schemas.microsoft.com/office/powerpoint/2010/main" val="453533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9BAF-E14E-412E-998B-76FE19769E5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F34927C-5CE4-4204-B02E-4ABF871D66B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09ADF04-EC37-4C03-A007-89E6719B0CD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2922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852D-BAC9-49BF-94C7-D79686C0D2E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314B3D3-72A0-4CB0-BF7E-A8472177F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87394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8F32D-8305-48D2-86A0-A83D70C66B50}"/>
              </a:ext>
            </a:extLst>
          </p:cNvPr>
          <p:cNvSpPr>
            <a:spLocks noGrp="1"/>
          </p:cNvSpPr>
          <p:nvPr>
            <p:ph type="title" orient="vert"/>
          </p:nvPr>
        </p:nvSpPr>
        <p:spPr>
          <a:xfrm>
            <a:off x="6732588" y="274638"/>
            <a:ext cx="2159000" cy="6364287"/>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BD9C950-42DA-4D79-B6B2-6361D1AF1C54}"/>
              </a:ext>
            </a:extLst>
          </p:cNvPr>
          <p:cNvSpPr>
            <a:spLocks noGrp="1"/>
          </p:cNvSpPr>
          <p:nvPr>
            <p:ph type="body" orient="vert" idx="1"/>
          </p:nvPr>
        </p:nvSpPr>
        <p:spPr>
          <a:xfrm>
            <a:off x="254000" y="274638"/>
            <a:ext cx="6326188" cy="6364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72165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all"/>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dirty="0"/>
              <a:t>Click to edit Master text styles</a:t>
            </a:r>
          </a:p>
        </p:txBody>
      </p:sp>
    </p:spTree>
    <p:extLst>
      <p:ext uri="{BB962C8B-B14F-4D97-AF65-F5344CB8AC3E}">
        <p14:creationId xmlns:p14="http://schemas.microsoft.com/office/powerpoint/2010/main" val="418353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1975668"/>
            <a:ext cx="4038600" cy="415049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4" name="Content Placeholder 3"/>
          <p:cNvSpPr>
            <a:spLocks noGrp="1"/>
          </p:cNvSpPr>
          <p:nvPr>
            <p:ph sz="half" idx="2"/>
          </p:nvPr>
        </p:nvSpPr>
        <p:spPr>
          <a:xfrm>
            <a:off x="4648200" y="1975668"/>
            <a:ext cx="4038600" cy="415049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Tree>
    <p:extLst>
      <p:ext uri="{BB962C8B-B14F-4D97-AF65-F5344CB8AC3E}">
        <p14:creationId xmlns:p14="http://schemas.microsoft.com/office/powerpoint/2010/main" val="144412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975668"/>
            <a:ext cx="4040188" cy="321439"/>
          </a:xfrm>
        </p:spPr>
        <p:txBody>
          <a:bodyPr anchor="b"/>
          <a:lstStyle>
            <a:lvl1pPr marL="0" indent="0">
              <a:buNone/>
              <a:defRPr sz="2000" b="1">
                <a:solidFill>
                  <a:srgbClr val="0E5F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2615429"/>
            <a:ext cx="4040188" cy="351073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5" name="Text Placeholder 4"/>
          <p:cNvSpPr>
            <a:spLocks noGrp="1"/>
          </p:cNvSpPr>
          <p:nvPr>
            <p:ph type="body" sz="quarter" idx="3"/>
          </p:nvPr>
        </p:nvSpPr>
        <p:spPr>
          <a:xfrm>
            <a:off x="4645025" y="1975668"/>
            <a:ext cx="4041775" cy="321439"/>
          </a:xfrm>
        </p:spPr>
        <p:txBody>
          <a:bodyPr anchor="b"/>
          <a:lstStyle>
            <a:lvl1pPr marL="0" indent="0">
              <a:buNone/>
              <a:defRPr sz="2000" b="1">
                <a:solidFill>
                  <a:srgbClr val="0E5F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6" name="Content Placeholder 5"/>
          <p:cNvSpPr>
            <a:spLocks noGrp="1"/>
          </p:cNvSpPr>
          <p:nvPr>
            <p:ph sz="quarter" idx="4"/>
          </p:nvPr>
        </p:nvSpPr>
        <p:spPr>
          <a:xfrm>
            <a:off x="4645025" y="2615429"/>
            <a:ext cx="4041775" cy="351073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endParaRPr lang="en-US" dirty="0"/>
          </a:p>
        </p:txBody>
      </p:sp>
    </p:spTree>
    <p:extLst>
      <p:ext uri="{BB962C8B-B14F-4D97-AF65-F5344CB8AC3E}">
        <p14:creationId xmlns:p14="http://schemas.microsoft.com/office/powerpoint/2010/main" val="268393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147870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09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896880"/>
            <a:ext cx="5111750" cy="4229283"/>
          </a:xfrm>
        </p:spPr>
        <p:txBody>
          <a:bodyPr/>
          <a:lstStyle>
            <a:lvl1pPr>
              <a:defRPr sz="2000"/>
            </a:lvl1pPr>
            <a:lvl2pPr>
              <a:defRPr sz="1800"/>
            </a:lvl2pPr>
            <a:lvl3pPr>
              <a:defRPr sz="1600"/>
            </a:lvl3pPr>
            <a:lvl4pPr>
              <a:buNone/>
              <a:defRPr sz="1400"/>
            </a:lvl4pPr>
            <a:lvl5pPr>
              <a:defRPr sz="12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 </a:t>
            </a:r>
            <a:endParaRPr lang="en-US" dirty="0"/>
          </a:p>
        </p:txBody>
      </p:sp>
      <p:sp>
        <p:nvSpPr>
          <p:cNvPr id="4" name="Text Placeholder 3"/>
          <p:cNvSpPr>
            <a:spLocks noGrp="1"/>
          </p:cNvSpPr>
          <p:nvPr>
            <p:ph type="body" sz="half" idx="2"/>
          </p:nvPr>
        </p:nvSpPr>
        <p:spPr>
          <a:xfrm>
            <a:off x="457200" y="1896880"/>
            <a:ext cx="3008313" cy="4229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
        <p:nvSpPr>
          <p:cNvPr id="5" name="Title 1"/>
          <p:cNvSpPr>
            <a:spLocks noGrp="1"/>
          </p:cNvSpPr>
          <p:nvPr>
            <p:ph type="title"/>
          </p:nvPr>
        </p:nvSpPr>
        <p:spPr>
          <a:xfrm>
            <a:off x="2155825" y="274638"/>
            <a:ext cx="6530975" cy="1143000"/>
          </a:xfrm>
        </p:spPr>
        <p:txBody>
          <a:bodyPr/>
          <a:lstStyle/>
          <a:p>
            <a:r>
              <a:rPr lang="en-AU" dirty="0"/>
              <a:t>Click to edit Master title style</a:t>
            </a:r>
            <a:endParaRPr lang="en-US" dirty="0"/>
          </a:p>
        </p:txBody>
      </p:sp>
    </p:spTree>
    <p:extLst>
      <p:ext uri="{BB962C8B-B14F-4D97-AF65-F5344CB8AC3E}">
        <p14:creationId xmlns:p14="http://schemas.microsoft.com/office/powerpoint/2010/main" val="316307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967829"/>
            <a:ext cx="5486400" cy="339950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97709"/>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
        <p:nvSpPr>
          <p:cNvPr id="5" name="Title 1"/>
          <p:cNvSpPr>
            <a:spLocks noGrp="1"/>
          </p:cNvSpPr>
          <p:nvPr>
            <p:ph type="title"/>
          </p:nvPr>
        </p:nvSpPr>
        <p:spPr>
          <a:xfrm>
            <a:off x="2155825" y="274638"/>
            <a:ext cx="6530975" cy="1143000"/>
          </a:xfrm>
        </p:spPr>
        <p:txBody>
          <a:bodyPr/>
          <a:lstStyle/>
          <a:p>
            <a:r>
              <a:rPr lang="en-AU" dirty="0"/>
              <a:t>Click to edit Master title style</a:t>
            </a:r>
            <a:endParaRPr lang="en-US" dirty="0"/>
          </a:p>
        </p:txBody>
      </p:sp>
    </p:spTree>
    <p:extLst>
      <p:ext uri="{BB962C8B-B14F-4D97-AF65-F5344CB8AC3E}">
        <p14:creationId xmlns:p14="http://schemas.microsoft.com/office/powerpoint/2010/main" val="20694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7">
            <a:extLst>
              <a:ext uri="{FF2B5EF4-FFF2-40B4-BE49-F238E27FC236}">
                <a16:creationId xmlns:a16="http://schemas.microsoft.com/office/drawing/2014/main" id="{44974C84-121A-448F-A6FA-C94237EBB285}"/>
              </a:ext>
            </a:extLst>
          </p:cNvPr>
          <p:cNvPicPr>
            <a:picLocks/>
          </p:cNvPicPr>
          <p:nvPr/>
        </p:nvPicPr>
        <p:blipFill>
          <a:blip r:embed="rId13">
            <a:extLst>
              <a:ext uri="{28A0092B-C50C-407E-A947-70E740481C1C}">
                <a14:useLocalDpi xmlns:a14="http://schemas.microsoft.com/office/drawing/2010/main" val="0"/>
              </a:ext>
            </a:extLst>
          </a:blip>
          <a:srcRect/>
          <a:stretch>
            <a:fillRect/>
          </a:stretch>
        </p:blipFill>
        <p:spPr bwMode="auto">
          <a:xfrm>
            <a:off x="0" y="1600200"/>
            <a:ext cx="91440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a:extLst>
              <a:ext uri="{FF2B5EF4-FFF2-40B4-BE49-F238E27FC236}">
                <a16:creationId xmlns:a16="http://schemas.microsoft.com/office/drawing/2014/main" id="{2B6C0392-A362-41EB-90B5-3CAA642AEEE2}"/>
              </a:ext>
            </a:extLst>
          </p:cNvPr>
          <p:cNvSpPr>
            <a:spLocks noGrp="1"/>
          </p:cNvSpPr>
          <p:nvPr>
            <p:ph type="title"/>
          </p:nvPr>
        </p:nvSpPr>
        <p:spPr bwMode="auto">
          <a:xfrm>
            <a:off x="1920875" y="274638"/>
            <a:ext cx="6994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Text Placeholder 2">
            <a:extLst>
              <a:ext uri="{FF2B5EF4-FFF2-40B4-BE49-F238E27FC236}">
                <a16:creationId xmlns:a16="http://schemas.microsoft.com/office/drawing/2014/main" id="{E3AB86D5-3CEB-496A-BD14-672BF15029DA}"/>
              </a:ext>
            </a:extLst>
          </p:cNvPr>
          <p:cNvSpPr>
            <a:spLocks noGrp="1"/>
          </p:cNvSpPr>
          <p:nvPr>
            <p:ph type="body" idx="1"/>
          </p:nvPr>
        </p:nvSpPr>
        <p:spPr bwMode="auto">
          <a:xfrm>
            <a:off x="254000" y="1968500"/>
            <a:ext cx="863758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p:txBody>
      </p:sp>
      <p:pic>
        <p:nvPicPr>
          <p:cNvPr id="1029" name="Picture 7" descr="logo.eps">
            <a:extLst>
              <a:ext uri="{FF2B5EF4-FFF2-40B4-BE49-F238E27FC236}">
                <a16:creationId xmlns:a16="http://schemas.microsoft.com/office/drawing/2014/main" id="{F76D8309-0F63-4927-97C1-8018A19F358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39738"/>
            <a:ext cx="1346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44" r:id="rId2"/>
    <p:sldLayoutId id="2147483743" r:id="rId3"/>
    <p:sldLayoutId id="2147483742" r:id="rId4"/>
    <p:sldLayoutId id="2147483741" r:id="rId5"/>
    <p:sldLayoutId id="2147483740" r:id="rId6"/>
    <p:sldLayoutId id="2147483739" r:id="rId7"/>
    <p:sldLayoutId id="2147483738" r:id="rId8"/>
    <p:sldLayoutId id="2147483737" r:id="rId9"/>
    <p:sldLayoutId id="2147483736" r:id="rId10"/>
    <p:sldLayoutId id="2147483735" r:id="rId11"/>
  </p:sldLayoutIdLst>
  <p:txStyles>
    <p:titleStyle>
      <a:lvl1pPr algn="ctr" defTabSz="457200" rtl="0" eaLnBrk="0" fontAlgn="base" hangingPunct="0">
        <a:spcBef>
          <a:spcPct val="0"/>
        </a:spcBef>
        <a:spcAft>
          <a:spcPct val="0"/>
        </a:spcAft>
        <a:defRPr sz="3200" kern="1200">
          <a:solidFill>
            <a:srgbClr val="0E5F7E"/>
          </a:solidFill>
          <a:latin typeface="Arial"/>
          <a:ea typeface="ＭＳ Ｐゴシック" charset="-128"/>
          <a:cs typeface="Arial"/>
        </a:defRPr>
      </a:lvl1pPr>
      <a:lvl2pPr algn="ctr" defTabSz="457200" rtl="0" eaLnBrk="0" fontAlgn="base" hangingPunct="0">
        <a:spcBef>
          <a:spcPct val="0"/>
        </a:spcBef>
        <a:spcAft>
          <a:spcPct val="0"/>
        </a:spcAft>
        <a:defRPr sz="3200">
          <a:solidFill>
            <a:srgbClr val="0E5F7E"/>
          </a:solidFill>
          <a:latin typeface="Arial" charset="0"/>
          <a:ea typeface="ＭＳ Ｐゴシック" charset="-128"/>
        </a:defRPr>
      </a:lvl2pPr>
      <a:lvl3pPr algn="ctr" defTabSz="457200" rtl="0" eaLnBrk="0" fontAlgn="base" hangingPunct="0">
        <a:spcBef>
          <a:spcPct val="0"/>
        </a:spcBef>
        <a:spcAft>
          <a:spcPct val="0"/>
        </a:spcAft>
        <a:defRPr sz="3200">
          <a:solidFill>
            <a:srgbClr val="0E5F7E"/>
          </a:solidFill>
          <a:latin typeface="Arial" charset="0"/>
          <a:ea typeface="ＭＳ Ｐゴシック" charset="-128"/>
        </a:defRPr>
      </a:lvl3pPr>
      <a:lvl4pPr algn="ctr" defTabSz="457200" rtl="0" eaLnBrk="0" fontAlgn="base" hangingPunct="0">
        <a:spcBef>
          <a:spcPct val="0"/>
        </a:spcBef>
        <a:spcAft>
          <a:spcPct val="0"/>
        </a:spcAft>
        <a:defRPr sz="3200">
          <a:solidFill>
            <a:srgbClr val="0E5F7E"/>
          </a:solidFill>
          <a:latin typeface="Arial" charset="0"/>
          <a:ea typeface="ＭＳ Ｐゴシック" charset="-128"/>
        </a:defRPr>
      </a:lvl4pPr>
      <a:lvl5pPr algn="ctr" defTabSz="457200" rtl="0" eaLnBrk="0" fontAlgn="base" hangingPunct="0">
        <a:spcBef>
          <a:spcPct val="0"/>
        </a:spcBef>
        <a:spcAft>
          <a:spcPct val="0"/>
        </a:spcAft>
        <a:defRPr sz="3200">
          <a:solidFill>
            <a:srgbClr val="0E5F7E"/>
          </a:solidFill>
          <a:latin typeface="Arial" charset="0"/>
          <a:ea typeface="ＭＳ Ｐゴシック" charset="-128"/>
        </a:defRPr>
      </a:lvl5pPr>
      <a:lvl6pPr marL="457200" algn="ctr" defTabSz="457200" rtl="0" fontAlgn="base">
        <a:spcBef>
          <a:spcPct val="0"/>
        </a:spcBef>
        <a:spcAft>
          <a:spcPct val="0"/>
        </a:spcAft>
        <a:defRPr sz="3200">
          <a:solidFill>
            <a:srgbClr val="010000"/>
          </a:solidFill>
          <a:latin typeface="Arial" charset="0"/>
          <a:ea typeface="ＭＳ Ｐゴシック" charset="-128"/>
        </a:defRPr>
      </a:lvl6pPr>
      <a:lvl7pPr marL="914400" algn="ctr" defTabSz="457200" rtl="0" fontAlgn="base">
        <a:spcBef>
          <a:spcPct val="0"/>
        </a:spcBef>
        <a:spcAft>
          <a:spcPct val="0"/>
        </a:spcAft>
        <a:defRPr sz="3200">
          <a:solidFill>
            <a:srgbClr val="010000"/>
          </a:solidFill>
          <a:latin typeface="Arial" charset="0"/>
          <a:ea typeface="ＭＳ Ｐゴシック" charset="-128"/>
        </a:defRPr>
      </a:lvl7pPr>
      <a:lvl8pPr marL="1371600" algn="ctr" defTabSz="457200" rtl="0" fontAlgn="base">
        <a:spcBef>
          <a:spcPct val="0"/>
        </a:spcBef>
        <a:spcAft>
          <a:spcPct val="0"/>
        </a:spcAft>
        <a:defRPr sz="3200">
          <a:solidFill>
            <a:srgbClr val="010000"/>
          </a:solidFill>
          <a:latin typeface="Arial" charset="0"/>
          <a:ea typeface="ＭＳ Ｐゴシック" charset="-128"/>
        </a:defRPr>
      </a:lvl8pPr>
      <a:lvl9pPr marL="1828800" algn="ctr" defTabSz="457200" rtl="0" fontAlgn="base">
        <a:spcBef>
          <a:spcPct val="0"/>
        </a:spcBef>
        <a:spcAft>
          <a:spcPct val="0"/>
        </a:spcAft>
        <a:defRPr sz="3200">
          <a:solidFill>
            <a:srgbClr val="010000"/>
          </a:solidFill>
          <a:latin typeface="Arial" charset="0"/>
          <a:ea typeface="ＭＳ Ｐゴシック" charset="-128"/>
        </a:defRPr>
      </a:lvl9pPr>
    </p:titleStyle>
    <p:bodyStyle>
      <a:lvl1pPr marL="342900" indent="-342900" algn="l" rtl="0" fontAlgn="t">
        <a:spcBef>
          <a:spcPct val="30000"/>
        </a:spcBef>
        <a:spcAft>
          <a:spcPct val="30000"/>
        </a:spcAft>
        <a:buChar char="•"/>
        <a:defRPr sz="2400" kern="1200">
          <a:solidFill>
            <a:srgbClr val="666666"/>
          </a:solidFill>
          <a:latin typeface="Arial"/>
          <a:ea typeface="ＭＳ Ｐゴシック" charset="-128"/>
          <a:cs typeface="Arial"/>
        </a:defRPr>
      </a:lvl1pPr>
      <a:lvl2pPr marL="742950" indent="-285750" algn="l" rtl="0" fontAlgn="t">
        <a:spcBef>
          <a:spcPct val="15000"/>
        </a:spcBef>
        <a:spcAft>
          <a:spcPct val="15000"/>
        </a:spcAft>
        <a:buFont typeface="Arial" panose="020B0604020202020204" pitchFamily="34" charset="0"/>
        <a:buChar char="–"/>
        <a:defRPr sz="2400" kern="1200">
          <a:solidFill>
            <a:srgbClr val="666666"/>
          </a:solidFill>
          <a:latin typeface="Arial"/>
          <a:ea typeface="ＭＳ Ｐゴシック" charset="-128"/>
          <a:cs typeface="Arial"/>
        </a:defRPr>
      </a:lvl2pPr>
      <a:lvl3pPr marL="1143000" indent="-228600" algn="l" rtl="0" fontAlgn="t">
        <a:spcBef>
          <a:spcPct val="15000"/>
        </a:spcBef>
        <a:spcAft>
          <a:spcPct val="15000"/>
        </a:spcAft>
        <a:buChar char="•"/>
        <a:defRPr sz="2400" kern="1200">
          <a:solidFill>
            <a:srgbClr val="666666"/>
          </a:solidFill>
          <a:latin typeface="Arial"/>
          <a:ea typeface="ＭＳ Ｐゴシック" charset="-128"/>
          <a:cs typeface="Arial"/>
        </a:defRPr>
      </a:lvl3pPr>
      <a:lvl4pPr marL="1600200" indent="-228600" algn="l" rtl="0" fontAlgn="t">
        <a:spcBef>
          <a:spcPct val="15000"/>
        </a:spcBef>
        <a:spcAft>
          <a:spcPct val="15000"/>
        </a:spcAft>
        <a:buChar char="–"/>
        <a:defRPr sz="2400" kern="1200">
          <a:solidFill>
            <a:srgbClr val="666666"/>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AE6D451-853A-4892-94EA-947899B01452}"/>
              </a:ext>
            </a:extLst>
          </p:cNvPr>
          <p:cNvSpPr>
            <a:spLocks noGrp="1" noChangeArrowheads="1"/>
          </p:cNvSpPr>
          <p:nvPr>
            <p:ph type="title"/>
          </p:nvPr>
        </p:nvSpPr>
        <p:spPr bwMode="auto">
          <a:xfrm>
            <a:off x="254000" y="274638"/>
            <a:ext cx="86375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22531" name="Rectangle 3">
            <a:extLst>
              <a:ext uri="{FF2B5EF4-FFF2-40B4-BE49-F238E27FC236}">
                <a16:creationId xmlns:a16="http://schemas.microsoft.com/office/drawing/2014/main" id="{67BE11D4-6CCA-43C5-A3A3-880F1001632C}"/>
              </a:ext>
            </a:extLst>
          </p:cNvPr>
          <p:cNvSpPr>
            <a:spLocks noGrp="1" noChangeArrowheads="1"/>
          </p:cNvSpPr>
          <p:nvPr>
            <p:ph type="body" idx="1"/>
          </p:nvPr>
        </p:nvSpPr>
        <p:spPr bwMode="auto">
          <a:xfrm>
            <a:off x="254000" y="1600200"/>
            <a:ext cx="8637588"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fontAlgn="base">
        <a:spcBef>
          <a:spcPct val="0"/>
        </a:spcBef>
        <a:spcAft>
          <a:spcPct val="0"/>
        </a:spcAft>
        <a:defRPr sz="3200" kern="1200">
          <a:solidFill>
            <a:srgbClr val="0E5F7E"/>
          </a:solidFill>
          <a:latin typeface="+mj-lt"/>
          <a:ea typeface="+mj-ea"/>
          <a:cs typeface="+mj-cs"/>
        </a:defRPr>
      </a:lvl1pPr>
      <a:lvl2pPr algn="ctr" rtl="0" fontAlgn="base">
        <a:spcBef>
          <a:spcPct val="0"/>
        </a:spcBef>
        <a:spcAft>
          <a:spcPct val="0"/>
        </a:spcAft>
        <a:defRPr sz="3200">
          <a:solidFill>
            <a:srgbClr val="0E5F7E"/>
          </a:solidFill>
          <a:latin typeface="Arial" panose="020B0604020202020204" pitchFamily="34" charset="0"/>
        </a:defRPr>
      </a:lvl2pPr>
      <a:lvl3pPr algn="ctr" rtl="0" fontAlgn="base">
        <a:spcBef>
          <a:spcPct val="0"/>
        </a:spcBef>
        <a:spcAft>
          <a:spcPct val="0"/>
        </a:spcAft>
        <a:defRPr sz="3200">
          <a:solidFill>
            <a:srgbClr val="0E5F7E"/>
          </a:solidFill>
          <a:latin typeface="Arial" panose="020B0604020202020204" pitchFamily="34" charset="0"/>
        </a:defRPr>
      </a:lvl3pPr>
      <a:lvl4pPr algn="ctr" rtl="0" fontAlgn="base">
        <a:spcBef>
          <a:spcPct val="0"/>
        </a:spcBef>
        <a:spcAft>
          <a:spcPct val="0"/>
        </a:spcAft>
        <a:defRPr sz="3200">
          <a:solidFill>
            <a:srgbClr val="0E5F7E"/>
          </a:solidFill>
          <a:latin typeface="Arial" panose="020B0604020202020204" pitchFamily="34" charset="0"/>
        </a:defRPr>
      </a:lvl4pPr>
      <a:lvl5pPr algn="ctr" rtl="0" fontAlgn="base">
        <a:spcBef>
          <a:spcPct val="0"/>
        </a:spcBef>
        <a:spcAft>
          <a:spcPct val="0"/>
        </a:spcAft>
        <a:defRPr sz="3200">
          <a:solidFill>
            <a:srgbClr val="0E5F7E"/>
          </a:solidFill>
          <a:latin typeface="Arial" panose="020B0604020202020204" pitchFamily="34" charset="0"/>
        </a:defRPr>
      </a:lvl5pPr>
      <a:lvl6pPr marL="457200" algn="ctr" rtl="0" fontAlgn="base">
        <a:spcBef>
          <a:spcPct val="0"/>
        </a:spcBef>
        <a:spcAft>
          <a:spcPct val="0"/>
        </a:spcAft>
        <a:defRPr sz="3200">
          <a:solidFill>
            <a:srgbClr val="0E5F7E"/>
          </a:solidFill>
          <a:latin typeface="Arial" panose="020B0604020202020204" pitchFamily="34" charset="0"/>
        </a:defRPr>
      </a:lvl6pPr>
      <a:lvl7pPr marL="914400" algn="ctr" rtl="0" fontAlgn="base">
        <a:spcBef>
          <a:spcPct val="0"/>
        </a:spcBef>
        <a:spcAft>
          <a:spcPct val="0"/>
        </a:spcAft>
        <a:defRPr sz="3200">
          <a:solidFill>
            <a:srgbClr val="0E5F7E"/>
          </a:solidFill>
          <a:latin typeface="Arial" panose="020B0604020202020204" pitchFamily="34" charset="0"/>
        </a:defRPr>
      </a:lvl7pPr>
      <a:lvl8pPr marL="1371600" algn="ctr" rtl="0" fontAlgn="base">
        <a:spcBef>
          <a:spcPct val="0"/>
        </a:spcBef>
        <a:spcAft>
          <a:spcPct val="0"/>
        </a:spcAft>
        <a:defRPr sz="3200">
          <a:solidFill>
            <a:srgbClr val="0E5F7E"/>
          </a:solidFill>
          <a:latin typeface="Arial" panose="020B0604020202020204" pitchFamily="34" charset="0"/>
        </a:defRPr>
      </a:lvl8pPr>
      <a:lvl9pPr marL="1828800" algn="ctr" rtl="0" fontAlgn="base">
        <a:spcBef>
          <a:spcPct val="0"/>
        </a:spcBef>
        <a:spcAft>
          <a:spcPct val="0"/>
        </a:spcAft>
        <a:defRPr sz="3200">
          <a:solidFill>
            <a:srgbClr val="0E5F7E"/>
          </a:solidFill>
          <a:latin typeface="Arial" panose="020B0604020202020204" pitchFamily="34" charset="0"/>
        </a:defRPr>
      </a:lvl9pPr>
    </p:titleStyle>
    <p:bodyStyle>
      <a:lvl1pPr marL="342900" indent="-342900" algn="l" rtl="0" fontAlgn="base">
        <a:spcBef>
          <a:spcPct val="20000"/>
        </a:spcBef>
        <a:spcAft>
          <a:spcPct val="0"/>
        </a:spcAft>
        <a:defRPr sz="2400" kern="1200">
          <a:solidFill>
            <a:srgbClr val="666666"/>
          </a:solidFill>
          <a:latin typeface="+mn-lt"/>
          <a:ea typeface="+mn-ea"/>
          <a:cs typeface="+mn-cs"/>
        </a:defRPr>
      </a:lvl1pPr>
      <a:lvl2pPr marL="742950" indent="-285750" algn="l" rtl="0" fontAlgn="base">
        <a:spcBef>
          <a:spcPct val="20000"/>
        </a:spcBef>
        <a:spcAft>
          <a:spcPct val="0"/>
        </a:spcAft>
        <a:buFont typeface="Symbol" panose="05050102010706020507" pitchFamily="18" charset="2"/>
        <a:buChar char="·"/>
        <a:defRPr sz="2400" kern="1200">
          <a:solidFill>
            <a:srgbClr val="666666"/>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666666"/>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400" kern="1200">
          <a:solidFill>
            <a:srgbClr val="666666"/>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4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a:extLst>
              <a:ext uri="{FF2B5EF4-FFF2-40B4-BE49-F238E27FC236}">
                <a16:creationId xmlns:a16="http://schemas.microsoft.com/office/drawing/2014/main" id="{2D7E2170-AC23-448A-9877-EB9E98E64317}"/>
              </a:ext>
            </a:extLst>
          </p:cNvPr>
          <p:cNvSpPr>
            <a:spLocks noGrp="1"/>
          </p:cNvSpPr>
          <p:nvPr>
            <p:ph type="ctrTitle"/>
          </p:nvPr>
        </p:nvSpPr>
        <p:spPr>
          <a:xfrm>
            <a:off x="614363" y="1539875"/>
            <a:ext cx="7916862" cy="1492250"/>
          </a:xfrm>
        </p:spPr>
        <p:txBody>
          <a:bodyPr/>
          <a:lstStyle/>
          <a:p>
            <a:r>
              <a:rPr lang="en-AU" b="0" i="0" u="none" strike="noStrike" dirty="0">
                <a:solidFill>
                  <a:srgbClr val="000000"/>
                </a:solidFill>
                <a:effectLst/>
                <a:latin typeface="Verdana" panose="020B0604030504040204" pitchFamily="34" charset="0"/>
              </a:rPr>
              <a:t>BARPA for climate projections in Australia</a:t>
            </a:r>
            <a:endParaRPr lang="en-US" altLang="en-US" dirty="0"/>
          </a:p>
        </p:txBody>
      </p:sp>
      <p:pic>
        <p:nvPicPr>
          <p:cNvPr id="64516" name="Picture 4">
            <a:extLst>
              <a:ext uri="{FF2B5EF4-FFF2-40B4-BE49-F238E27FC236}">
                <a16:creationId xmlns:a16="http://schemas.microsoft.com/office/drawing/2014/main" id="{71A1B5DC-A7DD-41F5-92FE-FB711A31E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8475"/>
            <a:ext cx="9142413" cy="3819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pylon, outdoor object&#10;&#10;Description automatically generated">
            <a:extLst>
              <a:ext uri="{FF2B5EF4-FFF2-40B4-BE49-F238E27FC236}">
                <a16:creationId xmlns:a16="http://schemas.microsoft.com/office/drawing/2014/main" id="{27F4FE9B-E1C0-43CE-B882-F8E48C853C79}"/>
              </a:ext>
            </a:extLst>
          </p:cNvPr>
          <p:cNvPicPr>
            <a:picLocks noChangeAspect="1"/>
          </p:cNvPicPr>
          <p:nvPr/>
        </p:nvPicPr>
        <p:blipFill rotWithShape="1">
          <a:blip r:embed="rId3"/>
          <a:srcRect l="55206"/>
          <a:stretch/>
        </p:blipFill>
        <p:spPr>
          <a:xfrm>
            <a:off x="474177" y="5222884"/>
            <a:ext cx="2704454" cy="1542913"/>
          </a:xfrm>
          <a:prstGeom prst="rect">
            <a:avLst/>
          </a:prstGeom>
        </p:spPr>
      </p:pic>
      <p:sp>
        <p:nvSpPr>
          <p:cNvPr id="2" name="TextBox 1">
            <a:extLst>
              <a:ext uri="{FF2B5EF4-FFF2-40B4-BE49-F238E27FC236}">
                <a16:creationId xmlns:a16="http://schemas.microsoft.com/office/drawing/2014/main" id="{A8B54360-3079-49CF-9169-8842E1F20BAA}"/>
              </a:ext>
            </a:extLst>
          </p:cNvPr>
          <p:cNvSpPr txBox="1"/>
          <p:nvPr/>
        </p:nvSpPr>
        <p:spPr>
          <a:xfrm>
            <a:off x="534692" y="3014540"/>
            <a:ext cx="8400081" cy="2585323"/>
          </a:xfrm>
          <a:prstGeom prst="rect">
            <a:avLst/>
          </a:prstGeom>
          <a:noFill/>
        </p:spPr>
        <p:txBody>
          <a:bodyPr wrap="square" rtlCol="0">
            <a:spAutoFit/>
          </a:bodyPr>
          <a:lstStyle/>
          <a:p>
            <a:r>
              <a:rPr lang="en-AU" dirty="0"/>
              <a:t>Harvey Ye, Chun-Hsu </a:t>
            </a:r>
            <a:r>
              <a:rPr lang="en-AU" dirty="0" err="1"/>
              <a:t>Su</a:t>
            </a:r>
            <a:r>
              <a:rPr lang="en-AU" dirty="0"/>
              <a:t>, Andrew Dowdy, Christian Stassen, Andrew Brown, Peter J. Steinle, Samuel Bell, Chiara Holgate, Bureau of Meteorology, Melbourne </a:t>
            </a:r>
            <a:br>
              <a:rPr lang="en-AU" dirty="0"/>
            </a:br>
            <a:br>
              <a:rPr lang="en-AU" dirty="0"/>
            </a:br>
            <a:r>
              <a:rPr lang="en-AU" dirty="0"/>
              <a:t>Acacia Pepler Bureau of Meteorology, Sydney </a:t>
            </a:r>
            <a:br>
              <a:rPr lang="en-AU" dirty="0"/>
            </a:br>
            <a:br>
              <a:rPr lang="en-AU" dirty="0"/>
            </a:br>
            <a:r>
              <a:rPr lang="en-AU" dirty="0"/>
              <a:t>Simon Tucker Met Office, Exeter, UK</a:t>
            </a:r>
            <a:br>
              <a:rPr lang="en-AU" dirty="0"/>
            </a:br>
            <a:br>
              <a:rPr lang="en-AU" dirty="0"/>
            </a:br>
            <a:br>
              <a:rPr lang="en-AU" dirty="0"/>
            </a:br>
            <a:endParaRPr lang="en-AU" dirty="0"/>
          </a:p>
        </p:txBody>
      </p:sp>
      <p:pic>
        <p:nvPicPr>
          <p:cNvPr id="10" name="Picture 9" descr="Text&#10;&#10;Description automatically generated">
            <a:extLst>
              <a:ext uri="{FF2B5EF4-FFF2-40B4-BE49-F238E27FC236}">
                <a16:creationId xmlns:a16="http://schemas.microsoft.com/office/drawing/2014/main" id="{92F0A1CB-E8BF-4591-A3B0-2408E5C07A31}"/>
              </a:ext>
            </a:extLst>
          </p:cNvPr>
          <p:cNvPicPr>
            <a:picLocks noChangeAspect="1"/>
          </p:cNvPicPr>
          <p:nvPr/>
        </p:nvPicPr>
        <p:blipFill>
          <a:blip r:embed="rId4"/>
          <a:stretch>
            <a:fillRect/>
          </a:stretch>
        </p:blipFill>
        <p:spPr>
          <a:xfrm>
            <a:off x="3445977" y="5222884"/>
            <a:ext cx="4150577" cy="1035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24">
            <a:extLst>
              <a:ext uri="{FF2B5EF4-FFF2-40B4-BE49-F238E27FC236}">
                <a16:creationId xmlns:a16="http://schemas.microsoft.com/office/drawing/2014/main" id="{FFF7ECF8-B88E-40C7-8735-7875C858748A}"/>
              </a:ext>
            </a:extLst>
          </p:cNvPr>
          <p:cNvSpPr>
            <a:spLocks noGrp="1"/>
          </p:cNvSpPr>
          <p:nvPr>
            <p:ph type="title"/>
          </p:nvPr>
        </p:nvSpPr>
        <p:spPr>
          <a:xfrm>
            <a:off x="1920875" y="274638"/>
            <a:ext cx="6994525" cy="1143000"/>
          </a:xfrm>
        </p:spPr>
        <p:txBody>
          <a:bodyPr/>
          <a:lstStyle/>
          <a:p>
            <a:r>
              <a:rPr lang="en-US" altLang="en-US" sz="3200" dirty="0">
                <a:latin typeface="Arial" panose="020B0604020202020204" pitchFamily="34" charset="0"/>
                <a:ea typeface="ＭＳ Ｐゴシック" panose="020B0600070205080204" pitchFamily="34" charset="-128"/>
              </a:rPr>
              <a:t>Overall Configuration</a:t>
            </a:r>
          </a:p>
        </p:txBody>
      </p:sp>
      <p:sp>
        <p:nvSpPr>
          <p:cNvPr id="15363" name="Content Placeholder 93">
            <a:extLst>
              <a:ext uri="{FF2B5EF4-FFF2-40B4-BE49-F238E27FC236}">
                <a16:creationId xmlns:a16="http://schemas.microsoft.com/office/drawing/2014/main" id="{5C562F73-EDED-4027-8CC9-01C8343CAE4C}"/>
              </a:ext>
            </a:extLst>
          </p:cNvPr>
          <p:cNvSpPr>
            <a:spLocks noGrp="1"/>
          </p:cNvSpPr>
          <p:nvPr>
            <p:ph idx="1"/>
          </p:nvPr>
        </p:nvSpPr>
        <p:spPr>
          <a:xfrm>
            <a:off x="185980" y="2355742"/>
            <a:ext cx="8958020" cy="4292708"/>
          </a:xfrm>
        </p:spPr>
        <p:txBody>
          <a:bodyPr/>
          <a:lstStyle/>
          <a:p>
            <a:pPr marL="0" indent="0">
              <a:spcBef>
                <a:spcPts val="0"/>
              </a:spcBef>
              <a:spcAft>
                <a:spcPts val="300"/>
              </a:spcAft>
            </a:pPr>
            <a:r>
              <a:rPr lang="en-US" altLang="en-US" sz="1800" dirty="0">
                <a:solidFill>
                  <a:schemeClr val="accent1"/>
                </a:solidFill>
                <a:latin typeface="Arial" panose="020B0604020202020204" pitchFamily="34" charset="0"/>
              </a:rPr>
              <a:t>BARPA-R (EA and WA):</a:t>
            </a:r>
          </a:p>
          <a:p>
            <a:pPr marL="180000" indent="-180000">
              <a:spcBef>
                <a:spcPts val="0"/>
              </a:spcBef>
              <a:spcAft>
                <a:spcPts val="300"/>
              </a:spcAft>
              <a:buFontTx/>
              <a:buChar char="•"/>
            </a:pPr>
            <a:r>
              <a:rPr lang="en-US" altLang="en-US" sz="1800" dirty="0">
                <a:latin typeface="Arial" panose="020B0604020202020204" pitchFamily="34" charset="0"/>
              </a:rPr>
              <a:t>UK Met Office Unified Model (UM) version 11.4 for atmosphere</a:t>
            </a:r>
          </a:p>
          <a:p>
            <a:pPr marL="180000" indent="-180000">
              <a:spcBef>
                <a:spcPts val="0"/>
              </a:spcBef>
              <a:spcAft>
                <a:spcPts val="300"/>
              </a:spcAft>
              <a:buFontTx/>
              <a:buChar char="•"/>
            </a:pPr>
            <a:r>
              <a:rPr lang="en-US" altLang="en-US" sz="1800" dirty="0">
                <a:latin typeface="Arial" panose="020B0604020202020204" pitchFamily="34" charset="0"/>
              </a:rPr>
              <a:t>Joint UK Land Environment Simulator (JULES) version 5.4 for land surface </a:t>
            </a:r>
          </a:p>
          <a:p>
            <a:pPr marL="180000" indent="-180000">
              <a:spcBef>
                <a:spcPts val="0"/>
              </a:spcBef>
              <a:spcAft>
                <a:spcPts val="300"/>
              </a:spcAft>
              <a:buFontTx/>
              <a:buChar char="•"/>
            </a:pPr>
            <a:r>
              <a:rPr lang="en-AU" altLang="en-US" sz="1800" dirty="0">
                <a:latin typeface="Arial" panose="020B0604020202020204" pitchFamily="34" charset="0"/>
              </a:rPr>
              <a:t>Global Atmosphere/Land GA7.05/GL7 configuration </a:t>
            </a:r>
          </a:p>
          <a:p>
            <a:pPr marL="180000" indent="-180000">
              <a:spcBef>
                <a:spcPts val="0"/>
              </a:spcBef>
              <a:spcAft>
                <a:spcPts val="300"/>
              </a:spcAft>
              <a:buFontTx/>
              <a:buChar char="•"/>
            </a:pPr>
            <a:r>
              <a:rPr lang="en-US" altLang="en-US" sz="1800" dirty="0">
                <a:latin typeface="Arial" panose="020B0604020202020204" pitchFamily="34" charset="0"/>
              </a:rPr>
              <a:t>0.11 x 0.11 deg, 63 levels with 40 km lid, 5-minute time step </a:t>
            </a:r>
            <a:endParaRPr lang="en-AU" altLang="en-US" sz="1800" dirty="0">
              <a:latin typeface="Arial" panose="020B0604020202020204" pitchFamily="34" charset="0"/>
            </a:endParaRPr>
          </a:p>
          <a:p>
            <a:pPr marL="180000" indent="-180000">
              <a:spcBef>
                <a:spcPts val="0"/>
              </a:spcBef>
              <a:spcAft>
                <a:spcPts val="300"/>
              </a:spcAft>
              <a:buFontTx/>
              <a:buChar char="•"/>
            </a:pPr>
            <a:r>
              <a:rPr lang="en-AU" altLang="en-US" sz="1800" dirty="0">
                <a:latin typeface="Arial" panose="020B0604020202020204" pitchFamily="34" charset="0"/>
              </a:rPr>
              <a:t>Prescribed changes in aerosols optical and cloud properties due to radiative forcing</a:t>
            </a:r>
          </a:p>
          <a:p>
            <a:pPr marL="180000" indent="-180000">
              <a:spcBef>
                <a:spcPts val="0"/>
              </a:spcBef>
              <a:spcAft>
                <a:spcPts val="300"/>
              </a:spcAft>
              <a:buFontTx/>
              <a:buChar char="•"/>
            </a:pPr>
            <a:r>
              <a:rPr lang="en-US" altLang="en-US" sz="1800" dirty="0">
                <a:latin typeface="Arial" panose="020B0604020202020204" pitchFamily="34" charset="0"/>
              </a:rPr>
              <a:t>No nudging  </a:t>
            </a:r>
          </a:p>
          <a:p>
            <a:pPr marL="0" indent="0">
              <a:spcBef>
                <a:spcPts val="0"/>
              </a:spcBef>
              <a:spcAft>
                <a:spcPts val="300"/>
              </a:spcAft>
            </a:pPr>
            <a:r>
              <a:rPr lang="en-US" altLang="en-US" sz="2000" dirty="0">
                <a:solidFill>
                  <a:schemeClr val="accent1"/>
                </a:solidFill>
                <a:latin typeface="Arial" panose="020B0604020202020204" pitchFamily="34" charset="0"/>
              </a:rPr>
              <a:t>BARPAC (Convective-scale):</a:t>
            </a:r>
          </a:p>
          <a:p>
            <a:pPr marL="180000" indent="-180000">
              <a:spcBef>
                <a:spcPts val="0"/>
              </a:spcBef>
              <a:spcAft>
                <a:spcPts val="300"/>
              </a:spcAft>
              <a:buFont typeface="Arial" panose="020B0604020202020204" pitchFamily="34" charset="0"/>
              <a:buChar char="•"/>
            </a:pPr>
            <a:r>
              <a:rPr lang="en-US" altLang="en-US" sz="1800" dirty="0">
                <a:latin typeface="Arial" panose="020B0604020202020204" pitchFamily="34" charset="0"/>
              </a:rPr>
              <a:t>Same UM and JULES versions as BARPA-R</a:t>
            </a:r>
          </a:p>
          <a:p>
            <a:pPr marL="180000" indent="-180000">
              <a:spcBef>
                <a:spcPts val="0"/>
              </a:spcBef>
              <a:spcAft>
                <a:spcPts val="300"/>
              </a:spcAft>
              <a:buFont typeface="Arial" panose="020B0604020202020204" pitchFamily="34" charset="0"/>
              <a:buChar char="•"/>
            </a:pPr>
            <a:r>
              <a:rPr lang="en-US" altLang="en-US" sz="1800" dirty="0">
                <a:latin typeface="Arial" panose="020B0604020202020204" pitchFamily="34" charset="0"/>
              </a:rPr>
              <a:t>RA1-T for tropical domain, RA1-M for mid-latitude domain</a:t>
            </a:r>
          </a:p>
          <a:p>
            <a:pPr marL="180000" indent="-180000">
              <a:spcBef>
                <a:spcPts val="0"/>
              </a:spcBef>
              <a:spcAft>
                <a:spcPts val="300"/>
              </a:spcAft>
              <a:buFont typeface="Arial" panose="020B0604020202020204" pitchFamily="34" charset="0"/>
              <a:buChar char="•"/>
            </a:pPr>
            <a:r>
              <a:rPr lang="en-US" altLang="en-US" sz="1800" dirty="0">
                <a:latin typeface="Arial" panose="020B0604020202020204" pitchFamily="34" charset="0"/>
              </a:rPr>
              <a:t>0.04 x 0.04 deg (T) or 0.02 x 0.02 deg (M), 70 levels with 40 km lid, 100-sec time step</a:t>
            </a:r>
          </a:p>
          <a:p>
            <a:pPr marL="180000" indent="-180000">
              <a:spcBef>
                <a:spcPts val="0"/>
              </a:spcBef>
              <a:spcAft>
                <a:spcPts val="300"/>
              </a:spcAft>
              <a:buFont typeface="Arial" panose="020B0604020202020204" pitchFamily="34" charset="0"/>
              <a:buChar char="•"/>
            </a:pPr>
            <a:r>
              <a:rPr lang="en-US" altLang="en-US" sz="1800" dirty="0">
                <a:latin typeface="Arial" panose="020B0604020202020204" pitchFamily="34" charset="0"/>
              </a:rPr>
              <a:t>Nested inside BARPA-EA</a:t>
            </a:r>
          </a:p>
          <a:p>
            <a:pPr marL="180000" indent="-180000">
              <a:spcBef>
                <a:spcPts val="0"/>
              </a:spcBef>
              <a:spcAft>
                <a:spcPts val="300"/>
              </a:spcAft>
              <a:buFont typeface="Arial" panose="020B0604020202020204" pitchFamily="34" charset="0"/>
              <a:buChar char="•"/>
            </a:pPr>
            <a:r>
              <a:rPr lang="en-US" altLang="en-US" sz="1800" dirty="0">
                <a:latin typeface="Arial" panose="020B0604020202020204" pitchFamily="34" charset="0"/>
              </a:rPr>
              <a:t>No nudging</a:t>
            </a:r>
          </a:p>
          <a:p>
            <a:pPr>
              <a:spcBef>
                <a:spcPts val="0"/>
              </a:spcBef>
              <a:spcAft>
                <a:spcPts val="300"/>
              </a:spcAft>
              <a:buFont typeface="Arial" panose="020B0604020202020204" pitchFamily="34" charset="0"/>
              <a:buChar char="•"/>
            </a:pPr>
            <a:endParaRPr lang="en-US" altLang="en-US" sz="1800" dirty="0">
              <a:latin typeface="Arial" panose="020B0604020202020204" pitchFamily="34" charset="0"/>
            </a:endParaRPr>
          </a:p>
        </p:txBody>
      </p:sp>
      <p:sp>
        <p:nvSpPr>
          <p:cNvPr id="2" name="TextBox 1">
            <a:extLst>
              <a:ext uri="{FF2B5EF4-FFF2-40B4-BE49-F238E27FC236}">
                <a16:creationId xmlns:a16="http://schemas.microsoft.com/office/drawing/2014/main" id="{B506CB24-1855-42D6-B707-E89EF0A32C84}"/>
              </a:ext>
            </a:extLst>
          </p:cNvPr>
          <p:cNvSpPr txBox="1"/>
          <p:nvPr/>
        </p:nvSpPr>
        <p:spPr>
          <a:xfrm>
            <a:off x="254000" y="1870829"/>
            <a:ext cx="8479501" cy="461665"/>
          </a:xfrm>
          <a:prstGeom prst="rect">
            <a:avLst/>
          </a:prstGeom>
          <a:noFill/>
        </p:spPr>
        <p:txBody>
          <a:bodyPr wrap="none" rtlCol="0">
            <a:spAutoFit/>
          </a:bodyPr>
          <a:lstStyle/>
          <a:p>
            <a:r>
              <a:rPr lang="en-AU" sz="2400" dirty="0"/>
              <a:t>BARPA: </a:t>
            </a:r>
            <a:r>
              <a:rPr lang="en-AU" sz="2400" dirty="0">
                <a:solidFill>
                  <a:srgbClr val="FF0000"/>
                </a:solidFill>
              </a:rPr>
              <a:t>B</a:t>
            </a:r>
            <a:r>
              <a:rPr lang="en-AU" sz="2400" dirty="0"/>
              <a:t>OM </a:t>
            </a:r>
            <a:r>
              <a:rPr lang="en-AU" sz="2400" dirty="0">
                <a:solidFill>
                  <a:srgbClr val="FF0000"/>
                </a:solidFill>
              </a:rPr>
              <a:t>A</a:t>
            </a:r>
            <a:r>
              <a:rPr lang="en-AU" sz="2400" dirty="0"/>
              <a:t>tmospheric </a:t>
            </a:r>
            <a:r>
              <a:rPr lang="en-AU" sz="2400" dirty="0">
                <a:solidFill>
                  <a:srgbClr val="FF0000"/>
                </a:solidFill>
              </a:rPr>
              <a:t>R</a:t>
            </a:r>
            <a:r>
              <a:rPr lang="en-AU" sz="2400" dirty="0"/>
              <a:t>egional </a:t>
            </a:r>
            <a:r>
              <a:rPr lang="en-AU" sz="2400" dirty="0">
                <a:solidFill>
                  <a:srgbClr val="FF0000"/>
                </a:solidFill>
              </a:rPr>
              <a:t>P</a:t>
            </a:r>
            <a:r>
              <a:rPr lang="en-AU" sz="2400" dirty="0"/>
              <a:t>rojections for </a:t>
            </a:r>
            <a:r>
              <a:rPr lang="en-AU" sz="2400" dirty="0">
                <a:solidFill>
                  <a:srgbClr val="FF0000"/>
                </a:solidFill>
              </a:rPr>
              <a:t>A</a:t>
            </a:r>
            <a:r>
              <a:rPr lang="en-AU" sz="2400" dirty="0"/>
              <a:t>ustralia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a:extLst>
              <a:ext uri="{FF2B5EF4-FFF2-40B4-BE49-F238E27FC236}">
                <a16:creationId xmlns:a16="http://schemas.microsoft.com/office/drawing/2014/main" id="{CB380100-37E6-4430-AE1C-814B946C6E96}"/>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Domains and Status</a:t>
            </a:r>
          </a:p>
        </p:txBody>
      </p:sp>
      <p:grpSp>
        <p:nvGrpSpPr>
          <p:cNvPr id="5" name="Group 4">
            <a:extLst>
              <a:ext uri="{FF2B5EF4-FFF2-40B4-BE49-F238E27FC236}">
                <a16:creationId xmlns:a16="http://schemas.microsoft.com/office/drawing/2014/main" id="{2565DCFB-13C5-4645-BD3E-7F45093D9778}"/>
              </a:ext>
            </a:extLst>
          </p:cNvPr>
          <p:cNvGrpSpPr/>
          <p:nvPr/>
        </p:nvGrpSpPr>
        <p:grpSpPr>
          <a:xfrm>
            <a:off x="-828293" y="2061274"/>
            <a:ext cx="5486523" cy="4246118"/>
            <a:chOff x="-215254" y="534965"/>
            <a:chExt cx="6362054" cy="5486411"/>
          </a:xfrm>
        </p:grpSpPr>
        <p:pic>
          <p:nvPicPr>
            <p:cNvPr id="6" name="Picture 5" descr="Diagram&#10;&#10;Description automatically generated">
              <a:extLst>
                <a:ext uri="{FF2B5EF4-FFF2-40B4-BE49-F238E27FC236}">
                  <a16:creationId xmlns:a16="http://schemas.microsoft.com/office/drawing/2014/main" id="{B576C113-AF90-42C8-8BAE-D28B8F29C35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2693"/>
            <a:stretch/>
          </p:blipFill>
          <p:spPr>
            <a:xfrm>
              <a:off x="-215254" y="534965"/>
              <a:ext cx="6362054" cy="5486411"/>
            </a:xfrm>
            <a:prstGeom prst="rect">
              <a:avLst/>
            </a:prstGeom>
          </p:spPr>
        </p:pic>
        <p:sp>
          <p:nvSpPr>
            <p:cNvPr id="7" name="TextBox 6">
              <a:extLst>
                <a:ext uri="{FF2B5EF4-FFF2-40B4-BE49-F238E27FC236}">
                  <a16:creationId xmlns:a16="http://schemas.microsoft.com/office/drawing/2014/main" id="{67B12121-6028-4774-B7D4-311A48E33483}"/>
                </a:ext>
              </a:extLst>
            </p:cNvPr>
            <p:cNvSpPr txBox="1"/>
            <p:nvPr/>
          </p:nvSpPr>
          <p:spPr>
            <a:xfrm>
              <a:off x="1131217" y="4751110"/>
              <a:ext cx="1198533" cy="369332"/>
            </a:xfrm>
            <a:prstGeom prst="rect">
              <a:avLst/>
            </a:prstGeom>
            <a:noFill/>
          </p:spPr>
          <p:txBody>
            <a:bodyPr wrap="none" rtlCol="0">
              <a:spAutoFit/>
            </a:bodyPr>
            <a:lstStyle/>
            <a:p>
              <a:r>
                <a:rPr lang="en-AU" dirty="0">
                  <a:solidFill>
                    <a:srgbClr val="66FFFF"/>
                  </a:solidFill>
                </a:rPr>
                <a:t>BARPA-WA</a:t>
              </a:r>
            </a:p>
          </p:txBody>
        </p:sp>
        <p:sp>
          <p:nvSpPr>
            <p:cNvPr id="8" name="TextBox 7">
              <a:extLst>
                <a:ext uri="{FF2B5EF4-FFF2-40B4-BE49-F238E27FC236}">
                  <a16:creationId xmlns:a16="http://schemas.microsoft.com/office/drawing/2014/main" id="{19929E35-1909-4958-A904-2A9730FB203C}"/>
                </a:ext>
              </a:extLst>
            </p:cNvPr>
            <p:cNvSpPr txBox="1"/>
            <p:nvPr/>
          </p:nvSpPr>
          <p:spPr>
            <a:xfrm>
              <a:off x="4488372" y="4751110"/>
              <a:ext cx="1113510" cy="369332"/>
            </a:xfrm>
            <a:prstGeom prst="rect">
              <a:avLst/>
            </a:prstGeom>
            <a:noFill/>
          </p:spPr>
          <p:txBody>
            <a:bodyPr wrap="none" rtlCol="0">
              <a:spAutoFit/>
            </a:bodyPr>
            <a:lstStyle/>
            <a:p>
              <a:r>
                <a:rPr lang="en-AU" dirty="0">
                  <a:solidFill>
                    <a:srgbClr val="FF0000"/>
                  </a:solidFill>
                </a:rPr>
                <a:t>BARPA-EA</a:t>
              </a:r>
            </a:p>
          </p:txBody>
        </p:sp>
        <p:sp>
          <p:nvSpPr>
            <p:cNvPr id="9" name="TextBox 8">
              <a:extLst>
                <a:ext uri="{FF2B5EF4-FFF2-40B4-BE49-F238E27FC236}">
                  <a16:creationId xmlns:a16="http://schemas.microsoft.com/office/drawing/2014/main" id="{26D0EC46-4385-43FB-B29C-84D6FD8270A9}"/>
                </a:ext>
              </a:extLst>
            </p:cNvPr>
            <p:cNvSpPr txBox="1"/>
            <p:nvPr/>
          </p:nvSpPr>
          <p:spPr>
            <a:xfrm>
              <a:off x="3465114" y="4459374"/>
              <a:ext cx="1235275" cy="369332"/>
            </a:xfrm>
            <a:prstGeom prst="rect">
              <a:avLst/>
            </a:prstGeom>
            <a:noFill/>
          </p:spPr>
          <p:txBody>
            <a:bodyPr wrap="none" rtlCol="0">
              <a:spAutoFit/>
            </a:bodyPr>
            <a:lstStyle/>
            <a:p>
              <a:r>
                <a:rPr lang="en-AU" dirty="0">
                  <a:solidFill>
                    <a:schemeClr val="accent6">
                      <a:lumMod val="60000"/>
                      <a:lumOff val="40000"/>
                    </a:schemeClr>
                  </a:solidFill>
                </a:rPr>
                <a:t>BARPAC-M</a:t>
              </a:r>
            </a:p>
          </p:txBody>
        </p:sp>
        <p:sp>
          <p:nvSpPr>
            <p:cNvPr id="10" name="TextBox 9">
              <a:extLst>
                <a:ext uri="{FF2B5EF4-FFF2-40B4-BE49-F238E27FC236}">
                  <a16:creationId xmlns:a16="http://schemas.microsoft.com/office/drawing/2014/main" id="{AFC06939-13CA-4A21-BD9A-F6ABF4DB808C}"/>
                </a:ext>
              </a:extLst>
            </p:cNvPr>
            <p:cNvSpPr txBox="1"/>
            <p:nvPr/>
          </p:nvSpPr>
          <p:spPr>
            <a:xfrm>
              <a:off x="3870734" y="2312504"/>
              <a:ext cx="1104726" cy="369332"/>
            </a:xfrm>
            <a:prstGeom prst="rect">
              <a:avLst/>
            </a:prstGeom>
            <a:noFill/>
          </p:spPr>
          <p:txBody>
            <a:bodyPr wrap="none" rtlCol="0">
              <a:spAutoFit/>
            </a:bodyPr>
            <a:lstStyle/>
            <a:p>
              <a:r>
                <a:rPr lang="en-AU" dirty="0">
                  <a:solidFill>
                    <a:srgbClr val="FFFF00"/>
                  </a:solidFill>
                </a:rPr>
                <a:t>BARPAC-T</a:t>
              </a:r>
            </a:p>
          </p:txBody>
        </p:sp>
      </p:grpSp>
      <p:graphicFrame>
        <p:nvGraphicFramePr>
          <p:cNvPr id="19" name="Table 10">
            <a:extLst>
              <a:ext uri="{FF2B5EF4-FFF2-40B4-BE49-F238E27FC236}">
                <a16:creationId xmlns:a16="http://schemas.microsoft.com/office/drawing/2014/main" id="{D03D84DC-4196-4832-935A-60791FE5404C}"/>
              </a:ext>
            </a:extLst>
          </p:cNvPr>
          <p:cNvGraphicFramePr>
            <a:graphicFrameLocks noGrp="1"/>
          </p:cNvGraphicFramePr>
          <p:nvPr>
            <p:extLst>
              <p:ext uri="{D42A27DB-BD31-4B8C-83A1-F6EECF244321}">
                <p14:modId xmlns:p14="http://schemas.microsoft.com/office/powerpoint/2010/main" val="475930221"/>
              </p:ext>
            </p:extLst>
          </p:nvPr>
        </p:nvGraphicFramePr>
        <p:xfrm>
          <a:off x="4572000" y="1766241"/>
          <a:ext cx="4422922" cy="4810237"/>
        </p:xfrm>
        <a:graphic>
          <a:graphicData uri="http://schemas.openxmlformats.org/drawingml/2006/table">
            <a:tbl>
              <a:tblPr firstRow="1" bandRow="1"/>
              <a:tblGrid>
                <a:gridCol w="1521819">
                  <a:extLst>
                    <a:ext uri="{9D8B030D-6E8A-4147-A177-3AD203B41FA5}">
                      <a16:colId xmlns:a16="http://schemas.microsoft.com/office/drawing/2014/main" val="971219218"/>
                    </a:ext>
                  </a:extLst>
                </a:gridCol>
                <a:gridCol w="1005363">
                  <a:extLst>
                    <a:ext uri="{9D8B030D-6E8A-4147-A177-3AD203B41FA5}">
                      <a16:colId xmlns:a16="http://schemas.microsoft.com/office/drawing/2014/main" val="2978405467"/>
                    </a:ext>
                  </a:extLst>
                </a:gridCol>
                <a:gridCol w="1895740">
                  <a:extLst>
                    <a:ext uri="{9D8B030D-6E8A-4147-A177-3AD203B41FA5}">
                      <a16:colId xmlns:a16="http://schemas.microsoft.com/office/drawing/2014/main" val="4171284989"/>
                    </a:ext>
                  </a:extLst>
                </a:gridCol>
              </a:tblGrid>
              <a:tr h="19289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AU" sz="1100" dirty="0"/>
                        <a:t>Domain</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AU" sz="1100" dirty="0"/>
                        <a:t>GCM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AU" sz="1100" dirty="0"/>
                        <a:t>Time period</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267791758"/>
                  </a:ext>
                </a:extLst>
              </a:tr>
              <a:tr h="192893">
                <a:tc rowSpan="4">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BARPA-EA, 12km</a:t>
                      </a:r>
                    </a:p>
                  </a:txBody>
                  <a:tcPr marL="73124" marR="73124" marT="36562" marB="36562">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3">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ACCESS1-0</a:t>
                      </a:r>
                    </a:p>
                  </a:txBody>
                  <a:tcPr marL="73124" marR="73124" marT="36562" marB="365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1960-2005 (hist)</a:t>
                      </a:r>
                    </a:p>
                  </a:txBody>
                  <a:tcPr marL="73124" marR="73124" marT="36562" marB="36562">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4248099"/>
                  </a:ext>
                </a:extLst>
              </a:tr>
              <a:tr h="192893">
                <a:tc vMerge="1">
                  <a:txBody>
                    <a:bodyPr/>
                    <a:lstStyle/>
                    <a:p>
                      <a:endParaRPr lang="en-AU" sz="1400" dirty="0"/>
                    </a:p>
                  </a:txBody>
                  <a:tcPr marL="73124" marR="73124" marT="36562" marB="36562"/>
                </a:tc>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2006-2099 (</a:t>
                      </a:r>
                      <a:r>
                        <a:rPr lang="en-AU" sz="1100" dirty="0" err="1"/>
                        <a:t>rcp</a:t>
                      </a:r>
                      <a:r>
                        <a:rPr lang="en-AU" sz="1100" dirty="0"/>
                        <a:t> 8.5)</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025448008"/>
                  </a:ext>
                </a:extLst>
              </a:tr>
              <a:tr h="461509">
                <a:tc vMerge="1">
                  <a:txBody>
                    <a:bodyPr/>
                    <a:lstStyle/>
                    <a:p>
                      <a:endParaRPr lang="en-AU" sz="1400" dirty="0"/>
                    </a:p>
                  </a:txBody>
                  <a:tcPr marL="73124" marR="73124" marT="36562" marB="36562"/>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solidFill>
                            <a:schemeClr val="tx1"/>
                          </a:solidFill>
                        </a:rPr>
                        <a:t>2030-2059 (</a:t>
                      </a:r>
                      <a:r>
                        <a:rPr lang="en-AU" sz="1100" dirty="0" err="1">
                          <a:solidFill>
                            <a:schemeClr val="tx1"/>
                          </a:solidFill>
                        </a:rPr>
                        <a:t>rcp</a:t>
                      </a:r>
                      <a:r>
                        <a:rPr lang="en-AU" sz="1100" dirty="0">
                          <a:solidFill>
                            <a:schemeClr val="tx1"/>
                          </a:solidFill>
                        </a:rPr>
                        <a:t> 4.5)  </a:t>
                      </a:r>
                    </a:p>
                    <a:p>
                      <a:r>
                        <a:rPr lang="en-AU" sz="1100" dirty="0">
                          <a:solidFill>
                            <a:srgbClr val="FF0000"/>
                          </a:solidFill>
                        </a:rPr>
                        <a:t>Other years between 2006-2099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173316298"/>
                  </a:ext>
                </a:extLst>
              </a:tr>
              <a:tr h="192893">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ERA-Interim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1990-2015</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721415958"/>
                  </a:ext>
                </a:extLst>
              </a:tr>
              <a:tr h="192893">
                <a:tc rowSpan="3">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BARPA-WA, 12km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3">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solidFill>
                            <a:schemeClr val="tx1"/>
                          </a:solidFill>
                        </a:rPr>
                        <a:t>ACCESS1-0</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1980-2005 (hist)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473092788"/>
                  </a:ext>
                </a:extLst>
              </a:tr>
              <a:tr h="595818">
                <a:tc vMerge="1">
                  <a:txBody>
                    <a:bodyPr/>
                    <a:lstStyle/>
                    <a:p>
                      <a:endParaRPr lang="en-AU" sz="1400"/>
                    </a:p>
                  </a:txBody>
                  <a:tcPr marL="73124" marR="73124" marT="36562" marB="36562"/>
                </a:tc>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2006-2020, 2030-2059 (</a:t>
                      </a:r>
                      <a:r>
                        <a:rPr lang="en-AU" sz="1100" dirty="0" err="1"/>
                        <a:t>rcp</a:t>
                      </a:r>
                      <a:r>
                        <a:rPr lang="en-AU" sz="1100" dirty="0"/>
                        <a:t> 8.5) </a:t>
                      </a:r>
                    </a:p>
                    <a:p>
                      <a:r>
                        <a:rPr lang="en-AU" sz="1100" dirty="0">
                          <a:solidFill>
                            <a:srgbClr val="FF0000"/>
                          </a:solidFill>
                        </a:rPr>
                        <a:t>Other years between 2006-2099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358526843"/>
                  </a:ext>
                </a:extLst>
              </a:tr>
              <a:tr h="461509">
                <a:tc vMerge="1">
                  <a:txBody>
                    <a:bodyPr/>
                    <a:lstStyle/>
                    <a:p>
                      <a:endParaRPr lang="en-AU" sz="1400" dirty="0"/>
                    </a:p>
                  </a:txBody>
                  <a:tcPr marL="73124" marR="73124" marT="36562" marB="36562"/>
                </a:tc>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solidFill>
                            <a:schemeClr val="tx1"/>
                          </a:solidFill>
                        </a:rPr>
                        <a:t>2030-2059 (</a:t>
                      </a:r>
                      <a:r>
                        <a:rPr lang="en-AU" sz="1100" dirty="0" err="1">
                          <a:solidFill>
                            <a:schemeClr val="tx1"/>
                          </a:solidFill>
                        </a:rPr>
                        <a:t>rcp</a:t>
                      </a:r>
                      <a:r>
                        <a:rPr lang="en-AU" sz="1100" dirty="0">
                          <a:solidFill>
                            <a:schemeClr val="tx1"/>
                          </a:solidFill>
                        </a:rPr>
                        <a:t> 4.5) </a:t>
                      </a:r>
                    </a:p>
                    <a:p>
                      <a:r>
                        <a:rPr lang="en-AU" sz="1100" dirty="0">
                          <a:solidFill>
                            <a:srgbClr val="FF0000"/>
                          </a:solidFill>
                        </a:rPr>
                        <a:t>Other years between 2006-2099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3147645"/>
                  </a:ext>
                </a:extLst>
              </a:tr>
              <a:tr h="461509">
                <a:tc rowSpan="2">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BARPAC-T, 4.4 km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ACCESS1-0</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1985-2005 (hist)</a:t>
                      </a:r>
                    </a:p>
                    <a:p>
                      <a:r>
                        <a:rPr lang="en-AU" sz="1100" dirty="0"/>
                        <a:t>Nov-Apr, 2040-2059 (</a:t>
                      </a:r>
                      <a:r>
                        <a:rPr lang="en-AU" sz="1100" dirty="0" err="1"/>
                        <a:t>rcp</a:t>
                      </a:r>
                      <a:r>
                        <a:rPr lang="en-AU" sz="1100" dirty="0"/>
                        <a:t> 8.5)</a:t>
                      </a:r>
                    </a:p>
                    <a:p>
                      <a:r>
                        <a:rPr lang="en-AU" sz="1100" dirty="0">
                          <a:solidFill>
                            <a:srgbClr val="FF0000"/>
                          </a:solidFill>
                        </a:rPr>
                        <a:t>Other months (</a:t>
                      </a:r>
                      <a:r>
                        <a:rPr lang="en-AU" sz="1100" dirty="0" err="1">
                          <a:solidFill>
                            <a:srgbClr val="FF0000"/>
                          </a:solidFill>
                        </a:rPr>
                        <a:t>rcp</a:t>
                      </a:r>
                      <a:r>
                        <a:rPr lang="en-AU" sz="1100" dirty="0">
                          <a:solidFill>
                            <a:srgbClr val="FF0000"/>
                          </a:solidFill>
                        </a:rPr>
                        <a:t> 8.5)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559792883"/>
                  </a:ext>
                </a:extLst>
              </a:tr>
              <a:tr h="192893">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ERA-Interim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Nov-Apr, 1990-2015</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214407263"/>
                  </a:ext>
                </a:extLst>
              </a:tr>
              <a:tr h="461509">
                <a:tc rowSpan="2">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BARPAC-M, 2.2 km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ACCESS1-0</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1985-2005 (hist)</a:t>
                      </a:r>
                    </a:p>
                    <a:p>
                      <a:r>
                        <a:rPr lang="en-AU" sz="1100" dirty="0"/>
                        <a:t>Dec-Feb, 2040-2059 (</a:t>
                      </a:r>
                      <a:r>
                        <a:rPr lang="en-AU" sz="1100" dirty="0" err="1"/>
                        <a:t>rcp</a:t>
                      </a:r>
                      <a:r>
                        <a:rPr lang="en-AU" sz="1100" dirty="0"/>
                        <a:t> 8.5)</a:t>
                      </a:r>
                    </a:p>
                    <a:p>
                      <a:r>
                        <a:rPr lang="en-AU" sz="1100" dirty="0">
                          <a:solidFill>
                            <a:srgbClr val="FF0000"/>
                          </a:solidFill>
                        </a:rPr>
                        <a:t>Other months (</a:t>
                      </a:r>
                      <a:r>
                        <a:rPr lang="en-AU" sz="1100" dirty="0" err="1">
                          <a:solidFill>
                            <a:srgbClr val="FF0000"/>
                          </a:solidFill>
                        </a:rPr>
                        <a:t>rcp</a:t>
                      </a:r>
                      <a:r>
                        <a:rPr lang="en-AU" sz="1100" dirty="0">
                          <a:solidFill>
                            <a:srgbClr val="FF0000"/>
                          </a:solidFill>
                        </a:rPr>
                        <a:t> 8.5) </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458670514"/>
                  </a:ext>
                </a:extLst>
              </a:tr>
              <a:tr h="317793">
                <a:tc vMerge="1">
                  <a:txBody>
                    <a:bodyPr/>
                    <a:lstStyle/>
                    <a:p>
                      <a:endParaRPr lang="en-AU" sz="1400" dirty="0"/>
                    </a:p>
                  </a:txBody>
                  <a:tcPr marL="73124" marR="73124" marT="36562" marB="36562"/>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ERA-Interim</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AU" sz="1100" dirty="0"/>
                        <a:t>Dec-Feb, 1990-2015</a:t>
                      </a:r>
                    </a:p>
                  </a:txBody>
                  <a:tcPr marL="73124" marR="73124" marT="36562" marB="36562">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341324005"/>
                  </a:ext>
                </a:extLst>
              </a:tr>
            </a:tbl>
          </a:graphicData>
        </a:graphic>
      </p:graphicFrame>
      <p:sp>
        <p:nvSpPr>
          <p:cNvPr id="4" name="TextBox 3">
            <a:extLst>
              <a:ext uri="{FF2B5EF4-FFF2-40B4-BE49-F238E27FC236}">
                <a16:creationId xmlns:a16="http://schemas.microsoft.com/office/drawing/2014/main" id="{A2EFAAEA-F4F4-4D51-BE22-4A419E62549C}"/>
              </a:ext>
            </a:extLst>
          </p:cNvPr>
          <p:cNvSpPr txBox="1"/>
          <p:nvPr/>
        </p:nvSpPr>
        <p:spPr>
          <a:xfrm>
            <a:off x="4588978" y="6568729"/>
            <a:ext cx="2124299" cy="261610"/>
          </a:xfrm>
          <a:prstGeom prst="rect">
            <a:avLst/>
          </a:prstGeom>
          <a:noFill/>
        </p:spPr>
        <p:txBody>
          <a:bodyPr wrap="none" rtlCol="0">
            <a:spAutoFit/>
          </a:bodyPr>
          <a:lstStyle/>
          <a:p>
            <a:r>
              <a:rPr lang="en-AU" sz="1100" dirty="0"/>
              <a:t>Status: Completed</a:t>
            </a:r>
            <a:r>
              <a:rPr lang="en-AU" sz="1100" dirty="0">
                <a:solidFill>
                  <a:schemeClr val="accent4">
                    <a:lumMod val="75000"/>
                  </a:schemeClr>
                </a:solidFill>
              </a:rPr>
              <a:t>, </a:t>
            </a:r>
            <a:r>
              <a:rPr lang="en-AU" sz="1100" dirty="0">
                <a:solidFill>
                  <a:srgbClr val="FF0000"/>
                </a:solidFill>
              </a:rPr>
              <a:t>In progress</a:t>
            </a:r>
            <a:endParaRPr lang="en-AU"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a:extLst>
              <a:ext uri="{FF2B5EF4-FFF2-40B4-BE49-F238E27FC236}">
                <a16:creationId xmlns:a16="http://schemas.microsoft.com/office/drawing/2014/main" id="{CB380100-37E6-4430-AE1C-814B946C6E96}"/>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Model Evaluation</a:t>
            </a:r>
          </a:p>
        </p:txBody>
      </p:sp>
      <p:sp>
        <p:nvSpPr>
          <p:cNvPr id="2" name="TextBox 1">
            <a:extLst>
              <a:ext uri="{FF2B5EF4-FFF2-40B4-BE49-F238E27FC236}">
                <a16:creationId xmlns:a16="http://schemas.microsoft.com/office/drawing/2014/main" id="{EBCD2D3D-B8DA-41CD-8FE8-F7A76F5E879A}"/>
              </a:ext>
            </a:extLst>
          </p:cNvPr>
          <p:cNvSpPr txBox="1"/>
          <p:nvPr/>
        </p:nvSpPr>
        <p:spPr>
          <a:xfrm>
            <a:off x="1069384" y="1715567"/>
            <a:ext cx="6436377" cy="400110"/>
          </a:xfrm>
          <a:prstGeom prst="rect">
            <a:avLst/>
          </a:prstGeom>
          <a:noFill/>
        </p:spPr>
        <p:txBody>
          <a:bodyPr wrap="none" rtlCol="0">
            <a:spAutoFit/>
          </a:bodyPr>
          <a:lstStyle/>
          <a:p>
            <a:r>
              <a:rPr lang="en-AU" sz="2000" dirty="0"/>
              <a:t>Bias in daily maximum 2m air temperature (1986-2005)</a:t>
            </a:r>
          </a:p>
        </p:txBody>
      </p:sp>
      <p:pic>
        <p:nvPicPr>
          <p:cNvPr id="12" name="Picture 11">
            <a:extLst>
              <a:ext uri="{FF2B5EF4-FFF2-40B4-BE49-F238E27FC236}">
                <a16:creationId xmlns:a16="http://schemas.microsoft.com/office/drawing/2014/main" id="{409B7C4E-8F49-4C4C-A6F3-C37295F42647}"/>
              </a:ext>
            </a:extLst>
          </p:cNvPr>
          <p:cNvPicPr/>
          <p:nvPr/>
        </p:nvPicPr>
        <p:blipFill rotWithShape="1">
          <a:blip r:embed="rId2">
            <a:extLst>
              <a:ext uri="{28A0092B-C50C-407E-A947-70E740481C1C}">
                <a14:useLocalDpi xmlns:a14="http://schemas.microsoft.com/office/drawing/2010/main" val="0"/>
              </a:ext>
            </a:extLst>
          </a:blip>
          <a:srcRect t="14208"/>
          <a:stretch/>
        </p:blipFill>
        <p:spPr>
          <a:xfrm>
            <a:off x="719076" y="2340327"/>
            <a:ext cx="1838325" cy="1356500"/>
          </a:xfrm>
          <a:prstGeom prst="rect">
            <a:avLst/>
          </a:prstGeom>
        </p:spPr>
      </p:pic>
      <p:pic>
        <p:nvPicPr>
          <p:cNvPr id="13" name="Picture 12">
            <a:extLst>
              <a:ext uri="{FF2B5EF4-FFF2-40B4-BE49-F238E27FC236}">
                <a16:creationId xmlns:a16="http://schemas.microsoft.com/office/drawing/2014/main" id="{723EC2C2-0723-46FF-A809-5B30C8B0DDE2}"/>
              </a:ext>
            </a:extLst>
          </p:cNvPr>
          <p:cNvPicPr/>
          <p:nvPr/>
        </p:nvPicPr>
        <p:blipFill>
          <a:blip r:embed="rId3">
            <a:extLst>
              <a:ext uri="{28A0092B-C50C-407E-A947-70E740481C1C}">
                <a14:useLocalDpi xmlns:a14="http://schemas.microsoft.com/office/drawing/2010/main" val="0"/>
              </a:ext>
            </a:extLst>
          </a:blip>
          <a:stretch>
            <a:fillRect/>
          </a:stretch>
        </p:blipFill>
        <p:spPr>
          <a:xfrm>
            <a:off x="3087149" y="2115677"/>
            <a:ext cx="1838325" cy="1581150"/>
          </a:xfrm>
          <a:prstGeom prst="rect">
            <a:avLst/>
          </a:prstGeom>
        </p:spPr>
      </p:pic>
      <p:pic>
        <p:nvPicPr>
          <p:cNvPr id="14" name="Picture 13">
            <a:extLst>
              <a:ext uri="{FF2B5EF4-FFF2-40B4-BE49-F238E27FC236}">
                <a16:creationId xmlns:a16="http://schemas.microsoft.com/office/drawing/2014/main" id="{4E502669-5A15-4775-9DA0-43370A7C039F}"/>
              </a:ext>
            </a:extLst>
          </p:cNvPr>
          <p:cNvPicPr/>
          <p:nvPr/>
        </p:nvPicPr>
        <p:blipFill>
          <a:blip r:embed="rId4">
            <a:extLst>
              <a:ext uri="{28A0092B-C50C-407E-A947-70E740481C1C}">
                <a14:useLocalDpi xmlns:a14="http://schemas.microsoft.com/office/drawing/2010/main" val="0"/>
              </a:ext>
            </a:extLst>
          </a:blip>
          <a:stretch>
            <a:fillRect/>
          </a:stretch>
        </p:blipFill>
        <p:spPr>
          <a:xfrm>
            <a:off x="719076" y="3695700"/>
            <a:ext cx="1838325" cy="1581150"/>
          </a:xfrm>
          <a:prstGeom prst="rect">
            <a:avLst/>
          </a:prstGeom>
        </p:spPr>
      </p:pic>
      <p:pic>
        <p:nvPicPr>
          <p:cNvPr id="15" name="Picture 14">
            <a:extLst>
              <a:ext uri="{FF2B5EF4-FFF2-40B4-BE49-F238E27FC236}">
                <a16:creationId xmlns:a16="http://schemas.microsoft.com/office/drawing/2014/main" id="{E4270126-E115-4694-BA0A-5B3AC34FB3B7}"/>
              </a:ext>
            </a:extLst>
          </p:cNvPr>
          <p:cNvPicPr/>
          <p:nvPr/>
        </p:nvPicPr>
        <p:blipFill>
          <a:blip r:embed="rId5">
            <a:extLst>
              <a:ext uri="{28A0092B-C50C-407E-A947-70E740481C1C}">
                <a14:useLocalDpi xmlns:a14="http://schemas.microsoft.com/office/drawing/2010/main" val="0"/>
              </a:ext>
            </a:extLst>
          </a:blip>
          <a:stretch>
            <a:fillRect/>
          </a:stretch>
        </p:blipFill>
        <p:spPr>
          <a:xfrm>
            <a:off x="3087149" y="3696827"/>
            <a:ext cx="1838325" cy="1581150"/>
          </a:xfrm>
          <a:prstGeom prst="rect">
            <a:avLst/>
          </a:prstGeom>
        </p:spPr>
      </p:pic>
      <p:pic>
        <p:nvPicPr>
          <p:cNvPr id="16" name="Picture 15">
            <a:extLst>
              <a:ext uri="{FF2B5EF4-FFF2-40B4-BE49-F238E27FC236}">
                <a16:creationId xmlns:a16="http://schemas.microsoft.com/office/drawing/2014/main" id="{DA9922C4-B0DF-4ECA-8AC1-7508AA18B625}"/>
              </a:ext>
            </a:extLst>
          </p:cNvPr>
          <p:cNvPicPr/>
          <p:nvPr/>
        </p:nvPicPr>
        <p:blipFill>
          <a:blip r:embed="rId6">
            <a:extLst>
              <a:ext uri="{28A0092B-C50C-407E-A947-70E740481C1C}">
                <a14:useLocalDpi xmlns:a14="http://schemas.microsoft.com/office/drawing/2010/main" val="0"/>
              </a:ext>
            </a:extLst>
          </a:blip>
          <a:stretch>
            <a:fillRect/>
          </a:stretch>
        </p:blipFill>
        <p:spPr>
          <a:xfrm>
            <a:off x="5418137" y="3696827"/>
            <a:ext cx="1838325" cy="1581150"/>
          </a:xfrm>
          <a:prstGeom prst="rect">
            <a:avLst/>
          </a:prstGeom>
        </p:spPr>
      </p:pic>
      <p:pic>
        <p:nvPicPr>
          <p:cNvPr id="17" name="Picture 16">
            <a:extLst>
              <a:ext uri="{FF2B5EF4-FFF2-40B4-BE49-F238E27FC236}">
                <a16:creationId xmlns:a16="http://schemas.microsoft.com/office/drawing/2014/main" id="{BA5E929A-8048-496B-8135-FC0D1A708C7D}"/>
              </a:ext>
            </a:extLst>
          </p:cNvPr>
          <p:cNvPicPr/>
          <p:nvPr/>
        </p:nvPicPr>
        <p:blipFill>
          <a:blip r:embed="rId7">
            <a:extLst>
              <a:ext uri="{28A0092B-C50C-407E-A947-70E740481C1C}">
                <a14:useLocalDpi xmlns:a14="http://schemas.microsoft.com/office/drawing/2010/main" val="0"/>
              </a:ext>
            </a:extLst>
          </a:blip>
          <a:stretch>
            <a:fillRect/>
          </a:stretch>
        </p:blipFill>
        <p:spPr>
          <a:xfrm>
            <a:off x="719074" y="5276850"/>
            <a:ext cx="1838325" cy="1581150"/>
          </a:xfrm>
          <a:prstGeom prst="rect">
            <a:avLst/>
          </a:prstGeom>
        </p:spPr>
      </p:pic>
      <p:pic>
        <p:nvPicPr>
          <p:cNvPr id="18" name="Picture 17">
            <a:extLst>
              <a:ext uri="{FF2B5EF4-FFF2-40B4-BE49-F238E27FC236}">
                <a16:creationId xmlns:a16="http://schemas.microsoft.com/office/drawing/2014/main" id="{19E9ADFF-5483-44EC-B49C-01EF91177B78}"/>
              </a:ext>
            </a:extLst>
          </p:cNvPr>
          <p:cNvPicPr/>
          <p:nvPr/>
        </p:nvPicPr>
        <p:blipFill>
          <a:blip r:embed="rId8">
            <a:extLst>
              <a:ext uri="{28A0092B-C50C-407E-A947-70E740481C1C}">
                <a14:useLocalDpi xmlns:a14="http://schemas.microsoft.com/office/drawing/2010/main" val="0"/>
              </a:ext>
            </a:extLst>
          </a:blip>
          <a:stretch>
            <a:fillRect/>
          </a:stretch>
        </p:blipFill>
        <p:spPr>
          <a:xfrm>
            <a:off x="3087149" y="5276850"/>
            <a:ext cx="1838325" cy="1581150"/>
          </a:xfrm>
          <a:prstGeom prst="rect">
            <a:avLst/>
          </a:prstGeom>
        </p:spPr>
      </p:pic>
      <p:sp>
        <p:nvSpPr>
          <p:cNvPr id="3" name="TextBox 2">
            <a:extLst>
              <a:ext uri="{FF2B5EF4-FFF2-40B4-BE49-F238E27FC236}">
                <a16:creationId xmlns:a16="http://schemas.microsoft.com/office/drawing/2014/main" id="{3157CEEA-D053-4E39-B42C-CBC5123A7DA1}"/>
              </a:ext>
            </a:extLst>
          </p:cNvPr>
          <p:cNvSpPr txBox="1"/>
          <p:nvPr/>
        </p:nvSpPr>
        <p:spPr>
          <a:xfrm>
            <a:off x="7505761" y="2761788"/>
            <a:ext cx="694229" cy="276999"/>
          </a:xfrm>
          <a:prstGeom prst="rect">
            <a:avLst/>
          </a:prstGeom>
          <a:noFill/>
        </p:spPr>
        <p:txBody>
          <a:bodyPr wrap="none" rtlCol="0">
            <a:spAutoFit/>
          </a:bodyPr>
          <a:lstStyle/>
          <a:p>
            <a:r>
              <a:rPr lang="en-AU" sz="1200" dirty="0"/>
              <a:t>BARPA</a:t>
            </a:r>
          </a:p>
        </p:txBody>
      </p:sp>
      <p:sp>
        <p:nvSpPr>
          <p:cNvPr id="20" name="TextBox 19">
            <a:extLst>
              <a:ext uri="{FF2B5EF4-FFF2-40B4-BE49-F238E27FC236}">
                <a16:creationId xmlns:a16="http://schemas.microsoft.com/office/drawing/2014/main" id="{E0254E23-8CB9-4186-A179-183DCE415102}"/>
              </a:ext>
            </a:extLst>
          </p:cNvPr>
          <p:cNvSpPr txBox="1"/>
          <p:nvPr/>
        </p:nvSpPr>
        <p:spPr>
          <a:xfrm>
            <a:off x="7505761" y="4186348"/>
            <a:ext cx="1148071" cy="461665"/>
          </a:xfrm>
          <a:prstGeom prst="rect">
            <a:avLst/>
          </a:prstGeom>
          <a:noFill/>
        </p:spPr>
        <p:txBody>
          <a:bodyPr wrap="none" rtlCol="0">
            <a:spAutoFit/>
          </a:bodyPr>
          <a:lstStyle/>
          <a:p>
            <a:r>
              <a:rPr lang="en-AU" sz="1200" dirty="0" err="1"/>
              <a:t>NARCliM</a:t>
            </a:r>
            <a:r>
              <a:rPr lang="en-AU" sz="1200" dirty="0"/>
              <a:t> v1.5</a:t>
            </a:r>
            <a:br>
              <a:rPr lang="en-AU" sz="1200" dirty="0"/>
            </a:br>
            <a:r>
              <a:rPr lang="en-AU" sz="1200" dirty="0"/>
              <a:t>(Evans et al)</a:t>
            </a:r>
          </a:p>
        </p:txBody>
      </p:sp>
      <p:sp>
        <p:nvSpPr>
          <p:cNvPr id="21" name="TextBox 20">
            <a:extLst>
              <a:ext uri="{FF2B5EF4-FFF2-40B4-BE49-F238E27FC236}">
                <a16:creationId xmlns:a16="http://schemas.microsoft.com/office/drawing/2014/main" id="{2916294E-8997-49A0-A2BC-00855D91F2EE}"/>
              </a:ext>
            </a:extLst>
          </p:cNvPr>
          <p:cNvSpPr txBox="1"/>
          <p:nvPr/>
        </p:nvSpPr>
        <p:spPr>
          <a:xfrm>
            <a:off x="7633199" y="5921999"/>
            <a:ext cx="893193" cy="461665"/>
          </a:xfrm>
          <a:prstGeom prst="rect">
            <a:avLst/>
          </a:prstGeom>
          <a:noFill/>
        </p:spPr>
        <p:txBody>
          <a:bodyPr wrap="none" rtlCol="0">
            <a:spAutoFit/>
          </a:bodyPr>
          <a:lstStyle/>
          <a:p>
            <a:r>
              <a:rPr lang="en-AU" sz="1200" dirty="0"/>
              <a:t>CCAM</a:t>
            </a:r>
            <a:br>
              <a:rPr lang="en-AU" sz="1200" dirty="0"/>
            </a:br>
            <a:r>
              <a:rPr lang="en-AU" sz="1200" dirty="0"/>
              <a:t>(Thatcher)</a:t>
            </a:r>
          </a:p>
        </p:txBody>
      </p:sp>
      <p:sp>
        <p:nvSpPr>
          <p:cNvPr id="4" name="TextBox 3">
            <a:extLst>
              <a:ext uri="{FF2B5EF4-FFF2-40B4-BE49-F238E27FC236}">
                <a16:creationId xmlns:a16="http://schemas.microsoft.com/office/drawing/2014/main" id="{EA8631D0-FEC7-4488-8768-EED4571D3052}"/>
              </a:ext>
            </a:extLst>
          </p:cNvPr>
          <p:cNvSpPr txBox="1"/>
          <p:nvPr/>
        </p:nvSpPr>
        <p:spPr>
          <a:xfrm>
            <a:off x="6616629" y="2340327"/>
            <a:ext cx="2298771" cy="307777"/>
          </a:xfrm>
          <a:prstGeom prst="rect">
            <a:avLst/>
          </a:prstGeom>
          <a:noFill/>
        </p:spPr>
        <p:txBody>
          <a:bodyPr wrap="none" rtlCol="0">
            <a:spAutoFit/>
          </a:bodyPr>
          <a:lstStyle/>
          <a:p>
            <a:r>
              <a:rPr lang="en-GB" sz="1400" dirty="0"/>
              <a:t>Driving GCM: ACCESS1-0</a:t>
            </a:r>
          </a:p>
        </p:txBody>
      </p:sp>
      <p:cxnSp>
        <p:nvCxnSpPr>
          <p:cNvPr id="6" name="Connector: Elbow 5">
            <a:extLst>
              <a:ext uri="{FF2B5EF4-FFF2-40B4-BE49-F238E27FC236}">
                <a16:creationId xmlns:a16="http://schemas.microsoft.com/office/drawing/2014/main" id="{E7968CB4-C8F5-4A77-9129-54EC18E872C4}"/>
              </a:ext>
            </a:extLst>
          </p:cNvPr>
          <p:cNvCxnSpPr>
            <a:cxnSpLocks/>
            <a:stCxn id="12" idx="0"/>
            <a:endCxn id="4" idx="1"/>
          </p:cNvCxnSpPr>
          <p:nvPr/>
        </p:nvCxnSpPr>
        <p:spPr>
          <a:xfrm rot="16200000" flipH="1">
            <a:off x="4050489" y="-71924"/>
            <a:ext cx="153889" cy="4978390"/>
          </a:xfrm>
          <a:prstGeom prst="bentConnector4">
            <a:avLst>
              <a:gd name="adj1" fmla="val -148549"/>
              <a:gd name="adj2" fmla="val 8391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1534F16E-D2E3-4727-B7CF-66AF1C94CD32}"/>
              </a:ext>
            </a:extLst>
          </p:cNvPr>
          <p:cNvCxnSpPr>
            <a:cxnSpLocks/>
            <a:stCxn id="13" idx="3"/>
            <a:endCxn id="3" idx="1"/>
          </p:cNvCxnSpPr>
          <p:nvPr/>
        </p:nvCxnSpPr>
        <p:spPr>
          <a:xfrm flipV="1">
            <a:off x="4925474" y="2900288"/>
            <a:ext cx="2580287" cy="5964"/>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26B5975-4B1A-4D01-B5F4-1450041340AA}"/>
              </a:ext>
            </a:extLst>
          </p:cNvPr>
          <p:cNvSpPr txBox="1"/>
          <p:nvPr/>
        </p:nvSpPr>
        <p:spPr>
          <a:xfrm>
            <a:off x="7766015" y="1127464"/>
            <a:ext cx="1377986" cy="369332"/>
          </a:xfrm>
          <a:prstGeom prst="rect">
            <a:avLst/>
          </a:prstGeom>
          <a:noFill/>
        </p:spPr>
        <p:txBody>
          <a:bodyPr wrap="square">
            <a:spAutoFit/>
          </a:bodyPr>
          <a:lstStyle/>
          <a:p>
            <a:r>
              <a:rPr lang="en-US" altLang="en-US" sz="1800" dirty="0">
                <a:latin typeface="Arial" panose="020B0604020202020204" pitchFamily="34" charset="0"/>
                <a:ea typeface="ＭＳ Ｐゴシック" panose="020B0600070205080204" pitchFamily="34" charset="-128"/>
              </a:rPr>
              <a:t>(Watterson)</a:t>
            </a:r>
            <a:r>
              <a:rPr lang="en-US" altLang="en-US" dirty="0">
                <a:latin typeface="Arial" panose="020B0604020202020204" pitchFamily="34" charset="0"/>
                <a:ea typeface="ＭＳ Ｐゴシック" panose="020B0600070205080204" pitchFamily="34" charset="-128"/>
              </a:rPr>
              <a:t> </a:t>
            </a:r>
            <a:endParaRPr lang="en-GB" dirty="0"/>
          </a:p>
        </p:txBody>
      </p:sp>
    </p:spTree>
    <p:extLst>
      <p:ext uri="{BB962C8B-B14F-4D97-AF65-F5344CB8AC3E}">
        <p14:creationId xmlns:p14="http://schemas.microsoft.com/office/powerpoint/2010/main" val="412502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a:extLst>
              <a:ext uri="{FF2B5EF4-FFF2-40B4-BE49-F238E27FC236}">
                <a16:creationId xmlns:a16="http://schemas.microsoft.com/office/drawing/2014/main" id="{CB380100-37E6-4430-AE1C-814B946C6E96}"/>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Model Evaluation (cont.)</a:t>
            </a:r>
          </a:p>
        </p:txBody>
      </p:sp>
      <p:sp>
        <p:nvSpPr>
          <p:cNvPr id="2" name="TextBox 1">
            <a:extLst>
              <a:ext uri="{FF2B5EF4-FFF2-40B4-BE49-F238E27FC236}">
                <a16:creationId xmlns:a16="http://schemas.microsoft.com/office/drawing/2014/main" id="{EBCD2D3D-B8DA-41CD-8FE8-F7A76F5E879A}"/>
              </a:ext>
            </a:extLst>
          </p:cNvPr>
          <p:cNvSpPr txBox="1"/>
          <p:nvPr/>
        </p:nvSpPr>
        <p:spPr>
          <a:xfrm>
            <a:off x="2110696" y="1715567"/>
            <a:ext cx="4475905" cy="400110"/>
          </a:xfrm>
          <a:prstGeom prst="rect">
            <a:avLst/>
          </a:prstGeom>
          <a:noFill/>
        </p:spPr>
        <p:txBody>
          <a:bodyPr wrap="none" rtlCol="0">
            <a:spAutoFit/>
          </a:bodyPr>
          <a:lstStyle/>
          <a:p>
            <a:r>
              <a:rPr lang="en-AU" sz="2000" dirty="0"/>
              <a:t>Bias in daily precipitation (1986-2005)</a:t>
            </a:r>
          </a:p>
        </p:txBody>
      </p:sp>
      <p:pic>
        <p:nvPicPr>
          <p:cNvPr id="11" name="Picture 10">
            <a:extLst>
              <a:ext uri="{FF2B5EF4-FFF2-40B4-BE49-F238E27FC236}">
                <a16:creationId xmlns:a16="http://schemas.microsoft.com/office/drawing/2014/main" id="{7C0F71F8-67D9-44B0-AE7E-451A11449BC3}"/>
              </a:ext>
            </a:extLst>
          </p:cNvPr>
          <p:cNvPicPr/>
          <p:nvPr/>
        </p:nvPicPr>
        <p:blipFill>
          <a:blip r:embed="rId2">
            <a:extLst>
              <a:ext uri="{28A0092B-C50C-407E-A947-70E740481C1C}">
                <a14:useLocalDpi xmlns:a14="http://schemas.microsoft.com/office/drawing/2010/main" val="0"/>
              </a:ext>
            </a:extLst>
          </a:blip>
          <a:stretch>
            <a:fillRect/>
          </a:stretch>
        </p:blipFill>
        <p:spPr>
          <a:xfrm>
            <a:off x="638362" y="2115113"/>
            <a:ext cx="1838325" cy="1581150"/>
          </a:xfrm>
          <a:prstGeom prst="rect">
            <a:avLst/>
          </a:prstGeom>
        </p:spPr>
      </p:pic>
      <p:pic>
        <p:nvPicPr>
          <p:cNvPr id="19" name="Picture 18">
            <a:extLst>
              <a:ext uri="{FF2B5EF4-FFF2-40B4-BE49-F238E27FC236}">
                <a16:creationId xmlns:a16="http://schemas.microsoft.com/office/drawing/2014/main" id="{14FB6B36-06A9-4A0D-8A8C-91368F2192DE}"/>
              </a:ext>
            </a:extLst>
          </p:cNvPr>
          <p:cNvPicPr/>
          <p:nvPr/>
        </p:nvPicPr>
        <p:blipFill>
          <a:blip r:embed="rId3">
            <a:extLst>
              <a:ext uri="{28A0092B-C50C-407E-A947-70E740481C1C}">
                <a14:useLocalDpi xmlns:a14="http://schemas.microsoft.com/office/drawing/2010/main" val="0"/>
              </a:ext>
            </a:extLst>
          </a:blip>
          <a:stretch>
            <a:fillRect/>
          </a:stretch>
        </p:blipFill>
        <p:spPr>
          <a:xfrm>
            <a:off x="638362" y="3696827"/>
            <a:ext cx="1838325" cy="1581150"/>
          </a:xfrm>
          <a:prstGeom prst="rect">
            <a:avLst/>
          </a:prstGeom>
        </p:spPr>
      </p:pic>
      <p:pic>
        <p:nvPicPr>
          <p:cNvPr id="20" name="Picture 19">
            <a:extLst>
              <a:ext uri="{FF2B5EF4-FFF2-40B4-BE49-F238E27FC236}">
                <a16:creationId xmlns:a16="http://schemas.microsoft.com/office/drawing/2014/main" id="{27F9428E-DEF3-4383-A73D-7A4C9DAE0673}"/>
              </a:ext>
            </a:extLst>
          </p:cNvPr>
          <p:cNvPicPr/>
          <p:nvPr/>
        </p:nvPicPr>
        <p:blipFill>
          <a:blip r:embed="rId4">
            <a:extLst>
              <a:ext uri="{28A0092B-C50C-407E-A947-70E740481C1C}">
                <a14:useLocalDpi xmlns:a14="http://schemas.microsoft.com/office/drawing/2010/main" val="0"/>
              </a:ext>
            </a:extLst>
          </a:blip>
          <a:stretch>
            <a:fillRect/>
          </a:stretch>
        </p:blipFill>
        <p:spPr>
          <a:xfrm>
            <a:off x="638361" y="5277977"/>
            <a:ext cx="1838325" cy="1581150"/>
          </a:xfrm>
          <a:prstGeom prst="rect">
            <a:avLst/>
          </a:prstGeom>
        </p:spPr>
      </p:pic>
      <p:pic>
        <p:nvPicPr>
          <p:cNvPr id="21" name="Picture 20">
            <a:extLst>
              <a:ext uri="{FF2B5EF4-FFF2-40B4-BE49-F238E27FC236}">
                <a16:creationId xmlns:a16="http://schemas.microsoft.com/office/drawing/2014/main" id="{E9F52519-44EE-4800-B6C6-F029FFE61F48}"/>
              </a:ext>
            </a:extLst>
          </p:cNvPr>
          <p:cNvPicPr/>
          <p:nvPr/>
        </p:nvPicPr>
        <p:blipFill>
          <a:blip r:embed="rId5">
            <a:extLst>
              <a:ext uri="{28A0092B-C50C-407E-A947-70E740481C1C}">
                <a14:useLocalDpi xmlns:a14="http://schemas.microsoft.com/office/drawing/2010/main" val="0"/>
              </a:ext>
            </a:extLst>
          </a:blip>
          <a:stretch>
            <a:fillRect/>
          </a:stretch>
        </p:blipFill>
        <p:spPr>
          <a:xfrm>
            <a:off x="2809312" y="2114550"/>
            <a:ext cx="1838325" cy="1581150"/>
          </a:xfrm>
          <a:prstGeom prst="rect">
            <a:avLst/>
          </a:prstGeom>
        </p:spPr>
      </p:pic>
      <p:pic>
        <p:nvPicPr>
          <p:cNvPr id="22" name="Picture 21">
            <a:extLst>
              <a:ext uri="{FF2B5EF4-FFF2-40B4-BE49-F238E27FC236}">
                <a16:creationId xmlns:a16="http://schemas.microsoft.com/office/drawing/2014/main" id="{BDB5B218-6A58-4CE0-9A44-6C417C198C95}"/>
              </a:ext>
            </a:extLst>
          </p:cNvPr>
          <p:cNvPicPr/>
          <p:nvPr/>
        </p:nvPicPr>
        <p:blipFill>
          <a:blip r:embed="rId6">
            <a:extLst>
              <a:ext uri="{28A0092B-C50C-407E-A947-70E740481C1C}">
                <a14:useLocalDpi xmlns:a14="http://schemas.microsoft.com/office/drawing/2010/main" val="0"/>
              </a:ext>
            </a:extLst>
          </a:blip>
          <a:stretch>
            <a:fillRect/>
          </a:stretch>
        </p:blipFill>
        <p:spPr>
          <a:xfrm>
            <a:off x="2856937" y="3695700"/>
            <a:ext cx="1790700" cy="1581150"/>
          </a:xfrm>
          <a:prstGeom prst="rect">
            <a:avLst/>
          </a:prstGeom>
        </p:spPr>
      </p:pic>
      <p:pic>
        <p:nvPicPr>
          <p:cNvPr id="23" name="Picture 22">
            <a:extLst>
              <a:ext uri="{FF2B5EF4-FFF2-40B4-BE49-F238E27FC236}">
                <a16:creationId xmlns:a16="http://schemas.microsoft.com/office/drawing/2014/main" id="{EE2664C1-D0D4-4404-817C-47F703DCC0E0}"/>
              </a:ext>
            </a:extLst>
          </p:cNvPr>
          <p:cNvPicPr/>
          <p:nvPr/>
        </p:nvPicPr>
        <p:blipFill>
          <a:blip r:embed="rId7">
            <a:extLst>
              <a:ext uri="{28A0092B-C50C-407E-A947-70E740481C1C}">
                <a14:useLocalDpi xmlns:a14="http://schemas.microsoft.com/office/drawing/2010/main" val="0"/>
              </a:ext>
            </a:extLst>
          </a:blip>
          <a:stretch>
            <a:fillRect/>
          </a:stretch>
        </p:blipFill>
        <p:spPr>
          <a:xfrm>
            <a:off x="2809312" y="5275723"/>
            <a:ext cx="1838325" cy="1581150"/>
          </a:xfrm>
          <a:prstGeom prst="rect">
            <a:avLst/>
          </a:prstGeom>
        </p:spPr>
      </p:pic>
      <p:pic>
        <p:nvPicPr>
          <p:cNvPr id="24" name="Picture 23">
            <a:extLst>
              <a:ext uri="{FF2B5EF4-FFF2-40B4-BE49-F238E27FC236}">
                <a16:creationId xmlns:a16="http://schemas.microsoft.com/office/drawing/2014/main" id="{F9993D48-020F-4461-8611-5ACBF1AC56A1}"/>
              </a:ext>
            </a:extLst>
          </p:cNvPr>
          <p:cNvPicPr/>
          <p:nvPr/>
        </p:nvPicPr>
        <p:blipFill>
          <a:blip r:embed="rId8">
            <a:extLst>
              <a:ext uri="{28A0092B-C50C-407E-A947-70E740481C1C}">
                <a14:useLocalDpi xmlns:a14="http://schemas.microsoft.com/office/drawing/2010/main" val="0"/>
              </a:ext>
            </a:extLst>
          </a:blip>
          <a:stretch>
            <a:fillRect/>
          </a:stretch>
        </p:blipFill>
        <p:spPr>
          <a:xfrm>
            <a:off x="5027887" y="3694573"/>
            <a:ext cx="1838325" cy="1581150"/>
          </a:xfrm>
          <a:prstGeom prst="rect">
            <a:avLst/>
          </a:prstGeom>
        </p:spPr>
      </p:pic>
      <p:sp>
        <p:nvSpPr>
          <p:cNvPr id="25" name="TextBox 24">
            <a:extLst>
              <a:ext uri="{FF2B5EF4-FFF2-40B4-BE49-F238E27FC236}">
                <a16:creationId xmlns:a16="http://schemas.microsoft.com/office/drawing/2014/main" id="{790BCD3F-AA89-46CF-9DFA-AE05592446AC}"/>
              </a:ext>
            </a:extLst>
          </p:cNvPr>
          <p:cNvSpPr txBox="1"/>
          <p:nvPr/>
        </p:nvSpPr>
        <p:spPr>
          <a:xfrm>
            <a:off x="7505761" y="2752263"/>
            <a:ext cx="694229" cy="276999"/>
          </a:xfrm>
          <a:prstGeom prst="rect">
            <a:avLst/>
          </a:prstGeom>
          <a:noFill/>
        </p:spPr>
        <p:txBody>
          <a:bodyPr wrap="none" rtlCol="0">
            <a:spAutoFit/>
          </a:bodyPr>
          <a:lstStyle/>
          <a:p>
            <a:r>
              <a:rPr lang="en-AU" sz="1200" dirty="0"/>
              <a:t>BARPA</a:t>
            </a:r>
          </a:p>
        </p:txBody>
      </p:sp>
      <p:sp>
        <p:nvSpPr>
          <p:cNvPr id="27" name="TextBox 26">
            <a:extLst>
              <a:ext uri="{FF2B5EF4-FFF2-40B4-BE49-F238E27FC236}">
                <a16:creationId xmlns:a16="http://schemas.microsoft.com/office/drawing/2014/main" id="{A05CF070-3908-4B93-8BCD-46E31BCEF685}"/>
              </a:ext>
            </a:extLst>
          </p:cNvPr>
          <p:cNvSpPr txBox="1"/>
          <p:nvPr/>
        </p:nvSpPr>
        <p:spPr>
          <a:xfrm>
            <a:off x="7505761" y="4186348"/>
            <a:ext cx="1148071" cy="461665"/>
          </a:xfrm>
          <a:prstGeom prst="rect">
            <a:avLst/>
          </a:prstGeom>
          <a:noFill/>
        </p:spPr>
        <p:txBody>
          <a:bodyPr wrap="none" rtlCol="0">
            <a:spAutoFit/>
          </a:bodyPr>
          <a:lstStyle/>
          <a:p>
            <a:r>
              <a:rPr lang="en-AU" sz="1200" dirty="0" err="1"/>
              <a:t>NARCliM</a:t>
            </a:r>
            <a:r>
              <a:rPr lang="en-AU" sz="1200" dirty="0"/>
              <a:t> v1.5</a:t>
            </a:r>
            <a:br>
              <a:rPr lang="en-AU" sz="1200" dirty="0"/>
            </a:br>
            <a:r>
              <a:rPr lang="en-AU" sz="1200" dirty="0"/>
              <a:t>(Evans et al)</a:t>
            </a:r>
          </a:p>
        </p:txBody>
      </p:sp>
      <p:sp>
        <p:nvSpPr>
          <p:cNvPr id="28" name="TextBox 27">
            <a:extLst>
              <a:ext uri="{FF2B5EF4-FFF2-40B4-BE49-F238E27FC236}">
                <a16:creationId xmlns:a16="http://schemas.microsoft.com/office/drawing/2014/main" id="{42964197-DF9F-49E2-A267-DC465E1E7C02}"/>
              </a:ext>
            </a:extLst>
          </p:cNvPr>
          <p:cNvSpPr txBox="1"/>
          <p:nvPr/>
        </p:nvSpPr>
        <p:spPr>
          <a:xfrm>
            <a:off x="7633199" y="5921999"/>
            <a:ext cx="893193" cy="461665"/>
          </a:xfrm>
          <a:prstGeom prst="rect">
            <a:avLst/>
          </a:prstGeom>
          <a:noFill/>
        </p:spPr>
        <p:txBody>
          <a:bodyPr wrap="none" rtlCol="0">
            <a:spAutoFit/>
          </a:bodyPr>
          <a:lstStyle/>
          <a:p>
            <a:r>
              <a:rPr lang="en-AU" sz="1200" dirty="0"/>
              <a:t>CCAM</a:t>
            </a:r>
            <a:br>
              <a:rPr lang="en-AU" sz="1200" dirty="0"/>
            </a:br>
            <a:r>
              <a:rPr lang="en-AU" sz="1200" dirty="0"/>
              <a:t>(Thatcher)</a:t>
            </a:r>
          </a:p>
        </p:txBody>
      </p:sp>
      <p:sp>
        <p:nvSpPr>
          <p:cNvPr id="15" name="TextBox 14">
            <a:extLst>
              <a:ext uri="{FF2B5EF4-FFF2-40B4-BE49-F238E27FC236}">
                <a16:creationId xmlns:a16="http://schemas.microsoft.com/office/drawing/2014/main" id="{08A506E2-DC67-48F2-91F8-91CE6EDE2F76}"/>
              </a:ext>
            </a:extLst>
          </p:cNvPr>
          <p:cNvSpPr txBox="1"/>
          <p:nvPr/>
        </p:nvSpPr>
        <p:spPr>
          <a:xfrm>
            <a:off x="6616629" y="2340327"/>
            <a:ext cx="2298771" cy="307777"/>
          </a:xfrm>
          <a:prstGeom prst="rect">
            <a:avLst/>
          </a:prstGeom>
          <a:noFill/>
        </p:spPr>
        <p:txBody>
          <a:bodyPr wrap="none" rtlCol="0">
            <a:spAutoFit/>
          </a:bodyPr>
          <a:lstStyle/>
          <a:p>
            <a:r>
              <a:rPr lang="en-GB" sz="1400" dirty="0"/>
              <a:t>Driving GCM: ACCESS1-0</a:t>
            </a:r>
          </a:p>
        </p:txBody>
      </p:sp>
      <p:cxnSp>
        <p:nvCxnSpPr>
          <p:cNvPr id="16" name="Connector: Elbow 15">
            <a:extLst>
              <a:ext uri="{FF2B5EF4-FFF2-40B4-BE49-F238E27FC236}">
                <a16:creationId xmlns:a16="http://schemas.microsoft.com/office/drawing/2014/main" id="{677B0621-1C00-4B2F-B27F-107E7A7D09FA}"/>
              </a:ext>
            </a:extLst>
          </p:cNvPr>
          <p:cNvCxnSpPr>
            <a:cxnSpLocks/>
            <a:endCxn id="15" idx="1"/>
          </p:cNvCxnSpPr>
          <p:nvPr/>
        </p:nvCxnSpPr>
        <p:spPr>
          <a:xfrm rot="16200000" flipH="1">
            <a:off x="4050489" y="-71924"/>
            <a:ext cx="153889" cy="4978390"/>
          </a:xfrm>
          <a:prstGeom prst="bentConnector4">
            <a:avLst>
              <a:gd name="adj1" fmla="val -148549"/>
              <a:gd name="adj2" fmla="val 8391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C8CBF6A4-6201-4706-982D-C2A9C4293FD6}"/>
              </a:ext>
            </a:extLst>
          </p:cNvPr>
          <p:cNvCxnSpPr>
            <a:cxnSpLocks/>
          </p:cNvCxnSpPr>
          <p:nvPr/>
        </p:nvCxnSpPr>
        <p:spPr>
          <a:xfrm flipV="1">
            <a:off x="4925474" y="2900288"/>
            <a:ext cx="2580287" cy="5964"/>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4541901-32DE-4B74-9DB0-1E39984E1291}"/>
              </a:ext>
            </a:extLst>
          </p:cNvPr>
          <p:cNvSpPr txBox="1"/>
          <p:nvPr/>
        </p:nvSpPr>
        <p:spPr>
          <a:xfrm>
            <a:off x="7766015" y="1127464"/>
            <a:ext cx="1377986" cy="369332"/>
          </a:xfrm>
          <a:prstGeom prst="rect">
            <a:avLst/>
          </a:prstGeom>
          <a:noFill/>
        </p:spPr>
        <p:txBody>
          <a:bodyPr wrap="square">
            <a:spAutoFit/>
          </a:bodyPr>
          <a:lstStyle/>
          <a:p>
            <a:r>
              <a:rPr lang="en-US" altLang="en-US" sz="1800" dirty="0">
                <a:latin typeface="Arial" panose="020B0604020202020204" pitchFamily="34" charset="0"/>
                <a:ea typeface="ＭＳ Ｐゴシック" panose="020B0600070205080204" pitchFamily="34" charset="-128"/>
              </a:rPr>
              <a:t>(Watterson)</a:t>
            </a:r>
            <a:r>
              <a:rPr lang="en-US" altLang="en-US" dirty="0">
                <a:latin typeface="Arial" panose="020B0604020202020204" pitchFamily="34" charset="0"/>
                <a:ea typeface="ＭＳ Ｐゴシック" panose="020B0600070205080204" pitchFamily="34" charset="-128"/>
              </a:rPr>
              <a:t> </a:t>
            </a:r>
            <a:endParaRPr lang="en-GB" dirty="0"/>
          </a:p>
        </p:txBody>
      </p:sp>
    </p:spTree>
    <p:extLst>
      <p:ext uri="{BB962C8B-B14F-4D97-AF65-F5344CB8AC3E}">
        <p14:creationId xmlns:p14="http://schemas.microsoft.com/office/powerpoint/2010/main" val="115418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24">
            <a:extLst>
              <a:ext uri="{FF2B5EF4-FFF2-40B4-BE49-F238E27FC236}">
                <a16:creationId xmlns:a16="http://schemas.microsoft.com/office/drawing/2014/main" id="{FFF7ECF8-B88E-40C7-8735-7875C858748A}"/>
              </a:ext>
            </a:extLst>
          </p:cNvPr>
          <p:cNvSpPr>
            <a:spLocks noGrp="1"/>
          </p:cNvSpPr>
          <p:nvPr>
            <p:ph type="title"/>
          </p:nvPr>
        </p:nvSpPr>
        <p:spPr>
          <a:xfrm>
            <a:off x="1285875" y="274638"/>
            <a:ext cx="6994525" cy="1143000"/>
          </a:xfrm>
        </p:spPr>
        <p:txBody>
          <a:bodyPr/>
          <a:lstStyle/>
          <a:p>
            <a:r>
              <a:rPr lang="en-US" altLang="en-US" sz="3200" dirty="0">
                <a:latin typeface="Arial" panose="020B0604020202020204" pitchFamily="34" charset="0"/>
                <a:ea typeface="ＭＳ Ｐゴシック" panose="020B0600070205080204" pitchFamily="34" charset="-128"/>
              </a:rPr>
              <a:t>Summary and future steps</a:t>
            </a:r>
          </a:p>
        </p:txBody>
      </p:sp>
      <p:sp>
        <p:nvSpPr>
          <p:cNvPr id="15363" name="Content Placeholder 93">
            <a:extLst>
              <a:ext uri="{FF2B5EF4-FFF2-40B4-BE49-F238E27FC236}">
                <a16:creationId xmlns:a16="http://schemas.microsoft.com/office/drawing/2014/main" id="{5C562F73-EDED-4027-8CC9-01C8343CAE4C}"/>
              </a:ext>
            </a:extLst>
          </p:cNvPr>
          <p:cNvSpPr>
            <a:spLocks noGrp="1"/>
          </p:cNvSpPr>
          <p:nvPr>
            <p:ph idx="1"/>
          </p:nvPr>
        </p:nvSpPr>
        <p:spPr>
          <a:xfrm>
            <a:off x="185980" y="1941943"/>
            <a:ext cx="8705608" cy="4641419"/>
          </a:xfrm>
        </p:spPr>
        <p:txBody>
          <a:bodyPr/>
          <a:lstStyle/>
          <a:p>
            <a:pPr marL="180000" indent="-180000">
              <a:spcBef>
                <a:spcPts val="0"/>
              </a:spcBef>
              <a:spcAft>
                <a:spcPts val="1200"/>
              </a:spcAft>
              <a:buFontTx/>
              <a:buChar char="•"/>
            </a:pPr>
            <a:r>
              <a:rPr lang="en-US" altLang="en-US" sz="1800" dirty="0">
                <a:latin typeface="Arial" panose="020B0604020202020204" pitchFamily="34" charset="0"/>
              </a:rPr>
              <a:t>Many BARPA runs already available with ACCESS1-0 and ERA-Interim forcing at NCI</a:t>
            </a:r>
          </a:p>
          <a:p>
            <a:pPr marL="180000" indent="-180000">
              <a:spcBef>
                <a:spcPts val="0"/>
              </a:spcBef>
              <a:spcAft>
                <a:spcPts val="1200"/>
              </a:spcAft>
              <a:buFontTx/>
              <a:buChar char="•"/>
            </a:pPr>
            <a:r>
              <a:rPr lang="en-US" altLang="en-US" sz="1800" dirty="0">
                <a:latin typeface="Arial" panose="020B0604020202020204" pitchFamily="34" charset="0"/>
              </a:rPr>
              <a:t>BARPA is sensible based on inter-model comparisons with CCAM, NARCLIMv1.5.</a:t>
            </a:r>
          </a:p>
          <a:p>
            <a:pPr marL="180000" indent="-180000">
              <a:spcBef>
                <a:spcPts val="0"/>
              </a:spcBef>
              <a:spcAft>
                <a:spcPts val="1200"/>
              </a:spcAft>
              <a:buFontTx/>
              <a:buChar char="•"/>
            </a:pPr>
            <a:r>
              <a:rPr lang="en-US" altLang="en-US" sz="1800" dirty="0">
                <a:latin typeface="Arial" panose="020B0604020202020204" pitchFamily="34" charset="0"/>
              </a:rPr>
              <a:t>Paper on assessment of BARPA-R ERA-Interim run under review</a:t>
            </a:r>
          </a:p>
          <a:p>
            <a:pPr marL="180000" indent="-180000">
              <a:spcBef>
                <a:spcPts val="0"/>
              </a:spcBef>
              <a:spcAft>
                <a:spcPts val="1200"/>
              </a:spcAft>
              <a:buFontTx/>
              <a:buChar char="•"/>
            </a:pPr>
            <a:r>
              <a:rPr lang="en-US" altLang="en-US" sz="1800" dirty="0">
                <a:latin typeface="Arial" panose="020B0604020202020204" pitchFamily="34" charset="0"/>
              </a:rPr>
              <a:t>Development of BARPA,</a:t>
            </a:r>
          </a:p>
          <a:p>
            <a:pPr marL="685800" lvl="1">
              <a:spcBef>
                <a:spcPts val="0"/>
              </a:spcBef>
              <a:spcAft>
                <a:spcPts val="1200"/>
              </a:spcAft>
              <a:buFont typeface="Wingdings" panose="05000000000000000000" pitchFamily="2" charset="2"/>
              <a:buChar char="§"/>
            </a:pPr>
            <a:r>
              <a:rPr lang="en-US" altLang="en-US" sz="1600" dirty="0">
                <a:latin typeface="Arial" panose="020B0604020202020204" pitchFamily="34" charset="0"/>
              </a:rPr>
              <a:t>Other GCMs and CMIP6 forcing and different scenarios (SSP3-7.0) – ACS</a:t>
            </a:r>
          </a:p>
          <a:p>
            <a:pPr marL="685800" lvl="1">
              <a:spcBef>
                <a:spcPts val="0"/>
              </a:spcBef>
              <a:spcAft>
                <a:spcPts val="1200"/>
              </a:spcAft>
              <a:buFont typeface="Wingdings" panose="05000000000000000000" pitchFamily="2" charset="2"/>
              <a:buChar char="§"/>
            </a:pPr>
            <a:r>
              <a:rPr lang="en-US" altLang="en-US" sz="1600" dirty="0">
                <a:latin typeface="Arial" panose="020B0604020202020204" pitchFamily="34" charset="0"/>
              </a:rPr>
              <a:t>Regional nudging over single Australian domain – Stassen’s talk</a:t>
            </a:r>
          </a:p>
          <a:p>
            <a:pPr marL="685800" lvl="1">
              <a:spcBef>
                <a:spcPts val="0"/>
              </a:spcBef>
              <a:spcAft>
                <a:spcPts val="1200"/>
              </a:spcAft>
              <a:buFont typeface="Wingdings" panose="05000000000000000000" pitchFamily="2" charset="2"/>
              <a:buChar char="§"/>
            </a:pPr>
            <a:r>
              <a:rPr lang="en-US" altLang="en-US" sz="1600" dirty="0">
                <a:latin typeface="Arial" panose="020B0604020202020204" pitchFamily="34" charset="0"/>
              </a:rPr>
              <a:t>Coordinating with other Australian modelling efforts (CCAM, WRF community) and CORDEX</a:t>
            </a:r>
          </a:p>
          <a:p>
            <a:pPr marL="685800" lvl="1">
              <a:spcBef>
                <a:spcPts val="0"/>
              </a:spcBef>
              <a:spcAft>
                <a:spcPts val="1200"/>
              </a:spcAft>
              <a:buFont typeface="Wingdings" panose="05000000000000000000" pitchFamily="2" charset="2"/>
              <a:buChar char="§"/>
            </a:pPr>
            <a:r>
              <a:rPr lang="en-AU" altLang="en-US" sz="1600" dirty="0">
                <a:latin typeface="Arial" panose="020B0604020202020204" pitchFamily="34" charset="0"/>
              </a:rPr>
              <a:t>Very fine-resolution nest (sub-km) to study some individual days of extreme event, e.g., a catastrophic fire weather day – NESP2</a:t>
            </a:r>
          </a:p>
          <a:p>
            <a:pPr marL="685800" lvl="2" indent="-285750">
              <a:spcBef>
                <a:spcPts val="0"/>
              </a:spcBef>
              <a:spcAft>
                <a:spcPts val="1200"/>
              </a:spcAft>
              <a:buFont typeface="Wingdings" panose="05000000000000000000" pitchFamily="2" charset="2"/>
              <a:buChar char="§"/>
            </a:pPr>
            <a:r>
              <a:rPr lang="en-AU" altLang="en-US" sz="1600" dirty="0">
                <a:latin typeface="Arial" panose="020B0604020202020204" pitchFamily="34" charset="0"/>
              </a:rPr>
              <a:t>Assessment and applications – Brown, Bell, Pepler (wind, TC, convective env.), Holgate (surface coupling), etc. </a:t>
            </a:r>
          </a:p>
          <a:p>
            <a:pPr marL="180000" indent="-180000">
              <a:spcBef>
                <a:spcPts val="0"/>
              </a:spcBef>
              <a:spcAft>
                <a:spcPts val="1200"/>
              </a:spcAft>
              <a:buFontTx/>
              <a:buChar char="•"/>
            </a:pPr>
            <a:endParaRPr lang="en-US" altLang="en-US" sz="1800" dirty="0">
              <a:latin typeface="Arial" panose="020B0604020202020204" pitchFamily="34" charset="0"/>
            </a:endParaRPr>
          </a:p>
          <a:p>
            <a:pPr>
              <a:spcBef>
                <a:spcPts val="0"/>
              </a:spcBef>
              <a:spcAft>
                <a:spcPts val="300"/>
              </a:spcAft>
              <a:buFont typeface="Arial" panose="020B0604020202020204" pitchFamily="34" charset="0"/>
              <a:buChar char="•"/>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910177948"/>
      </p:ext>
    </p:extLst>
  </p:cSld>
  <p:clrMapOvr>
    <a:masterClrMapping/>
  </p:clrMapOvr>
</p:sld>
</file>

<file path=ppt/theme/theme1.xml><?xml version="1.0" encoding="utf-8"?>
<a:theme xmlns:a="http://schemas.openxmlformats.org/drawingml/2006/main" name="Bureau Standard">
  <a:themeElements>
    <a:clrScheme name="Bureau Standard 2">
      <a:dk1>
        <a:srgbClr val="666666"/>
      </a:dk1>
      <a:lt1>
        <a:srgbClr val="FFFFFF"/>
      </a:lt1>
      <a:dk2>
        <a:srgbClr val="34657F"/>
      </a:dk2>
      <a:lt2>
        <a:srgbClr val="EEECE1"/>
      </a:lt2>
      <a:accent1>
        <a:srgbClr val="00AFD7"/>
      </a:accent1>
      <a:accent2>
        <a:srgbClr val="34657F"/>
      </a:accent2>
      <a:accent3>
        <a:srgbClr val="FFFFFF"/>
      </a:accent3>
      <a:accent4>
        <a:srgbClr val="565656"/>
      </a:accent4>
      <a:accent5>
        <a:srgbClr val="AAD4E8"/>
      </a:accent5>
      <a:accent6>
        <a:srgbClr val="2E5B72"/>
      </a:accent6>
      <a:hlink>
        <a:srgbClr val="00AFD7"/>
      </a:hlink>
      <a:folHlink>
        <a:srgbClr val="671E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ureau Standard 1">
        <a:dk1>
          <a:srgbClr val="666666"/>
        </a:dk1>
        <a:lt1>
          <a:srgbClr val="FFFFFF"/>
        </a:lt1>
        <a:dk2>
          <a:srgbClr val="1F497D"/>
        </a:dk2>
        <a:lt2>
          <a:srgbClr val="EEECE1"/>
        </a:lt2>
        <a:accent1>
          <a:srgbClr val="10ADDA"/>
        </a:accent1>
        <a:accent2>
          <a:srgbClr val="2A597A"/>
        </a:accent2>
        <a:accent3>
          <a:srgbClr val="FFFFFF"/>
        </a:accent3>
        <a:accent4>
          <a:srgbClr val="565656"/>
        </a:accent4>
        <a:accent5>
          <a:srgbClr val="AAD3EA"/>
        </a:accent5>
        <a:accent6>
          <a:srgbClr val="25506E"/>
        </a:accent6>
        <a:hlink>
          <a:srgbClr val="FF0000"/>
        </a:hlink>
        <a:folHlink>
          <a:srgbClr val="FFE100"/>
        </a:folHlink>
      </a:clrScheme>
      <a:clrMap bg1="lt1" tx1="dk1" bg2="lt2" tx2="dk2" accent1="accent1" accent2="accent2" accent3="accent3" accent4="accent4" accent5="accent5" accent6="accent6" hlink="hlink" folHlink="folHlink"/>
    </a:extraClrScheme>
    <a:extraClrScheme>
      <a:clrScheme name="Bureau Standard 2">
        <a:dk1>
          <a:srgbClr val="666666"/>
        </a:dk1>
        <a:lt1>
          <a:srgbClr val="FFFFFF"/>
        </a:lt1>
        <a:dk2>
          <a:srgbClr val="34657F"/>
        </a:dk2>
        <a:lt2>
          <a:srgbClr val="EEECE1"/>
        </a:lt2>
        <a:accent1>
          <a:srgbClr val="00AFD7"/>
        </a:accent1>
        <a:accent2>
          <a:srgbClr val="34657F"/>
        </a:accent2>
        <a:accent3>
          <a:srgbClr val="FFFFFF"/>
        </a:accent3>
        <a:accent4>
          <a:srgbClr val="565656"/>
        </a:accent4>
        <a:accent5>
          <a:srgbClr val="AAD4E8"/>
        </a:accent5>
        <a:accent6>
          <a:srgbClr val="2E5B72"/>
        </a:accent6>
        <a:hlink>
          <a:srgbClr val="00AFD7"/>
        </a:hlink>
        <a:folHlink>
          <a:srgbClr val="671E7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reau Blank">
  <a:themeElements>
    <a:clrScheme name="Bureau Blank 13">
      <a:dk1>
        <a:srgbClr val="666666"/>
      </a:dk1>
      <a:lt1>
        <a:srgbClr val="FFFFFF"/>
      </a:lt1>
      <a:dk2>
        <a:srgbClr val="34657F"/>
      </a:dk2>
      <a:lt2>
        <a:srgbClr val="EEECE1"/>
      </a:lt2>
      <a:accent1>
        <a:srgbClr val="00AFD7"/>
      </a:accent1>
      <a:accent2>
        <a:srgbClr val="34657F"/>
      </a:accent2>
      <a:accent3>
        <a:srgbClr val="FFFFFF"/>
      </a:accent3>
      <a:accent4>
        <a:srgbClr val="565656"/>
      </a:accent4>
      <a:accent5>
        <a:srgbClr val="AAD4E8"/>
      </a:accent5>
      <a:accent6>
        <a:srgbClr val="2E5B72"/>
      </a:accent6>
      <a:hlink>
        <a:srgbClr val="00AFD7"/>
      </a:hlink>
      <a:folHlink>
        <a:srgbClr val="671E75"/>
      </a:folHlink>
    </a:clrScheme>
    <a:fontScheme name="Bureau 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reau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reau 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reau 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reau 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reau 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reau 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reau 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reau 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reau 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reau 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reau 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reau 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reau Blank 13">
        <a:dk1>
          <a:srgbClr val="666666"/>
        </a:dk1>
        <a:lt1>
          <a:srgbClr val="FFFFFF"/>
        </a:lt1>
        <a:dk2>
          <a:srgbClr val="34657F"/>
        </a:dk2>
        <a:lt2>
          <a:srgbClr val="EEECE1"/>
        </a:lt2>
        <a:accent1>
          <a:srgbClr val="00AFD7"/>
        </a:accent1>
        <a:accent2>
          <a:srgbClr val="34657F"/>
        </a:accent2>
        <a:accent3>
          <a:srgbClr val="FFFFFF"/>
        </a:accent3>
        <a:accent4>
          <a:srgbClr val="565656"/>
        </a:accent4>
        <a:accent5>
          <a:srgbClr val="AAD4E8"/>
        </a:accent5>
        <a:accent6>
          <a:srgbClr val="2E5B72"/>
        </a:accent6>
        <a:hlink>
          <a:srgbClr val="00AFD7"/>
        </a:hlink>
        <a:folHlink>
          <a:srgbClr val="671E7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8289c95bd4047ccbb0bdb6d4e716d78 xmlns="4db1b5e9-edb9-4a25-9e40-decc1a0480d4">
      <Terms xmlns="http://schemas.microsoft.com/office/infopath/2007/PartnerControls">
        <TermInfo xmlns="http://schemas.microsoft.com/office/infopath/2007/PartnerControls">
          <TermName xmlns="http://schemas.microsoft.com/office/infopath/2007/PartnerControls">Communications and Publishing</TermName>
          <TermId xmlns="http://schemas.microsoft.com/office/infopath/2007/PartnerControls">f34028a4-b788-40c4-9b0c-d2fbb725055a</TermId>
        </TermInfo>
      </Terms>
    </p8289c95bd4047ccbb0bdb6d4e716d78>
    <KpiDescription xmlns="http://schemas.microsoft.com/sharepoint/v3" xsi:nil="true"/>
    <p897402a74c7474580f4c6f482f5af7e xmlns="ee93cde0-6d06-497b-95e9-685a95779802">
      <Terms xmlns="http://schemas.microsoft.com/office/infopath/2007/PartnerControls">
        <TermInfo xmlns="http://schemas.microsoft.com/office/infopath/2007/PartnerControls">
          <TermName xmlns="http://schemas.microsoft.com/office/infopath/2007/PartnerControls">Publishing</TermName>
          <TermId xmlns="http://schemas.microsoft.com/office/infopath/2007/PartnerControls">17aa74b7-4130-4098-a31f-ded78fd7a37e</TermId>
        </TermInfo>
      </Terms>
    </p897402a74c7474580f4c6f482f5af7e>
    <Resource xmlns="57147047-b42e-410a-9e69-1d7e3716b4e0">Templates</Resource>
    <ac9723e4366e4663927c94c3f56a4bfb xmlns="4db1b5e9-edb9-4a25-9e40-decc1a0480d4">
      <Terms xmlns="http://schemas.microsoft.com/office/infopath/2007/PartnerControls"/>
    </ac9723e4366e4663927c94c3f56a4bfb>
    <TaxCatchAll xmlns="ee93cde0-6d06-497b-95e9-685a95779802">
      <Value>235</Value>
      <Value>147</Value>
      <Value>178</Value>
      <Value>313</Value>
      <Value>294</Value>
    </TaxCatchAll>
    <n555ca163265404b85dc3633181a96ad xmlns="ee93cde0-6d06-497b-95e9-685a95779802">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7656dd30-8333-4578-98cb-21870204912d</TermId>
        </TermInfo>
      </Terms>
    </n555ca163265404b85dc3633181a96ad>
    <je7ea91d05ee448e9196b4ec33373db9 xmlns="4db1b5e9-edb9-4a25-9e40-decc1a0480d4">
      <Terms xmlns="http://schemas.microsoft.com/office/infopath/2007/PartnerControls"/>
    </je7ea91d05ee448e9196b4ec33373db9>
    <DocumentVersion xmlns="4db1b5e9-edb9-4a25-9e40-decc1a0480d4" xsi:nil="true"/>
    <Area xmlns="57147047-b42e-410a-9e69-1d7e3716b4e0">
      <Value>Publishing</Value>
    </Area>
    <TaxKeywordTaxHTField xmlns="ee93cde0-6d06-497b-95e9-685a95779802">
      <Terms xmlns="http://schemas.microsoft.com/office/infopath/2007/PartnerControls">
        <TermInfo xmlns="http://schemas.microsoft.com/office/infopath/2007/PartnerControls">
          <TermName xmlns="http://schemas.microsoft.com/office/infopath/2007/PartnerControls">Communications</TermName>
          <TermId xmlns="http://schemas.microsoft.com/office/infopath/2007/PartnerControls">00000000-0000-0000-0000-000000000000</TermId>
        </TermInfo>
        <TermInfo xmlns="http://schemas.microsoft.com/office/infopath/2007/PartnerControls">
          <TermName xmlns="http://schemas.microsoft.com/office/infopath/2007/PartnerControls">PowerPoint Templates</TermName>
          <TermId xmlns="http://schemas.microsoft.com/office/infopath/2007/PartnerControls">00000000-0000-0000-0000-000000000000</TermId>
        </TermInfo>
      </Terms>
    </TaxKeywordTaxHTField>
  </documentManagement>
</p:properties>
</file>

<file path=customXml/item2.xml><?xml version="1.0" encoding="utf-8"?>
<LongProperties xmlns="http://schemas.microsoft.com/office/2006/metadata/long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Document Content Type" ma:contentTypeID="0x010100A8C06B1E089D134B9DD0D15BF99D144B00B7390F208C57D441B145486A223E8D37" ma:contentTypeVersion="19" ma:contentTypeDescription="BoM Document Content Type is the base content type used to control all Bureau managed documents." ma:contentTypeScope="" ma:versionID="c13c4243e80bb4e531b114205cf1c77e">
  <xsd:schema xmlns:xsd="http://www.w3.org/2001/XMLSchema" xmlns:xs="http://www.w3.org/2001/XMLSchema" xmlns:p="http://schemas.microsoft.com/office/2006/metadata/properties" xmlns:ns1="http://schemas.microsoft.com/sharepoint/v3" xmlns:ns2="4db1b5e9-edb9-4a25-9e40-decc1a0480d4" xmlns:ns3="ee93cde0-6d06-497b-95e9-685a95779802" xmlns:ns5="57147047-b42e-410a-9e69-1d7e3716b4e0" xmlns:ns6="a121ad74-6009-4341-b7e3-089dedf2f508" targetNamespace="http://schemas.microsoft.com/office/2006/metadata/properties" ma:root="true" ma:fieldsID="1e706f7dfd92de2c6076010159ba80b4" ns1:_="" ns2:_="" ns3:_="" ns5:_="" ns6:_="">
    <xsd:import namespace="http://schemas.microsoft.com/sharepoint/v3"/>
    <xsd:import namespace="4db1b5e9-edb9-4a25-9e40-decc1a0480d4"/>
    <xsd:import namespace="ee93cde0-6d06-497b-95e9-685a95779802"/>
    <xsd:import namespace="57147047-b42e-410a-9e69-1d7e3716b4e0"/>
    <xsd:import namespace="a121ad74-6009-4341-b7e3-089dedf2f508"/>
    <xsd:element name="properties">
      <xsd:complexType>
        <xsd:sequence>
          <xsd:element name="documentManagement">
            <xsd:complexType>
              <xsd:all>
                <xsd:element ref="ns1:KpiDescription" minOccurs="0"/>
                <xsd:element ref="ns2:DocumentVersion" minOccurs="0"/>
                <xsd:element ref="ns3:p897402a74c7474580f4c6f482f5af7e" minOccurs="0"/>
                <xsd:element ref="ns3:TaxCatchAll" minOccurs="0"/>
                <xsd:element ref="ns3:TaxCatchAllLabel" minOccurs="0"/>
                <xsd:element ref="ns5:Area" minOccurs="0"/>
                <xsd:element ref="ns5:Resource" minOccurs="0"/>
                <xsd:element ref="ns3:TaxKeywordTaxHTField" minOccurs="0"/>
                <xsd:element ref="ns2:p8289c95bd4047ccbb0bdb6d4e716d78" minOccurs="0"/>
                <xsd:element ref="ns2:je7ea91d05ee448e9196b4ec33373db9" minOccurs="0"/>
                <xsd:element ref="ns3:n555ca163265404b85dc3633181a96ad" minOccurs="0"/>
                <xsd:element ref="ns6:MediaServiceMetadata" minOccurs="0"/>
                <xsd:element ref="ns6:MediaServiceFastMetadata" minOccurs="0"/>
                <xsd:element ref="ns2:ac9723e4366e4663927c94c3f56a4bfb" minOccurs="0"/>
                <xsd:element ref="ns2:SharedWithUsers" minOccurs="0"/>
                <xsd:element ref="ns2:SharedWithDetails" minOccurs="0"/>
                <xsd:element ref="ns6:MediaServiceEventHashCode" minOccurs="0"/>
                <xsd:element ref="ns6: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2"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db1b5e9-edb9-4a25-9e40-decc1a0480d4" elementFormDefault="qualified">
    <xsd:import namespace="http://schemas.microsoft.com/office/2006/documentManagement/types"/>
    <xsd:import namespace="http://schemas.microsoft.com/office/infopath/2007/PartnerControls"/>
    <xsd:element name="DocumentVersion" ma:index="7" nillable="true" ma:displayName="Document Version" ma:description="The current version number of the document where the version is hard-rendered to the document rather than system versioning" ma:hidden="true" ma:internalName="DocumentVersion" ma:readOnly="false">
      <xsd:simpleType>
        <xsd:restriction base="dms:Text">
          <xsd:maxLength value="255"/>
        </xsd:restriction>
      </xsd:simpleType>
    </xsd:element>
    <xsd:element name="p8289c95bd4047ccbb0bdb6d4e716d78" ma:index="19" nillable="true" ma:taxonomy="true" ma:internalName="p8289c95bd4047ccbb0bdb6d4e716d78" ma:taxonomyFieldName="newfunction" ma:displayName="Function" ma:default="" ma:fieldId="{98289c95-bd40-47cc-bb0b-db6d4e716d78}" ma:sspId="ec9612d0-dc94-4ffe-ad7d-ed54524ecfd4" ma:termSetId="ab5d22f3-4700-4cc9-abbc-9743e28e900c" ma:anchorId="00000000-0000-0000-0000-000000000000" ma:open="false" ma:isKeyword="false">
      <xsd:complexType>
        <xsd:sequence>
          <xsd:element ref="pc:Terms" minOccurs="0" maxOccurs="1"/>
        </xsd:sequence>
      </xsd:complexType>
    </xsd:element>
    <xsd:element name="je7ea91d05ee448e9196b4ec33373db9" ma:index="22" nillable="true" ma:taxonomy="true" ma:internalName="je7ea91d05ee448e9196b4ec33373db9" ma:taxonomyFieldName="newAZListing" ma:displayName="Alphabet Listing" ma:default="" ma:fieldId="{3e7ea91d-05ee-448e-9196-b4ec33373db9}" ma:taxonomyMulti="true" ma:sspId="ec9612d0-dc94-4ffe-ad7d-ed54524ecfd4" ma:termSetId="75aa8841-f7ae-48bd-81bb-426f1e761df6" ma:anchorId="00000000-0000-0000-0000-000000000000" ma:open="false" ma:isKeyword="false">
      <xsd:complexType>
        <xsd:sequence>
          <xsd:element ref="pc:Terms" minOccurs="0" maxOccurs="1"/>
        </xsd:sequence>
      </xsd:complexType>
    </xsd:element>
    <xsd:element name="ac9723e4366e4663927c94c3f56a4bfb" ma:index="27" nillable="true" ma:taxonomy="true" ma:internalName="ac9723e4366e4663927c94c3f56a4bfb" ma:taxonomyFieldName="Record_x0020_Activity" ma:displayName="Record Activity" ma:default="" ma:fieldId="{ac9723e4-366e-4663-927c-94c3f56a4bfb}" ma:sspId="ec9612d0-dc94-4ffe-ad7d-ed54524ecfd4" ma:termSetId="2edc4fbf-5846-4093-a4e9-2dc17d184c06" ma:anchorId="00000000-0000-0000-0000-000000000000" ma:open="false" ma:isKeyword="false">
      <xsd:complexType>
        <xsd:sequence>
          <xsd:element ref="pc:Terms" minOccurs="0" maxOccurs="1"/>
        </xsd:sequence>
      </xsd:complex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e93cde0-6d06-497b-95e9-685a95779802" elementFormDefault="qualified">
    <xsd:import namespace="http://schemas.microsoft.com/office/2006/documentManagement/types"/>
    <xsd:import namespace="http://schemas.microsoft.com/office/infopath/2007/PartnerControls"/>
    <xsd:element name="p897402a74c7474580f4c6f482f5af7e" ma:index="9" nillable="true" ma:taxonomy="true" ma:internalName="p897402a74c7474580f4c6f482f5af7e" ma:taxonomyFieldName="Topic" ma:displayName="Topic" ma:default="" ma:fieldId="{9897402a-74c7-4745-80f4-c6f482f5af7e}" ma:sspId="ec9612d0-dc94-4ffe-ad7d-ed54524ecfd4" ma:termSetId="14799b26-f1fb-48e5-90de-afd6e7b327c6" ma:anchorId="00000000-0000-0000-0000-000000000000" ma:open="false" ma:isKeyword="false">
      <xsd:complexType>
        <xsd:sequence>
          <xsd:element ref="pc:Terms" minOccurs="0" maxOccurs="1"/>
        </xsd:sequence>
      </xsd:complexType>
    </xsd:element>
    <xsd:element name="TaxCatchAll" ma:index="10" nillable="true" ma:displayName="Taxonomy Catch All Column" ma:description="" ma:hidden="true" ma:list="{99fa0205-6581-43ef-a8f6-0a8ec962de4a}" ma:internalName="TaxCatchAll" ma:showField="CatchAllData" ma:web="4db1b5e9-edb9-4a25-9e40-decc1a0480d4">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99fa0205-6581-43ef-a8f6-0a8ec962de4a}" ma:internalName="TaxCatchAllLabel" ma:readOnly="true" ma:showField="CatchAllDataLabel" ma:web="4db1b5e9-edb9-4a25-9e40-decc1a0480d4">
      <xsd:complexType>
        <xsd:complexContent>
          <xsd:extension base="dms:MultiChoiceLookup">
            <xsd:sequence>
              <xsd:element name="Value" type="dms:Lookup" maxOccurs="unbounded" minOccurs="0" nillable="true"/>
            </xsd:sequence>
          </xsd:extension>
        </xsd:complexContent>
      </xsd:complexType>
    </xsd:element>
    <xsd:element name="TaxKeywordTaxHTField" ma:index="17" nillable="true" ma:taxonomy="true" ma:internalName="TaxKeywordTaxHTField" ma:taxonomyFieldName="TaxKeyword" ma:displayName="Enterprise Keywords" ma:fieldId="{23f27201-bee3-471e-b2e7-b64fd8b7ca38}" ma:taxonomyMulti="true" ma:sspId="ec9612d0-dc94-4ffe-ad7d-ed54524ecfd4" ma:termSetId="00000000-0000-0000-0000-000000000000" ma:anchorId="00000000-0000-0000-0000-000000000000" ma:open="true" ma:isKeyword="true">
      <xsd:complexType>
        <xsd:sequence>
          <xsd:element ref="pc:Terms" minOccurs="0" maxOccurs="1"/>
        </xsd:sequence>
      </xsd:complexType>
    </xsd:element>
    <xsd:element name="n555ca163265404b85dc3633181a96ad" ma:index="23" nillable="true" ma:taxonomy="true" ma:internalName="n555ca163265404b85dc3633181a96ad" ma:taxonomyFieldName="Document_x0020_Type" ma:displayName="Document Type" ma:default="" ma:fieldId="{7555ca16-3265-404b-85dc-3633181a96ad}" ma:sspId="ec9612d0-dc94-4ffe-ad7d-ed54524ecfd4" ma:termSetId="fedc0e18-5d81-4494-b703-47bb5b850e4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7147047-b42e-410a-9e69-1d7e3716b4e0" elementFormDefault="qualified">
    <xsd:import namespace="http://schemas.microsoft.com/office/2006/documentManagement/types"/>
    <xsd:import namespace="http://schemas.microsoft.com/office/infopath/2007/PartnerControls"/>
    <xsd:element name="Area" ma:index="15" nillable="true" ma:displayName="Area" ma:internalName="Area">
      <xsd:complexType>
        <xsd:complexContent>
          <xsd:extension base="dms:MultiChoice">
            <xsd:sequence>
              <xsd:element name="Value" maxOccurs="unbounded" minOccurs="0" nillable="true">
                <xsd:simpleType>
                  <xsd:restriction base="dms:Choice">
                    <xsd:enumeration value="Communications planning"/>
                    <xsd:enumeration value="Events"/>
                    <xsd:enumeration value="Media"/>
                    <xsd:enumeration value="Publishing"/>
                    <xsd:enumeration value="Severe weather communications"/>
                    <xsd:enumeration value="Social media"/>
                    <xsd:enumeration value="Style guide"/>
                    <xsd:enumeration value="Templates"/>
                  </xsd:restriction>
                </xsd:simpleType>
              </xsd:element>
            </xsd:sequence>
          </xsd:extension>
        </xsd:complexContent>
      </xsd:complexType>
    </xsd:element>
    <xsd:element name="Resource" ma:index="16" nillable="true" ma:displayName="Resource" ma:format="Dropdown" ma:internalName="Resource">
      <xsd:simpleType>
        <xsd:restriction base="dms:Choice">
          <xsd:enumeration value="Checklist"/>
          <xsd:enumeration value="Other resources"/>
          <xsd:enumeration value="Photography, image, video"/>
          <xsd:enumeration value="Style guide"/>
          <xsd:enumeration value="Templates"/>
          <xsd:enumeration value="User guide"/>
        </xsd:restriction>
      </xsd:simpleType>
    </xsd:element>
  </xsd:schema>
  <xsd:schema xmlns:xsd="http://www.w3.org/2001/XMLSchema" xmlns:xs="http://www.w3.org/2001/XMLSchema" xmlns:dms="http://schemas.microsoft.com/office/2006/documentManagement/types" xmlns:pc="http://schemas.microsoft.com/office/infopath/2007/PartnerControls" targetNamespace="a121ad74-6009-4341-b7e3-089dedf2f508" elementFormDefault="qualified">
    <xsd:import namespace="http://schemas.microsoft.com/office/2006/documentManagement/types"/>
    <xsd:import namespace="http://schemas.microsoft.com/office/infopath/2007/PartnerControls"/>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4800BB-E5B8-4A9A-8A44-E24E41EDFF9A}">
  <ds:schemaRefs>
    <ds:schemaRef ds:uri="http://schemas.microsoft.com/office/2006/metadata/properties"/>
    <ds:schemaRef ds:uri="http://schemas.microsoft.com/office/infopath/2007/PartnerControls"/>
    <ds:schemaRef ds:uri="4db1b5e9-edb9-4a25-9e40-decc1a0480d4"/>
    <ds:schemaRef ds:uri="http://schemas.microsoft.com/sharepoint/v3"/>
    <ds:schemaRef ds:uri="ee93cde0-6d06-497b-95e9-685a95779802"/>
    <ds:schemaRef ds:uri="57147047-b42e-410a-9e69-1d7e3716b4e0"/>
  </ds:schemaRefs>
</ds:datastoreItem>
</file>

<file path=customXml/itemProps2.xml><?xml version="1.0" encoding="utf-8"?>
<ds:datastoreItem xmlns:ds="http://schemas.openxmlformats.org/officeDocument/2006/customXml" ds:itemID="{806653A4-446C-4B52-A5DB-08F4F019B8E0}">
  <ds:schemaRefs>
    <ds:schemaRef ds:uri="http://schemas.microsoft.com/office/2006/metadata/longProperties"/>
  </ds:schemaRefs>
</ds:datastoreItem>
</file>

<file path=customXml/itemProps3.xml><?xml version="1.0" encoding="utf-8"?>
<ds:datastoreItem xmlns:ds="http://schemas.openxmlformats.org/officeDocument/2006/customXml" ds:itemID="{0AF5FA51-0AC8-4CB1-9538-1EF9CEABCF93}">
  <ds:schemaRefs>
    <ds:schemaRef ds:uri="http://schemas.microsoft.com/office/2006/metadata/customXsn"/>
  </ds:schemaRefs>
</ds:datastoreItem>
</file>

<file path=customXml/itemProps4.xml><?xml version="1.0" encoding="utf-8"?>
<ds:datastoreItem xmlns:ds="http://schemas.openxmlformats.org/officeDocument/2006/customXml" ds:itemID="{3E90E846-0617-4298-9BD6-6F91F624EA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b1b5e9-edb9-4a25-9e40-decc1a0480d4"/>
    <ds:schemaRef ds:uri="ee93cde0-6d06-497b-95e9-685a95779802"/>
    <ds:schemaRef ds:uri="57147047-b42e-410a-9e69-1d7e3716b4e0"/>
    <ds:schemaRef ds:uri="a121ad74-6009-4341-b7e3-089dedf2f5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5CAE16C-A8E0-4BF5-86A0-4EA47C6EA8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3424</TotalTime>
  <Words>602</Words>
  <Application>Microsoft Office PowerPoint</Application>
  <PresentationFormat>On-screen Show (4:3)</PresentationFormat>
  <Paragraphs>84</Paragraphs>
  <Slides>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Lucida Grande</vt:lpstr>
      <vt:lpstr>Symbol</vt:lpstr>
      <vt:lpstr>Times New Roman</vt:lpstr>
      <vt:lpstr>Verdana</vt:lpstr>
      <vt:lpstr>Wingdings</vt:lpstr>
      <vt:lpstr>Bureau Standard</vt:lpstr>
      <vt:lpstr>Bureau Blank</vt:lpstr>
      <vt:lpstr>BARPA for climate projections in Australia</vt:lpstr>
      <vt:lpstr>Overall Configuration</vt:lpstr>
      <vt:lpstr>Domains and Status</vt:lpstr>
      <vt:lpstr>Model Evaluation</vt:lpstr>
      <vt:lpstr>Model Evaluation (cont.)</vt:lpstr>
      <vt:lpstr>Summary and future steps</vt:lpstr>
    </vt:vector>
  </TitlesOfParts>
  <Company>Bureau of Meteorology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PowerPoint_Bureau_Generic_2012_v2</dc:title>
  <dc:creator/>
  <cp:keywords>Communications; PowerPoint Templates</cp:keywords>
  <cp:lastModifiedBy>Mackallah, Chloe (O&amp;A, Aspendale)</cp:lastModifiedBy>
  <cp:revision>94</cp:revision>
  <dcterms:created xsi:type="dcterms:W3CDTF">2011-07-05T03:39:51Z</dcterms:created>
  <dcterms:modified xsi:type="dcterms:W3CDTF">2021-06-09T06:45:34Z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178;#Communications|4c082b81-1e3d-421f-8d4c-a7144117e590;#294;#PowerPoint Templates|0ed15010-de76-4b05-8083-cc77f66151c4</vt:lpwstr>
  </property>
  <property fmtid="{D5CDD505-2E9C-101B-9397-08002B2CF9AE}" pid="3" name="newAZListing">
    <vt:lpwstr/>
  </property>
  <property fmtid="{D5CDD505-2E9C-101B-9397-08002B2CF9AE}" pid="4" name="Topic">
    <vt:lpwstr>147;#Publishing|17aa74b7-4130-4098-a31f-ded78fd7a37e</vt:lpwstr>
  </property>
  <property fmtid="{D5CDD505-2E9C-101B-9397-08002B2CF9AE}" pid="5" name="Document Type">
    <vt:lpwstr>235;#Template|7656dd30-8333-4578-98cb-21870204912d</vt:lpwstr>
  </property>
  <property fmtid="{D5CDD505-2E9C-101B-9397-08002B2CF9AE}" pid="6" name="newfunction">
    <vt:lpwstr>313;#Communications and Publishing|f34028a4-b788-40c4-9b0c-d2fbb725055a</vt:lpwstr>
  </property>
</Properties>
</file>