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56" r:id="rId5"/>
    <p:sldId id="263" r:id="rId6"/>
    <p:sldId id="262" r:id="rId7"/>
    <p:sldId id="258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5DF"/>
    <a:srgbClr val="FAA41A"/>
    <a:srgbClr val="96004D"/>
    <a:srgbClr val="002745"/>
    <a:srgbClr val="004F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F1F0A3-489E-4018-94D8-0E933EEC52B3}" v="1" dt="2021-06-11T02:14:44.5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2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557EF-D070-483B-B98F-A370F587CA9C}" type="datetimeFigureOut">
              <a:rPr lang="en-AU" smtClean="0"/>
              <a:t>11/06/2021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F4616-D7E7-427C-9D9F-0A52F53242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6852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/>
          <p:cNvSpPr/>
          <p:nvPr userDrawn="1"/>
        </p:nvSpPr>
        <p:spPr>
          <a:xfrm>
            <a:off x="0" y="0"/>
            <a:ext cx="6233950" cy="3888259"/>
          </a:xfrm>
          <a:custGeom>
            <a:avLst/>
            <a:gdLst>
              <a:gd name="connsiteX0" fmla="*/ 0 w 6233950"/>
              <a:gd name="connsiteY0" fmla="*/ 0 h 3888259"/>
              <a:gd name="connsiteX1" fmla="*/ 6233950 w 6233950"/>
              <a:gd name="connsiteY1" fmla="*/ 0 h 3888259"/>
              <a:gd name="connsiteX2" fmla="*/ 6233950 w 6233950"/>
              <a:gd name="connsiteY2" fmla="*/ 3888259 h 3888259"/>
              <a:gd name="connsiteX3" fmla="*/ 0 w 6233950"/>
              <a:gd name="connsiteY3" fmla="*/ 3888259 h 3888259"/>
              <a:gd name="connsiteX4" fmla="*/ 0 w 6233950"/>
              <a:gd name="connsiteY4" fmla="*/ 0 h 3888259"/>
              <a:gd name="connsiteX0" fmla="*/ 0 w 6233950"/>
              <a:gd name="connsiteY0" fmla="*/ 0 h 3888259"/>
              <a:gd name="connsiteX1" fmla="*/ 6233950 w 6233950"/>
              <a:gd name="connsiteY1" fmla="*/ 0 h 3888259"/>
              <a:gd name="connsiteX2" fmla="*/ 5261885 w 6233950"/>
              <a:gd name="connsiteY2" fmla="*/ 3888259 h 3888259"/>
              <a:gd name="connsiteX3" fmla="*/ 0 w 6233950"/>
              <a:gd name="connsiteY3" fmla="*/ 3888259 h 3888259"/>
              <a:gd name="connsiteX4" fmla="*/ 0 w 6233950"/>
              <a:gd name="connsiteY4" fmla="*/ 0 h 388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3950" h="3888259">
                <a:moveTo>
                  <a:pt x="0" y="0"/>
                </a:moveTo>
                <a:lnTo>
                  <a:pt x="6233950" y="0"/>
                </a:lnTo>
                <a:lnTo>
                  <a:pt x="5261885" y="3888259"/>
                </a:lnTo>
                <a:lnTo>
                  <a:pt x="0" y="38882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0B0F0">
                  <a:alpha val="80000"/>
                </a:srgbClr>
              </a:gs>
              <a:gs pos="28000">
                <a:srgbClr val="004F8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BM_inline(w)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3" y="296334"/>
            <a:ext cx="1897783" cy="456960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2788106"/>
            <a:ext cx="4919473" cy="830997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 b="1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[ Presenter Name ]</a:t>
            </a:r>
          </a:p>
          <a:p>
            <a:r>
              <a:rPr lang="en-US" sz="1800" b="0"/>
              <a:t>[ Presenter job title ]</a:t>
            </a:r>
          </a:p>
          <a:p>
            <a:r>
              <a:rPr lang="en-US" sz="1800" b="0"/>
              <a:t>Bureau of Meteorology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1305145"/>
            <a:ext cx="5209607" cy="99719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b="0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[ Presentation subtitle—no more than two lines ]</a:t>
            </a:r>
          </a:p>
        </p:txBody>
      </p:sp>
    </p:spTree>
    <p:extLst>
      <p:ext uri="{BB962C8B-B14F-4D97-AF65-F5344CB8AC3E}">
        <p14:creationId xmlns:p14="http://schemas.microsoft.com/office/powerpoint/2010/main" val="46278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/>
          <p:nvPr userDrawn="1"/>
        </p:nvSpPr>
        <p:spPr>
          <a:xfrm>
            <a:off x="0" y="0"/>
            <a:ext cx="6233950" cy="3888259"/>
          </a:xfrm>
          <a:custGeom>
            <a:avLst/>
            <a:gdLst>
              <a:gd name="connsiteX0" fmla="*/ 0 w 6233950"/>
              <a:gd name="connsiteY0" fmla="*/ 0 h 3888259"/>
              <a:gd name="connsiteX1" fmla="*/ 6233950 w 6233950"/>
              <a:gd name="connsiteY1" fmla="*/ 0 h 3888259"/>
              <a:gd name="connsiteX2" fmla="*/ 6233950 w 6233950"/>
              <a:gd name="connsiteY2" fmla="*/ 3888259 h 3888259"/>
              <a:gd name="connsiteX3" fmla="*/ 0 w 6233950"/>
              <a:gd name="connsiteY3" fmla="*/ 3888259 h 3888259"/>
              <a:gd name="connsiteX4" fmla="*/ 0 w 6233950"/>
              <a:gd name="connsiteY4" fmla="*/ 0 h 3888259"/>
              <a:gd name="connsiteX0" fmla="*/ 0 w 6233950"/>
              <a:gd name="connsiteY0" fmla="*/ 0 h 3888259"/>
              <a:gd name="connsiteX1" fmla="*/ 6233950 w 6233950"/>
              <a:gd name="connsiteY1" fmla="*/ 0 h 3888259"/>
              <a:gd name="connsiteX2" fmla="*/ 5261885 w 6233950"/>
              <a:gd name="connsiteY2" fmla="*/ 3888259 h 3888259"/>
              <a:gd name="connsiteX3" fmla="*/ 0 w 6233950"/>
              <a:gd name="connsiteY3" fmla="*/ 3888259 h 3888259"/>
              <a:gd name="connsiteX4" fmla="*/ 0 w 6233950"/>
              <a:gd name="connsiteY4" fmla="*/ 0 h 388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3950" h="3888259">
                <a:moveTo>
                  <a:pt x="0" y="0"/>
                </a:moveTo>
                <a:lnTo>
                  <a:pt x="6233950" y="0"/>
                </a:lnTo>
                <a:lnTo>
                  <a:pt x="5261885" y="3888259"/>
                </a:lnTo>
                <a:lnTo>
                  <a:pt x="0" y="38882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0B0F0">
                  <a:alpha val="80000"/>
                </a:srgbClr>
              </a:gs>
              <a:gs pos="28000">
                <a:srgbClr val="004F8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1305145"/>
            <a:ext cx="5209607" cy="498598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b="0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AU"/>
              <a:t>Event heading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2450354"/>
            <a:ext cx="4919473" cy="332399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 b="1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AU"/>
              <a:t>Day, Date</a:t>
            </a:r>
          </a:p>
        </p:txBody>
      </p:sp>
      <p:pic>
        <p:nvPicPr>
          <p:cNvPr id="9" name="Picture 8" descr="BM_inline(w)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3" y="296334"/>
            <a:ext cx="1897783" cy="4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8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/>
          <p:nvPr userDrawn="1"/>
        </p:nvSpPr>
        <p:spPr>
          <a:xfrm>
            <a:off x="0" y="0"/>
            <a:ext cx="6233950" cy="3888259"/>
          </a:xfrm>
          <a:custGeom>
            <a:avLst/>
            <a:gdLst>
              <a:gd name="connsiteX0" fmla="*/ 0 w 6233950"/>
              <a:gd name="connsiteY0" fmla="*/ 0 h 3888259"/>
              <a:gd name="connsiteX1" fmla="*/ 6233950 w 6233950"/>
              <a:gd name="connsiteY1" fmla="*/ 0 h 3888259"/>
              <a:gd name="connsiteX2" fmla="*/ 6233950 w 6233950"/>
              <a:gd name="connsiteY2" fmla="*/ 3888259 h 3888259"/>
              <a:gd name="connsiteX3" fmla="*/ 0 w 6233950"/>
              <a:gd name="connsiteY3" fmla="*/ 3888259 h 3888259"/>
              <a:gd name="connsiteX4" fmla="*/ 0 w 6233950"/>
              <a:gd name="connsiteY4" fmla="*/ 0 h 3888259"/>
              <a:gd name="connsiteX0" fmla="*/ 0 w 6233950"/>
              <a:gd name="connsiteY0" fmla="*/ 0 h 3888259"/>
              <a:gd name="connsiteX1" fmla="*/ 6233950 w 6233950"/>
              <a:gd name="connsiteY1" fmla="*/ 0 h 3888259"/>
              <a:gd name="connsiteX2" fmla="*/ 5261885 w 6233950"/>
              <a:gd name="connsiteY2" fmla="*/ 3888259 h 3888259"/>
              <a:gd name="connsiteX3" fmla="*/ 0 w 6233950"/>
              <a:gd name="connsiteY3" fmla="*/ 3888259 h 3888259"/>
              <a:gd name="connsiteX4" fmla="*/ 0 w 6233950"/>
              <a:gd name="connsiteY4" fmla="*/ 0 h 388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3950" h="3888259">
                <a:moveTo>
                  <a:pt x="0" y="0"/>
                </a:moveTo>
                <a:lnTo>
                  <a:pt x="6233950" y="0"/>
                </a:lnTo>
                <a:lnTo>
                  <a:pt x="5261885" y="3888259"/>
                </a:lnTo>
                <a:lnTo>
                  <a:pt x="0" y="38882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0B0F0">
                  <a:alpha val="80000"/>
                </a:srgbClr>
              </a:gs>
              <a:gs pos="28000">
                <a:srgbClr val="004F8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1305145"/>
            <a:ext cx="5209607" cy="498598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b="0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AU"/>
              <a:t>Section heading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2450354"/>
            <a:ext cx="4919473" cy="332399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 b="1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AU"/>
              <a:t>Subheading</a:t>
            </a:r>
          </a:p>
        </p:txBody>
      </p:sp>
      <p:pic>
        <p:nvPicPr>
          <p:cNvPr id="9" name="Picture 8" descr="BM_inline(w)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3" y="296334"/>
            <a:ext cx="1897783" cy="4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1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600200" indent="-228600">
              <a:buFont typeface="LucidaGrande" charset="0"/>
              <a:buChar char="◦"/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310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615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829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507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507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60363" y="873211"/>
            <a:ext cx="8154987" cy="8174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760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60363" y="6502400"/>
            <a:ext cx="2057400" cy="219076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32AE3487-4BC1-C141-B9F5-CC224C57304A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4806" y="6502400"/>
            <a:ext cx="3086100" cy="219076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502400"/>
            <a:ext cx="2057400" cy="219076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5A67961-7F78-0B44-90B4-E727FDD2C4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4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360363" y="6502400"/>
            <a:ext cx="2057400" cy="219076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32AE3487-4BC1-C141-B9F5-CC224C57304A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4806" y="6502400"/>
            <a:ext cx="3086100" cy="219076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502400"/>
            <a:ext cx="2057400" cy="219076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5A67961-7F78-0B44-90B4-E727FDD2C4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4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63" y="873211"/>
            <a:ext cx="8154987" cy="817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3" y="1825624"/>
            <a:ext cx="8154987" cy="4698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Picture 6" descr="BM_inline(w).eps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3" y="296334"/>
            <a:ext cx="1897783" cy="4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sz="16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LucidaGrande" charset="0"/>
        <a:buChar char="□"/>
        <a:defRPr sz="16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396000" y="2621907"/>
            <a:ext cx="4883571" cy="1163395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 b="1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Dr. Joerg Henrichs (BOM)</a:t>
            </a:r>
            <a:br>
              <a:rPr lang="en-US" dirty="0"/>
            </a:br>
            <a:r>
              <a:rPr lang="en-US" dirty="0"/>
              <a:t>	</a:t>
            </a:r>
            <a:r>
              <a:rPr lang="en-US" b="0" dirty="0"/>
              <a:t>Next Gen Modelling Team</a:t>
            </a:r>
            <a:endParaRPr lang="en-US" sz="1800" b="0" dirty="0"/>
          </a:p>
          <a:p>
            <a:r>
              <a:rPr lang="en-US" sz="1800" b="0" dirty="0" err="1"/>
              <a:t>R.Ford</a:t>
            </a:r>
            <a:r>
              <a:rPr lang="en-US" sz="1800" b="0" dirty="0"/>
              <a:t>, </a:t>
            </a:r>
            <a:r>
              <a:rPr lang="en-US" sz="1800" b="0" dirty="0" err="1"/>
              <a:t>A.Porter</a:t>
            </a:r>
            <a:r>
              <a:rPr lang="en-US" sz="1800" b="0" dirty="0"/>
              <a:t>, </a:t>
            </a:r>
            <a:r>
              <a:rPr lang="en-US" sz="1800" b="0" dirty="0" err="1"/>
              <a:t>S.Siso</a:t>
            </a:r>
            <a:r>
              <a:rPr lang="en-US" sz="1800" b="0" dirty="0"/>
              <a:t> (STFC – UK),</a:t>
            </a:r>
            <a:br>
              <a:rPr lang="en-US" sz="1800" b="0" dirty="0"/>
            </a:br>
            <a:r>
              <a:rPr lang="en-US" sz="1800" b="0" dirty="0"/>
              <a:t>I.</a:t>
            </a:r>
            <a:r>
              <a:rPr lang="en-AU" sz="1800" b="0" dirty="0"/>
              <a:t> Kavcic (UK Met Office)</a:t>
            </a:r>
            <a:endParaRPr lang="en-US" sz="1800" b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396000" y="945381"/>
            <a:ext cx="5209607" cy="99719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b="0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 dirty="0"/>
              <a:t>Using PSyclone in Next Gen Model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6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C114-32A9-444E-B036-7C710B42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b="1" dirty="0"/>
              <a:t>Challenges for Next Generation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AB8A0-244E-4B71-812F-A173AC70F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Maintainable HPC code:</a:t>
            </a:r>
          </a:p>
          <a:p>
            <a:pPr lvl="1"/>
            <a:r>
              <a:rPr lang="en-AU" sz="2400" dirty="0"/>
              <a:t>Single source science code</a:t>
            </a:r>
          </a:p>
          <a:p>
            <a:pPr lvl="1"/>
            <a:r>
              <a:rPr lang="en-AU" sz="2400" dirty="0"/>
              <a:t>Performance portability</a:t>
            </a:r>
          </a:p>
          <a:p>
            <a:r>
              <a:rPr lang="en-AU" sz="2400" dirty="0"/>
              <a:t>Complex parallel code + complex parallel architectures + Complex compilers = Complex optimisation space </a:t>
            </a:r>
            <a:br>
              <a:rPr lang="en-AU" sz="2400" dirty="0"/>
            </a:br>
            <a:r>
              <a:rPr lang="en-AU" sz="2400" dirty="0">
                <a:sym typeface="Wingdings" panose="05000000000000000000" pitchFamily="2" charset="2"/>
              </a:rPr>
              <a:t></a:t>
            </a:r>
            <a:r>
              <a:rPr lang="en-AU" sz="2400" dirty="0"/>
              <a:t> no single solution … </a:t>
            </a:r>
            <a:br>
              <a:rPr lang="en-AU" sz="2400" dirty="0"/>
            </a:br>
            <a:r>
              <a:rPr lang="en-AU" sz="2400" dirty="0"/>
              <a:t>single source optimised code is not attainable</a:t>
            </a:r>
          </a:p>
          <a:p>
            <a:r>
              <a:rPr lang="en-AU" sz="2400" dirty="0"/>
              <a:t>Solution:</a:t>
            </a:r>
          </a:p>
          <a:p>
            <a:pPr lvl="1"/>
            <a:r>
              <a:rPr lang="en-AU" sz="2400" dirty="0"/>
              <a:t>Separate science code from optimisation and parallelisation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063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b="1" dirty="0"/>
              <a:t>PSyclone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 </a:t>
            </a:r>
          </a:p>
        </p:txBody>
      </p:sp>
      <p:sp>
        <p:nvSpPr>
          <p:cNvPr id="4" name="Shape 114"/>
          <p:cNvSpPr/>
          <p:nvPr/>
        </p:nvSpPr>
        <p:spPr>
          <a:xfrm>
            <a:off x="2554287" y="2219766"/>
            <a:ext cx="3242100" cy="56115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</a:rPr>
              <a:t>Al</a:t>
            </a:r>
            <a:r>
              <a:rPr lang="en-US" sz="2400" dirty="0"/>
              <a:t>gorithm</a:t>
            </a:r>
          </a:p>
        </p:txBody>
      </p:sp>
      <p:sp>
        <p:nvSpPr>
          <p:cNvPr id="5" name="Shape 115"/>
          <p:cNvSpPr/>
          <p:nvPr/>
        </p:nvSpPr>
        <p:spPr>
          <a:xfrm>
            <a:off x="2581988" y="4168059"/>
            <a:ext cx="3214499" cy="56115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</a:rPr>
              <a:t>K</a:t>
            </a:r>
            <a:r>
              <a:rPr lang="en-US" sz="2400" dirty="0"/>
              <a:t>ernel</a:t>
            </a:r>
          </a:p>
        </p:txBody>
      </p:sp>
      <p:sp>
        <p:nvSpPr>
          <p:cNvPr id="6" name="Shape 116"/>
          <p:cNvSpPr/>
          <p:nvPr/>
        </p:nvSpPr>
        <p:spPr>
          <a:xfrm>
            <a:off x="2581988" y="3193912"/>
            <a:ext cx="3214499" cy="56115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</a:rPr>
              <a:t>P</a:t>
            </a:r>
            <a:r>
              <a:rPr lang="en-US" sz="2400" dirty="0"/>
              <a:t>arallel </a:t>
            </a:r>
            <a:r>
              <a:rPr lang="en-US" sz="2400" b="1" dirty="0">
                <a:solidFill>
                  <a:srgbClr val="FF0000"/>
                </a:solidFill>
              </a:rPr>
              <a:t>Sy</a:t>
            </a:r>
            <a:r>
              <a:rPr lang="en-US" sz="2400" dirty="0"/>
              <a:t>stem</a:t>
            </a:r>
          </a:p>
        </p:txBody>
      </p:sp>
      <p:sp>
        <p:nvSpPr>
          <p:cNvPr id="7" name="Shape 117"/>
          <p:cNvSpPr/>
          <p:nvPr/>
        </p:nvSpPr>
        <p:spPr>
          <a:xfrm>
            <a:off x="3995162" y="2801653"/>
            <a:ext cx="318600" cy="3921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118"/>
          <p:cNvSpPr/>
          <p:nvPr/>
        </p:nvSpPr>
        <p:spPr>
          <a:xfrm>
            <a:off x="3995162" y="3773203"/>
            <a:ext cx="318600" cy="3921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119"/>
          <p:cNvSpPr/>
          <p:nvPr/>
        </p:nvSpPr>
        <p:spPr>
          <a:xfrm>
            <a:off x="6295012" y="2926360"/>
            <a:ext cx="2812500" cy="1075499"/>
          </a:xfrm>
          <a:prstGeom prst="ellipse">
            <a:avLst/>
          </a:prstGeom>
          <a:solidFill>
            <a:schemeClr val="bg1"/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200">
                <a:solidFill>
                  <a:srgbClr val="0000FF"/>
                </a:solidFill>
              </a:rPr>
              <a:t>Computational</a:t>
            </a:r>
            <a:br>
              <a:rPr lang="en-US" sz="2200">
                <a:solidFill>
                  <a:srgbClr val="0000FF"/>
                </a:solidFill>
              </a:rPr>
            </a:br>
            <a:r>
              <a:rPr lang="en-US" sz="2200">
                <a:solidFill>
                  <a:srgbClr val="0000FF"/>
                </a:solidFill>
              </a:rPr>
              <a:t>Science</a:t>
            </a:r>
          </a:p>
        </p:txBody>
      </p:sp>
      <p:sp>
        <p:nvSpPr>
          <p:cNvPr id="10" name="Shape 120"/>
          <p:cNvSpPr/>
          <p:nvPr/>
        </p:nvSpPr>
        <p:spPr>
          <a:xfrm>
            <a:off x="864038" y="2292497"/>
            <a:ext cx="1690199" cy="73777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21"/>
          <p:cNvSpPr/>
          <p:nvPr/>
        </p:nvSpPr>
        <p:spPr>
          <a:xfrm rot="10800000" flipH="1">
            <a:off x="864038" y="3949847"/>
            <a:ext cx="1690199" cy="73777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3"/>
          <p:cNvSpPr/>
          <p:nvPr/>
        </p:nvSpPr>
        <p:spPr>
          <a:xfrm>
            <a:off x="5789387" y="3362766"/>
            <a:ext cx="505500" cy="21825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24"/>
          <p:cNvSpPr/>
          <p:nvPr/>
        </p:nvSpPr>
        <p:spPr>
          <a:xfrm>
            <a:off x="6565187" y="1918434"/>
            <a:ext cx="1995000" cy="685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</a:rPr>
              <a:t>"</a:t>
            </a:r>
            <a:r>
              <a:rPr lang="en-US" sz="2400" dirty="0" err="1">
                <a:solidFill>
                  <a:srgbClr val="FFC000"/>
                </a:solidFill>
              </a:rPr>
              <a:t>PSyKAl</a:t>
            </a:r>
            <a:r>
              <a:rPr lang="en-US" sz="2400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14" name="Shape 122"/>
          <p:cNvSpPr/>
          <p:nvPr/>
        </p:nvSpPr>
        <p:spPr>
          <a:xfrm>
            <a:off x="108963" y="2988685"/>
            <a:ext cx="1801199" cy="956024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>
                <a:solidFill>
                  <a:srgbClr val="0000FF"/>
                </a:solidFill>
              </a:rPr>
              <a:t>Natural Science</a:t>
            </a:r>
          </a:p>
        </p:txBody>
      </p:sp>
    </p:spTree>
    <p:extLst>
      <p:ext uri="{BB962C8B-B14F-4D97-AF65-F5344CB8AC3E}">
        <p14:creationId xmlns:p14="http://schemas.microsoft.com/office/powerpoint/2010/main" val="423372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b="1" dirty="0"/>
              <a:t>PSyclone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dirty="0"/>
              <a:t>Developed by STFC, UK, together with BOM</a:t>
            </a:r>
          </a:p>
          <a:p>
            <a:pPr lvl="1"/>
            <a:r>
              <a:rPr lang="en-AU" sz="2400" dirty="0"/>
              <a:t>Open Source Python Program</a:t>
            </a:r>
            <a:br>
              <a:rPr lang="en-AU" sz="2400" dirty="0"/>
            </a:br>
            <a:r>
              <a:rPr lang="en-AU" sz="2400" dirty="0"/>
              <a:t>https://github.com/stfc/PSyclone</a:t>
            </a:r>
          </a:p>
          <a:p>
            <a:r>
              <a:rPr lang="en-AU" sz="2400" dirty="0"/>
              <a:t>Domain specific language embedded in Fortran</a:t>
            </a:r>
          </a:p>
          <a:p>
            <a:r>
              <a:rPr lang="en-AU" sz="2400" dirty="0"/>
              <a:t>Separation of Concerns:</a:t>
            </a:r>
          </a:p>
          <a:p>
            <a:pPr lvl="1"/>
            <a:r>
              <a:rPr lang="en-AU" sz="2400" dirty="0"/>
              <a:t>Natural Science</a:t>
            </a:r>
          </a:p>
          <a:p>
            <a:pPr lvl="1"/>
            <a:r>
              <a:rPr lang="en-AU" sz="2400" dirty="0"/>
              <a:t>Computational Science</a:t>
            </a:r>
          </a:p>
          <a:p>
            <a:r>
              <a:rPr lang="en-AU" sz="2400" dirty="0"/>
              <a:t>Optimisation and parallelisation is done using PSyclone scripts (python)</a:t>
            </a:r>
          </a:p>
          <a:p>
            <a:r>
              <a:rPr lang="en-AU" sz="2400" dirty="0"/>
              <a:t>Targets MPI, OpenMP, </a:t>
            </a:r>
            <a:r>
              <a:rPr lang="en-AU" sz="2400" dirty="0" err="1"/>
              <a:t>OpenACC</a:t>
            </a:r>
            <a:r>
              <a:rPr lang="en-AU" sz="2400" dirty="0"/>
              <a:t>, …</a:t>
            </a:r>
          </a:p>
          <a:p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718" y="172170"/>
            <a:ext cx="2286005" cy="70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9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E760-0528-454C-AE41-69434E7E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b="1" dirty="0"/>
              <a:t>Example: Algorithm Layer / Kernel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3C50-DD15-4B2C-B6B7-09DE58B7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825624"/>
            <a:ext cx="8500608" cy="46987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compute_cu_mod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only: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compute_cu</a:t>
            </a:r>
            <a:b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type(r2d_field) ::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cu_fld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p_fld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u_fld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 invoke( name="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save_orig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&amp;</a:t>
            </a:r>
            <a:b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copy(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u_fld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uold_fld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 invoke( name="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compute_uv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&amp;</a:t>
            </a:r>
            <a:b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compute_cu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CU_fld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p_fld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u_fld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&amp;</a:t>
            </a:r>
            <a:b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compute_cv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CV_fld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p_fld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v_fld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pPr marL="0" indent="0">
              <a:buNone/>
            </a:pPr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compute_cu_code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j, cu, p, u)</a:t>
            </a:r>
            <a:b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b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 intent(in) ::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  <a:b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real(wp), intent(out), dimension(:,:) :: cu</a:t>
            </a:r>
            <a:b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real(wp), intent(in),  dimension(:,:) :: p, u</a:t>
            </a:r>
            <a:b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cu(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 0.5d0*(p(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)+p(i-1,j))*u(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compute_cu_code</a:t>
            </a:r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2D41AC-E887-4D50-90EE-D5E62CE5F9D2}"/>
              </a:ext>
            </a:extLst>
          </p:cNvPr>
          <p:cNvCxnSpPr/>
          <p:nvPr/>
        </p:nvCxnSpPr>
        <p:spPr>
          <a:xfrm>
            <a:off x="146957" y="4169229"/>
            <a:ext cx="88500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14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6C8F-55FD-4481-8B2D-82A1FD24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b="1" dirty="0"/>
              <a:t>Automatically Created </a:t>
            </a:r>
            <a:r>
              <a:rPr lang="en-AU" sz="2800" b="1" dirty="0" err="1"/>
              <a:t>PSyKAl</a:t>
            </a:r>
            <a:r>
              <a:rPr lang="en-AU" sz="2800" b="1" dirty="0"/>
              <a:t>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FD27-9C1F-41A6-A465-FD621790A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AU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invoke_compute_cu</a:t>
            </a:r>
            <a: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cu_fld</a:t>
            </a:r>
            <a: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AU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p_fld</a:t>
            </a:r>
            <a: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AU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u_fld</a:t>
            </a:r>
            <a: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AU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AU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compute_cu_mod</a:t>
            </a:r>
            <a: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ONLY: </a:t>
            </a:r>
            <a:r>
              <a:rPr lang="en-AU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compute_cu_code</a:t>
            </a:r>
            <a:b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AU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istop</a:t>
            </a:r>
            <a: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AU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cu_fld%grid%simulation_domain%xstop</a:t>
            </a:r>
            <a:b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jstop</a:t>
            </a:r>
            <a: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AU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cu_fld%grid%simulation_domain%ystop</a:t>
            </a:r>
            <a:b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DO j=2,jstop</a:t>
            </a:r>
            <a:b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AU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=2,istop</a:t>
            </a:r>
            <a:b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CALL </a:t>
            </a:r>
            <a:r>
              <a:rPr lang="en-AU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compute_cu_code</a:t>
            </a:r>
            <a: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j, </a:t>
            </a:r>
            <a:r>
              <a:rPr lang="en-AU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cu_fld%data</a:t>
            </a:r>
            <a: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AU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p_fld%data</a:t>
            </a:r>
            <a: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AU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u_fld%data</a:t>
            </a:r>
            <a: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b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</a:p>
          <a:p>
            <a:pPr marL="0" indent="0">
              <a:buNone/>
            </a:pPr>
            <a:endParaRPr lang="en-AU" sz="1900" dirty="0"/>
          </a:p>
        </p:txBody>
      </p:sp>
    </p:spTree>
    <p:extLst>
      <p:ext uri="{BB962C8B-B14F-4D97-AF65-F5344CB8AC3E}">
        <p14:creationId xmlns:p14="http://schemas.microsoft.com/office/powerpoint/2010/main" val="78124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85D8-E44C-4587-A51D-0E81F5F3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b="1" dirty="0"/>
              <a:t>PSyclone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C5776-7EA0-425E-8DC3-8047D615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PSyclone can automatically support MPI </a:t>
            </a:r>
          </a:p>
          <a:p>
            <a:pPr lvl="1"/>
            <a:r>
              <a:rPr lang="en-AU" sz="2400" dirty="0"/>
              <a:t>Including halo exchanges thanks to kernel meta data</a:t>
            </a:r>
          </a:p>
          <a:p>
            <a:r>
              <a:rPr lang="en-AU" sz="2400" dirty="0"/>
              <a:t>PSyclone scripts can create code for:</a:t>
            </a:r>
          </a:p>
          <a:p>
            <a:pPr lvl="1"/>
            <a:r>
              <a:rPr lang="en-AU" sz="2400" dirty="0"/>
              <a:t>OpenMP</a:t>
            </a:r>
          </a:p>
          <a:p>
            <a:pPr lvl="1"/>
            <a:r>
              <a:rPr lang="en-AU" sz="2400" dirty="0"/>
              <a:t>GPUs using </a:t>
            </a:r>
            <a:r>
              <a:rPr lang="en-AU" sz="2400" dirty="0" err="1"/>
              <a:t>OpenACC</a:t>
            </a:r>
            <a:endParaRPr lang="en-AU" sz="2400" dirty="0"/>
          </a:p>
          <a:p>
            <a:pPr lvl="1"/>
            <a:r>
              <a:rPr lang="en-AU" sz="2400" dirty="0"/>
              <a:t>…</a:t>
            </a:r>
          </a:p>
          <a:p>
            <a:r>
              <a:rPr lang="en-AU" sz="2400" dirty="0"/>
              <a:t>PSyclone transformations allow optimisations like:</a:t>
            </a:r>
          </a:p>
          <a:p>
            <a:pPr lvl="1"/>
            <a:r>
              <a:rPr lang="en-AU" sz="2400" dirty="0"/>
              <a:t>Loop fusion</a:t>
            </a:r>
          </a:p>
          <a:p>
            <a:pPr lvl="1"/>
            <a:r>
              <a:rPr lang="en-AU" sz="2400" dirty="0"/>
              <a:t>Moving loops</a:t>
            </a:r>
          </a:p>
          <a:p>
            <a:pPr lvl="1"/>
            <a:r>
              <a:rPr lang="en-AU" sz="2400" dirty="0"/>
              <a:t>…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36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1CDC-32FB-4541-BA3C-0E93CB2C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E1ABC-D949-44FA-963D-8D5E82077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PSyclone is an embedded domain-specific language</a:t>
            </a:r>
          </a:p>
          <a:p>
            <a:pPr lvl="1"/>
            <a:r>
              <a:rPr lang="en-AU" sz="2400" dirty="0"/>
              <a:t>For finite elements and finite difference codes</a:t>
            </a:r>
          </a:p>
          <a:p>
            <a:pPr lvl="1"/>
            <a:r>
              <a:rPr lang="en-AU" sz="2400" dirty="0"/>
              <a:t>Based on Fortran</a:t>
            </a:r>
          </a:p>
          <a:p>
            <a:r>
              <a:rPr lang="en-AU" sz="2400" dirty="0"/>
              <a:t>Separation of concern</a:t>
            </a:r>
          </a:p>
          <a:p>
            <a:pPr lvl="1"/>
            <a:r>
              <a:rPr lang="en-AU" sz="2400" dirty="0"/>
              <a:t>Single source for different target architectures</a:t>
            </a:r>
          </a:p>
          <a:p>
            <a:pPr lvl="1"/>
            <a:r>
              <a:rPr lang="en-AU" sz="2400" dirty="0"/>
              <a:t>HPC specialist can write optimisation/parallelisation scripts independent of work done by natural scientist</a:t>
            </a:r>
          </a:p>
          <a:p>
            <a:r>
              <a:rPr lang="en-AU" sz="2400" dirty="0"/>
              <a:t>PSyclone can create code for</a:t>
            </a:r>
          </a:p>
          <a:p>
            <a:pPr lvl="1"/>
            <a:r>
              <a:rPr lang="en-AU" sz="2400" dirty="0"/>
              <a:t>MPI, OpenMP, </a:t>
            </a:r>
            <a:r>
              <a:rPr lang="en-AU" sz="2400" dirty="0" err="1"/>
              <a:t>OpenACC</a:t>
            </a:r>
            <a:r>
              <a:rPr lang="en-AU" sz="2400" dirty="0"/>
              <a:t>, …</a:t>
            </a:r>
          </a:p>
          <a:p>
            <a:pPr lvl="1"/>
            <a:r>
              <a:rPr lang="en-AU" sz="2400" dirty="0"/>
              <a:t>Scripts can apply optimisations</a:t>
            </a:r>
          </a:p>
        </p:txBody>
      </p:sp>
    </p:spTree>
    <p:extLst>
      <p:ext uri="{BB962C8B-B14F-4D97-AF65-F5344CB8AC3E}">
        <p14:creationId xmlns:p14="http://schemas.microsoft.com/office/powerpoint/2010/main" val="4040308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piDescription xmlns="http://schemas.microsoft.com/sharepoint/v3">PowerPoint template</KpiDescription>
    <p897402a74c7474580f4c6f482f5af7e xmlns="ee93cde0-6d06-497b-95e9-685a95779802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Manual Handling</TermName>
          <TermId xmlns="http://schemas.microsoft.com/office/infopath/2007/PartnerControls">c6ae8321-27b0-4b6d-80d6-697ae3e57801</TermId>
        </TermInfo>
      </Terms>
    </p897402a74c7474580f4c6f482f5af7e>
    <TaxCatchAll xmlns="ee93cde0-6d06-497b-95e9-685a95779802">
      <Value>656</Value>
      <Value>655</Value>
      <Value>1529</Value>
    </TaxCatchAll>
    <DocumentVersion xmlns="4db1b5e9-edb9-4a25-9e40-decc1a0480d4" xsi:nil="true"/>
    <ac9723e4366e4663927c94c3f56a4bfb xmlns="4db1b5e9-edb9-4a25-9e40-decc1a0480d4">
      <Terms xmlns="http://schemas.microsoft.com/office/infopath/2007/PartnerControls"/>
    </ac9723e4366e4663927c94c3f56a4bfb>
    <TaxKeywordTaxHTField xmlns="ee93cde0-6d06-497b-95e9-685a95779802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Manual Handling</TermName>
          <TermId xmlns="http://schemas.microsoft.com/office/infopath/2007/PartnerControls">00000000-0000-0000-0000-000000000000</TermId>
        </TermInfo>
        <TermInfo xmlns="http://schemas.microsoft.com/office/infopath/2007/PartnerControls">
          <TermName xmlns="http://schemas.microsoft.com/office/infopath/2007/PartnerControls">Team Talk</TermName>
          <TermId xmlns="http://schemas.microsoft.com/office/infopath/2007/PartnerControls">00000000-0000-0000-0000-000000000000</TermId>
        </TermInfo>
      </Terms>
    </TaxKeywordTaxHTField>
    <Date_x0020_Created xmlns="c073aacf-41d2-41f4-bc35-fdf059324dd4">2019-10-13T13:00:00+00:00</Date_x0020_Created>
    <c82464dc8b6d463dbe1aba6c4a711484 xmlns="4db1b5e9-edb9-4a25-9e40-decc1a0480d4">
      <Terms xmlns="http://schemas.microsoft.com/office/infopath/2007/PartnerControls"/>
    </c82464dc8b6d463dbe1aba6c4a711484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ommunications Content Type" ma:contentTypeID="0x010100A8C06B1E089D134B9DD0D15BF99D144B0200439F2E9522639440BEB59EDA04E68975" ma:contentTypeVersion="22" ma:contentTypeDescription="Communications Content Type is used to classify communications for general use." ma:contentTypeScope="" ma:versionID="79cbb40cfc74efb10db2b149bf61ec25">
  <xsd:schema xmlns:xsd="http://www.w3.org/2001/XMLSchema" xmlns:xs="http://www.w3.org/2001/XMLSchema" xmlns:p="http://schemas.microsoft.com/office/2006/metadata/properties" xmlns:ns1="http://schemas.microsoft.com/sharepoint/v3" xmlns:ns2="4db1b5e9-edb9-4a25-9e40-decc1a0480d4" xmlns:ns3="ee93cde0-6d06-497b-95e9-685a95779802" xmlns:ns5="c073aacf-41d2-41f4-bc35-fdf059324dd4" targetNamespace="http://schemas.microsoft.com/office/2006/metadata/properties" ma:root="true" ma:fieldsID="827f54629c3bf50d977facc5a7698726" ns1:_="" ns2:_="" ns3:_="" ns5:_="">
    <xsd:import namespace="http://schemas.microsoft.com/sharepoint/v3"/>
    <xsd:import namespace="4db1b5e9-edb9-4a25-9e40-decc1a0480d4"/>
    <xsd:import namespace="ee93cde0-6d06-497b-95e9-685a95779802"/>
    <xsd:import namespace="c073aacf-41d2-41f4-bc35-fdf059324dd4"/>
    <xsd:element name="properties">
      <xsd:complexType>
        <xsd:sequence>
          <xsd:element name="documentManagement">
            <xsd:complexType>
              <xsd:all>
                <xsd:element ref="ns1:KpiDescription" minOccurs="0"/>
                <xsd:element ref="ns2:DocumentVersion" minOccurs="0"/>
                <xsd:element ref="ns3:p897402a74c7474580f4c6f482f5af7e" minOccurs="0"/>
                <xsd:element ref="ns3:TaxCatchAll" minOccurs="0"/>
                <xsd:element ref="ns3:TaxCatchAllLabel" minOccurs="0"/>
                <xsd:element ref="ns3:TaxKeywordTaxHTField" minOccurs="0"/>
                <xsd:element ref="ns5:Date_x0020_Created" minOccurs="0"/>
                <xsd:element ref="ns2:c82464dc8b6d463dbe1aba6c4a711484" minOccurs="0"/>
                <xsd:element ref="ns5:MediaServiceMetadata" minOccurs="0"/>
                <xsd:element ref="ns5:MediaServiceFastMetadata" minOccurs="0"/>
                <xsd:element ref="ns2:ac9723e4366e4663927c94c3f56a4bfb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KpiDescription" ma:index="2" nillable="true" ma:displayName="Description" ma:description="The description provides information about the purpose of the goal." ma:internalName="Kpi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b1b5e9-edb9-4a25-9e40-decc1a0480d4" elementFormDefault="qualified">
    <xsd:import namespace="http://schemas.microsoft.com/office/2006/documentManagement/types"/>
    <xsd:import namespace="http://schemas.microsoft.com/office/infopath/2007/PartnerControls"/>
    <xsd:element name="DocumentVersion" ma:index="7" nillable="true" ma:displayName="Document Version" ma:description="The current version number of the document where the version is hard-rendered to the document rather than system versioning" ma:internalName="DocumentVersion">
      <xsd:simpleType>
        <xsd:restriction base="dms:Text">
          <xsd:maxLength value="255"/>
        </xsd:restriction>
      </xsd:simpleType>
    </xsd:element>
    <xsd:element name="c82464dc8b6d463dbe1aba6c4a711484" ma:index="20" nillable="true" ma:taxonomy="true" ma:internalName="c82464dc8b6d463dbe1aba6c4a711484" ma:taxonomyFieldName="Comms_x0020_Document_x0020_Type" ma:displayName="Comms Document Type" ma:default="" ma:fieldId="{c82464dc-8b6d-463d-be1a-ba6c4a711484}" ma:sspId="ec9612d0-dc94-4ffe-ad7d-ed54524ecfd4" ma:termSetId="9bf7fbe0-724b-433c-bf59-bb5407f63d7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c9723e4366e4663927c94c3f56a4bfb" ma:index="25" nillable="true" ma:taxonomy="true" ma:internalName="ac9723e4366e4663927c94c3f56a4bfb" ma:taxonomyFieldName="Record_x0020_Activity" ma:displayName="Record Activity" ma:default="" ma:fieldId="{ac9723e4-366e-4663-927c-94c3f56a4bfb}" ma:sspId="ec9612d0-dc94-4ffe-ad7d-ed54524ecfd4" ma:termSetId="2edc4fbf-5846-4093-a4e9-2dc17d184c0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93cde0-6d06-497b-95e9-685a95779802" elementFormDefault="qualified">
    <xsd:import namespace="http://schemas.microsoft.com/office/2006/documentManagement/types"/>
    <xsd:import namespace="http://schemas.microsoft.com/office/infopath/2007/PartnerControls"/>
    <xsd:element name="p897402a74c7474580f4c6f482f5af7e" ma:index="10" nillable="true" ma:taxonomy="true" ma:internalName="p897402a74c7474580f4c6f482f5af7e" ma:taxonomyFieldName="Topic" ma:displayName="Topic" ma:default="" ma:fieldId="{9897402a-74c7-4745-80f4-c6f482f5af7e}" ma:sspId="ec9612d0-dc94-4ffe-ad7d-ed54524ecfd4" ma:termSetId="14799b26-f1fb-48e5-90de-afd6e7b327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1" nillable="true" ma:displayName="Taxonomy Catch All Column" ma:description="" ma:hidden="true" ma:list="{99fa0205-6581-43ef-a8f6-0a8ec962de4a}" ma:internalName="TaxCatchAll" ma:showField="CatchAllData" ma:web="4db1b5e9-edb9-4a25-9e40-decc1a0480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description="" ma:hidden="true" ma:list="{99fa0205-6581-43ef-a8f6-0a8ec962de4a}" ma:internalName="TaxCatchAllLabel" ma:readOnly="true" ma:showField="CatchAllDataLabel" ma:web="4db1b5e9-edb9-4a25-9e40-decc1a0480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5" nillable="true" ma:taxonomy="true" ma:internalName="TaxKeywordTaxHTField" ma:taxonomyFieldName="TaxKeyword" ma:displayName="Enterprise Keywords" ma:fieldId="{23f27201-bee3-471e-b2e7-b64fd8b7ca38}" ma:taxonomyMulti="true" ma:sspId="ec9612d0-dc94-4ffe-ad7d-ed54524ecfd4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3aacf-41d2-41f4-bc35-fdf059324dd4" elementFormDefault="qualified">
    <xsd:import namespace="http://schemas.microsoft.com/office/2006/documentManagement/types"/>
    <xsd:import namespace="http://schemas.microsoft.com/office/infopath/2007/PartnerControls"/>
    <xsd:element name="Date_x0020_Created" ma:index="17" nillable="true" ma:displayName="Date Created" ma:format="DateOnly" ma:internalName="Date_x0020_Created">
      <xsd:simpleType>
        <xsd:restriction base="dms:DateTime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850A05-A95D-4E22-AD6B-1935256F87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1A463C-EAAE-4A58-A42D-288A8EBDAE2D}">
  <ds:schemaRefs>
    <ds:schemaRef ds:uri="http://purl.org/dc/dcmitype/"/>
    <ds:schemaRef ds:uri="4db1b5e9-edb9-4a25-9e40-decc1a0480d4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c073aacf-41d2-41f4-bc35-fdf059324dd4"/>
    <ds:schemaRef ds:uri="http://purl.org/dc/elements/1.1/"/>
    <ds:schemaRef ds:uri="ee93cde0-6d06-497b-95e9-685a95779802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BC31C23-5FB1-48F3-86A1-2D8159B37C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db1b5e9-edb9-4a25-9e40-decc1a0480d4"/>
    <ds:schemaRef ds:uri="ee93cde0-6d06-497b-95e9-685a95779802"/>
    <ds:schemaRef ds:uri="c073aacf-41d2-41f4-bc35-fdf059324d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2873</TotalTime>
  <Words>599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.AppleSystemUIFont</vt:lpstr>
      <vt:lpstr>Arial</vt:lpstr>
      <vt:lpstr>Calibri</vt:lpstr>
      <vt:lpstr>Courier New</vt:lpstr>
      <vt:lpstr>LucidaGrande</vt:lpstr>
      <vt:lpstr>Office Theme</vt:lpstr>
      <vt:lpstr>PowerPoint Presentation</vt:lpstr>
      <vt:lpstr>Challenges for Next Generation Modelling</vt:lpstr>
      <vt:lpstr>PSyclone Design</vt:lpstr>
      <vt:lpstr>PSyclone</vt:lpstr>
      <vt:lpstr>Example: Algorithm Layer / Kernel Layer</vt:lpstr>
      <vt:lpstr>Automatically Created PSyKAl Layer</vt:lpstr>
      <vt:lpstr>PSyclone Scripts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Bureau PowerPoint Template Dark</dc:title>
  <dc:creator>Microsoft Office User</dc:creator>
  <cp:keywords>Team Talk; Manual Handling</cp:keywords>
  <cp:lastModifiedBy>Mackallah, Chloe (O&amp;A, Aspendale)</cp:lastModifiedBy>
  <cp:revision>56</cp:revision>
  <dcterms:created xsi:type="dcterms:W3CDTF">2017-07-13T03:45:23Z</dcterms:created>
  <dcterms:modified xsi:type="dcterms:W3CDTF">2021-06-11T02:14:52Z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0x010100A8C06B1E089D134B9DD0D15BF99D144B0200439F2E9522639440BEB59EDA04E68975</vt:lpwstr>
  </property>
  <property fmtid="{D5CDD505-2E9C-101B-9397-08002B2CF9AE}" pid="3" name="TaxKeyword">
    <vt:lpwstr>656;#Manual Handling|c6ae8321-27b0-4b6d-80d6-697ae3e57801;#1529;#Team Talk|3689e4e8-7ca1-4705-858e-9ad6956e4362</vt:lpwstr>
  </property>
  <property fmtid="{D5CDD505-2E9C-101B-9397-08002B2CF9AE}" pid="4" name="Topic">
    <vt:lpwstr>655;#Manual Handling|c6ae8321-27b0-4b6d-80d6-697ae3e57801</vt:lpwstr>
  </property>
  <property fmtid="{D5CDD505-2E9C-101B-9397-08002B2CF9AE}" pid="5" name="newfunction">
    <vt:lpwstr>313;#Communications and Publishing|f34028a4-b788-40c4-9b0c-d2fbb725055a</vt:lpwstr>
  </property>
  <property fmtid="{D5CDD505-2E9C-101B-9397-08002B2CF9AE}" pid="6" name="newAZListing">
    <vt:lpwstr/>
  </property>
  <property fmtid="{D5CDD505-2E9C-101B-9397-08002B2CF9AE}" pid="7" name="Document Type">
    <vt:lpwstr>235;#Template|7656dd30-8333-4578-98cb-21870204912d</vt:lpwstr>
  </property>
  <property fmtid="{D5CDD505-2E9C-101B-9397-08002B2CF9AE}" pid="8" name="Record Activity">
    <vt:lpwstr/>
  </property>
  <property fmtid="{D5CDD505-2E9C-101B-9397-08002B2CF9AE}" pid="9" name="Comms Document Type">
    <vt:lpwstr/>
  </property>
</Properties>
</file>