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6"/>
    <p:sldMasterId id="2147483734" r:id="rId7"/>
  </p:sldMasterIdLst>
  <p:notesMasterIdLst>
    <p:notesMasterId r:id="rId14"/>
  </p:notesMasterIdLst>
  <p:handoutMasterIdLst>
    <p:handoutMasterId r:id="rId15"/>
  </p:handoutMasterIdLst>
  <p:sldIdLst>
    <p:sldId id="270" r:id="rId8"/>
    <p:sldId id="271" r:id="rId9"/>
    <p:sldId id="272" r:id="rId10"/>
    <p:sldId id="277" r:id="rId11"/>
    <p:sldId id="276" r:id="rId12"/>
    <p:sldId id="278" r:id="rId13"/>
  </p:sldIdLst>
  <p:sldSz cx="9144000" cy="6858000" type="screen4x3"/>
  <p:notesSz cx="6858000" cy="9144000"/>
  <p:defaultTextStyle>
    <a:defPPr>
      <a:defRPr lang="en-AU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F7E"/>
    <a:srgbClr val="020100"/>
    <a:srgbClr val="010000"/>
    <a:srgbClr val="666666"/>
    <a:srgbClr val="0E7D60"/>
    <a:srgbClr val="0095C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0EFC6-B340-4C1F-BA47-027A33CE3534}" v="1" dt="2021-06-09T06:51:5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3831" autoAdjust="0"/>
  </p:normalViewPr>
  <p:slideViewPr>
    <p:cSldViewPr snapToGrid="0" snapToObjects="1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91FD05-3440-4E2B-8460-7EB6156B3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8C79E-7B07-4A5D-86B0-C0C798633A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88111E0-AB0E-49D2-95B8-6FCA36CE0A79}" type="datetime1">
              <a:rPr lang="en-AU" altLang="en-US"/>
              <a:pPr/>
              <a:t>09/06/2021</a:t>
            </a:fld>
            <a:endParaRPr lang="en-A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57250-B7F8-4C7A-A173-D9D84C1EF3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6234-A3BE-4872-B73A-C7D0542AA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6E06E6-8BFE-46EF-A41F-7C77C66F3C3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3DC1F3F-C993-47F9-A2B4-2E5CAB4526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F927056-4501-4446-BA10-20EC6C3712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ED90175-647B-4C01-A661-C8A536CB1888}" type="datetime1">
              <a:rPr lang="en-AU" altLang="en-US"/>
              <a:pPr/>
              <a:t>09/06/2021</a:t>
            </a:fld>
            <a:endParaRPr lang="en-AU" altLang="en-US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04B9C826-C668-49A8-9E5A-C7B4A7DE8C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AFEC2F44-5EF7-4466-A467-06F089AE126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2B69F225-3E5C-4A34-AD2C-18A41CFEB3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AU" altLang="en-US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381B677A-723F-4722-8836-28E2A4DBA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0187636-B71B-40AE-96A1-E7FB14B780BF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7636-B71B-40AE-96A1-E7FB14B780BF}" type="slidenum">
              <a:rPr lang="en-AU" altLang="en-US" smtClean="0"/>
              <a:pPr/>
              <a:t>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0911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7636-B71B-40AE-96A1-E7FB14B780BF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5564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7636-B71B-40AE-96A1-E7FB14B780BF}" type="slidenum">
              <a:rPr lang="en-AU" altLang="en-US" smtClean="0"/>
              <a:pPr/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1839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7636-B71B-40AE-96A1-E7FB14B780BF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2931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187636-B71B-40AE-96A1-E7FB14B780BF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17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9" name="Picture 7">
            <a:extLst>
              <a:ext uri="{FF2B5EF4-FFF2-40B4-BE49-F238E27FC236}">
                <a16:creationId xmlns:a16="http://schemas.microsoft.com/office/drawing/2014/main" id="{87237EF9-3B14-4F4E-9AA9-807000234C9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Title Placeholder 1">
            <a:extLst>
              <a:ext uri="{FF2B5EF4-FFF2-40B4-BE49-F238E27FC236}">
                <a16:creationId xmlns:a16="http://schemas.microsoft.com/office/drawing/2014/main" id="{3E042331-9D2A-4B2E-925A-2CF53C375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719138"/>
          </a:xfrm>
        </p:spPr>
        <p:txBody>
          <a:bodyPr/>
          <a:lstStyle>
            <a:lvl1pPr algn="l">
              <a:defRPr smtClean="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 lvl="0"/>
            <a:r>
              <a:rPr lang="en-AU" altLang="en-US" noProof="0"/>
              <a:t>Click to edit Master title style</a:t>
            </a:r>
          </a:p>
        </p:txBody>
      </p:sp>
      <p:sp>
        <p:nvSpPr>
          <p:cNvPr id="18435" name="Text Placeholder 2">
            <a:extLst>
              <a:ext uri="{FF2B5EF4-FFF2-40B4-BE49-F238E27FC236}">
                <a16:creationId xmlns:a16="http://schemas.microsoft.com/office/drawing/2014/main" id="{E00D8671-42C4-45FB-B669-E775AD849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63" y="2312988"/>
            <a:ext cx="7916862" cy="719137"/>
          </a:xfrm>
        </p:spPr>
        <p:txBody>
          <a:bodyPr/>
          <a:lstStyle>
            <a:lvl1pPr marL="0" indent="0">
              <a:buFontTx/>
              <a:buNone/>
              <a:defRPr sz="1800" smtClean="0">
                <a:latin typeface="Arial" panose="020B0604020202020204" pitchFamily="34" charset="0"/>
              </a:defRPr>
            </a:lvl1pPr>
          </a:lstStyle>
          <a:p>
            <a:pPr lvl="0"/>
            <a:r>
              <a:rPr lang="en-AU" altLang="en-US" noProof="0"/>
              <a:t>Click to edit Master subtitle style</a:t>
            </a:r>
          </a:p>
        </p:txBody>
      </p:sp>
      <p:pic>
        <p:nvPicPr>
          <p:cNvPr id="18437" name="Picture 7" descr="logo.eps">
            <a:extLst>
              <a:ext uri="{FF2B5EF4-FFF2-40B4-BE49-F238E27FC236}">
                <a16:creationId xmlns:a16="http://schemas.microsoft.com/office/drawing/2014/main" id="{9348A6CE-1A55-4763-AD0E-607DDDF43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3750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75668"/>
            <a:ext cx="2057400" cy="415049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75668"/>
            <a:ext cx="6019800" cy="4150495"/>
          </a:xfrm>
        </p:spPr>
        <p:txBody>
          <a:bodyPr vert="eaVert"/>
          <a:lstStyle>
            <a:lvl5pPr>
              <a:defRPr sz="12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5518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91EF-2973-4D00-B406-1E56BA80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80687-003A-4617-BD85-B8460066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3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583E-5FD6-429E-8DDF-E4DAD48F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E519-90F0-4226-B7A1-63A6F27E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4987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1526D-7B3D-4420-A195-22AE5F43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34A31-D994-4363-A20F-9C4F9295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54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7848-3868-41B2-AC69-EE5EB621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1956-5C0B-4ACB-AE95-2BA7910B0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000" y="1600200"/>
            <a:ext cx="4241800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70DF9-4DBC-4CBD-AEFF-873101877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3388" cy="5038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944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8B92-B3FA-4061-9CB2-2D70AF56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DE75-FA43-41CB-916E-5A4AED17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CD05-13C9-4886-A202-E59B97E0E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5048A-A51B-4809-BBE6-36E95086F5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93D87-F1B2-42E7-90A4-D78CF0463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004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A315-9245-4370-8185-C0001701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22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72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3355-A817-4DCF-9618-22EEAF26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55E3-FC57-4C51-8009-BAFF760E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33368-9E85-4C75-8F39-5CECFB8C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7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910" y="274638"/>
            <a:ext cx="6530890" cy="114300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None/>
              <a:defRPr/>
            </a:lvl1pPr>
            <a:lvl2pPr>
              <a:buFont typeface="Arial"/>
              <a:buChar char="•"/>
              <a:defRPr/>
            </a:lvl2pPr>
            <a:lvl3pPr>
              <a:buFont typeface="Lucida Grande"/>
              <a:buChar char="−"/>
              <a:defRPr/>
            </a:lvl3pPr>
            <a:lvl5pPr>
              <a:defRPr sz="1200"/>
            </a:lvl5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53533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9BAF-E14E-412E-998B-76FE1976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4927C-5CE4-4204-B02E-4ABF871D6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ADF04-EC37-4C03-A007-89E6719B0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922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852D-BAC9-49BF-94C7-D79686C0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B3D3-72A0-4CB0-BF7E-A8472177F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7394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8F32D-8305-48D2-86A0-A83D70C66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32588" y="274638"/>
            <a:ext cx="2159000" cy="6364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9C950-42DA-4D79-B6B2-6361D1AF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000" y="274638"/>
            <a:ext cx="6326188" cy="6364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5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353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68"/>
            <a:ext cx="4038600" cy="415049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412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75668"/>
            <a:ext cx="4040188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15429"/>
            <a:ext cx="4040188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975668"/>
            <a:ext cx="4041775" cy="321439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rgbClr val="0E5F7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15429"/>
            <a:ext cx="4041775" cy="351073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3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09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96880"/>
            <a:ext cx="5111750" cy="42292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buNone/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96880"/>
            <a:ext cx="3008313" cy="4229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7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67829"/>
            <a:ext cx="5486400" cy="339950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97709"/>
            <a:ext cx="5486400" cy="804862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55825" y="274638"/>
            <a:ext cx="6530975" cy="1143000"/>
          </a:xfrm>
        </p:spPr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7">
            <a:extLst>
              <a:ext uri="{FF2B5EF4-FFF2-40B4-BE49-F238E27FC236}">
                <a16:creationId xmlns:a16="http://schemas.microsoft.com/office/drawing/2014/main" id="{44974C84-121A-448F-A6FA-C94237EBB285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B6C0392-A362-41EB-90B5-3CAA642AEEE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20875" y="274638"/>
            <a:ext cx="6994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3AB86D5-3CEB-496A-BD14-672BF15029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54000" y="1968500"/>
            <a:ext cx="8637588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pic>
        <p:nvPicPr>
          <p:cNvPr id="1029" name="Picture 7" descr="logo.eps">
            <a:extLst>
              <a:ext uri="{FF2B5EF4-FFF2-40B4-BE49-F238E27FC236}">
                <a16:creationId xmlns:a16="http://schemas.microsoft.com/office/drawing/2014/main" id="{F76D8309-0F63-4927-97C1-8018A19F35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738"/>
            <a:ext cx="13462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Arial"/>
          <a:ea typeface="ＭＳ Ｐゴシック" charset="-128"/>
          <a:cs typeface="Arial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>
          <a:solidFill>
            <a:srgbClr val="01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fontAlgn="t">
        <a:spcBef>
          <a:spcPct val="30000"/>
        </a:spcBef>
        <a:spcAft>
          <a:spcPct val="30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1pPr>
      <a:lvl2pPr marL="742950" indent="-285750" algn="l" rtl="0" fontAlgn="t">
        <a:spcBef>
          <a:spcPct val="15000"/>
        </a:spcBef>
        <a:spcAft>
          <a:spcPct val="1500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2pPr>
      <a:lvl3pPr marL="1143000" indent="-228600" algn="l" rtl="0" fontAlgn="t">
        <a:spcBef>
          <a:spcPct val="15000"/>
        </a:spcBef>
        <a:spcAft>
          <a:spcPct val="15000"/>
        </a:spcAft>
        <a:buChar char="•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3pPr>
      <a:lvl4pPr marL="1600200" indent="-228600" algn="l" rtl="0" fontAlgn="t">
        <a:spcBef>
          <a:spcPct val="15000"/>
        </a:spcBef>
        <a:spcAft>
          <a:spcPct val="15000"/>
        </a:spcAft>
        <a:buChar char="–"/>
        <a:defRPr sz="2400" kern="1200">
          <a:solidFill>
            <a:srgbClr val="666666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AE6D451-853A-4892-94EA-947899B01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274638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7BE11D4-6CCA-43C5-A3A3-880F1001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600200"/>
            <a:ext cx="8637588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rgbClr val="0E5F7E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E5F7E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4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Symbol" panose="05050102010706020507" pitchFamily="18" charset="2"/>
        <a:buChar char="·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>
            <a:extLst>
              <a:ext uri="{FF2B5EF4-FFF2-40B4-BE49-F238E27FC236}">
                <a16:creationId xmlns:a16="http://schemas.microsoft.com/office/drawing/2014/main" id="{2D7E2170-AC23-448A-9877-EB9E98E64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1492250"/>
          </a:xfrm>
        </p:spPr>
        <p:txBody>
          <a:bodyPr/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Land-atmosphere coupling in ACCESS (BARPA)</a:t>
            </a:r>
            <a:endParaRPr lang="en-US" altLang="en-US" dirty="0"/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71A1B5DC-A7DD-41F5-92FE-FB711A31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8475"/>
            <a:ext cx="9142413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54360-3079-49CF-9169-8842E1F20BAA}"/>
              </a:ext>
            </a:extLst>
          </p:cNvPr>
          <p:cNvSpPr txBox="1"/>
          <p:nvPr/>
        </p:nvSpPr>
        <p:spPr>
          <a:xfrm>
            <a:off x="534692" y="3439653"/>
            <a:ext cx="840008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Chiara Holgate </a:t>
            </a:r>
          </a:p>
          <a:p>
            <a:r>
              <a:rPr lang="en-AU" sz="1600" i="1" dirty="0"/>
              <a:t>Andrew Dowdy, Christian Stassen, Chun-Hsu Su, Harvey Ye (Bureau of Meteorology)</a:t>
            </a:r>
          </a:p>
          <a:p>
            <a:r>
              <a:rPr lang="en-AU" sz="1600" i="1" dirty="0"/>
              <a:t>Anna Ukkola, Annette Hirsch (UNSW)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5397F-19A0-4912-A4FE-BBCCEE8C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7617298" cy="728531"/>
          </a:xfrm>
        </p:spPr>
        <p:txBody>
          <a:bodyPr/>
          <a:lstStyle/>
          <a:p>
            <a:r>
              <a:rPr lang="en-AU" dirty="0"/>
              <a:t>What is BARPA?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72ACA-090E-4FE9-9366-A79D63246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3539426" cy="3811588"/>
          </a:xfrm>
        </p:spPr>
        <p:txBody>
          <a:bodyPr/>
          <a:lstStyle/>
          <a:p>
            <a:pPr algn="ctr"/>
            <a:endParaRPr lang="en-AU" sz="1500" dirty="0">
              <a:solidFill>
                <a:srgbClr val="010000"/>
              </a:solidFill>
            </a:endParaRPr>
          </a:p>
          <a:p>
            <a:pPr marL="180000" indent="-180000">
              <a:spcBef>
                <a:spcPts val="0"/>
              </a:spcBef>
              <a:spcAft>
                <a:spcPts val="300"/>
              </a:spcAft>
              <a:buFontTx/>
              <a:buChar char="•"/>
            </a:pPr>
            <a:r>
              <a:rPr lang="en-US" altLang="en-US" sz="1500" dirty="0">
                <a:solidFill>
                  <a:srgbClr val="010000"/>
                </a:solidFill>
                <a:latin typeface="Arial" panose="020B0604020202020204" pitchFamily="34" charset="0"/>
              </a:rPr>
              <a:t>UK Met Office Unified Model (UM) version 11.4 for atmosphere</a:t>
            </a:r>
          </a:p>
          <a:p>
            <a:pPr marL="180000" indent="-180000">
              <a:spcBef>
                <a:spcPts val="0"/>
              </a:spcBef>
              <a:spcAft>
                <a:spcPts val="300"/>
              </a:spcAft>
              <a:buFontTx/>
              <a:buChar char="•"/>
            </a:pPr>
            <a:r>
              <a:rPr lang="en-US" altLang="en-US" sz="1500" dirty="0">
                <a:solidFill>
                  <a:srgbClr val="010000"/>
                </a:solidFill>
                <a:latin typeface="Arial" panose="020B0604020202020204" pitchFamily="34" charset="0"/>
              </a:rPr>
              <a:t>Joint UK Land Environment Simulator (JULES) version 5.4 for land surface </a:t>
            </a:r>
          </a:p>
          <a:p>
            <a:pPr marL="180000" indent="-180000">
              <a:spcBef>
                <a:spcPts val="0"/>
              </a:spcBef>
              <a:spcAft>
                <a:spcPts val="300"/>
              </a:spcAft>
              <a:buFontTx/>
              <a:buChar char="•"/>
            </a:pPr>
            <a:r>
              <a:rPr lang="en-AU" altLang="en-US" sz="1500" dirty="0">
                <a:solidFill>
                  <a:srgbClr val="010000"/>
                </a:solidFill>
                <a:latin typeface="Arial" panose="020B0604020202020204" pitchFamily="34" charset="0"/>
              </a:rPr>
              <a:t>Global Atmosphere/Land GA7.05/GL7 configuration </a:t>
            </a:r>
          </a:p>
          <a:p>
            <a:pPr marL="180000" indent="-180000">
              <a:spcBef>
                <a:spcPts val="0"/>
              </a:spcBef>
              <a:spcAft>
                <a:spcPts val="300"/>
              </a:spcAft>
              <a:buFontTx/>
              <a:buChar char="•"/>
            </a:pPr>
            <a:r>
              <a:rPr lang="en-US" altLang="en-US" sz="1500" dirty="0">
                <a:solidFill>
                  <a:srgbClr val="010000"/>
                </a:solidFill>
                <a:latin typeface="Arial" panose="020B0604020202020204" pitchFamily="34" charset="0"/>
              </a:rPr>
              <a:t>0.11</a:t>
            </a:r>
            <a:r>
              <a:rPr lang="en-US" altLang="en-US" sz="1500" baseline="30000" dirty="0">
                <a:solidFill>
                  <a:srgbClr val="010000"/>
                </a:solidFill>
                <a:latin typeface="Arial" panose="020B0604020202020204" pitchFamily="34" charset="0"/>
              </a:rPr>
              <a:t>o</a:t>
            </a:r>
            <a:r>
              <a:rPr lang="en-US" altLang="en-US" sz="1500" dirty="0">
                <a:solidFill>
                  <a:srgbClr val="010000"/>
                </a:solidFill>
                <a:latin typeface="Arial" panose="020B0604020202020204" pitchFamily="34" charset="0"/>
              </a:rPr>
              <a:t>, 63 levels with 40 km lid, 5 minute time step </a:t>
            </a:r>
            <a:endParaRPr lang="en-AU" altLang="en-US" sz="1500" dirty="0">
              <a:solidFill>
                <a:srgbClr val="010000"/>
              </a:solidFill>
              <a:latin typeface="Arial" panose="020B0604020202020204" pitchFamily="34" charset="0"/>
            </a:endParaRPr>
          </a:p>
          <a:p>
            <a:pPr marL="180000" indent="-180000">
              <a:spcBef>
                <a:spcPts val="0"/>
              </a:spcBef>
              <a:spcAft>
                <a:spcPts val="300"/>
              </a:spcAft>
              <a:buFontTx/>
              <a:buChar char="•"/>
            </a:pPr>
            <a:r>
              <a:rPr lang="en-US" altLang="en-US" sz="1500" dirty="0">
                <a:solidFill>
                  <a:srgbClr val="010000"/>
                </a:solidFill>
                <a:latin typeface="Arial" panose="020B0604020202020204" pitchFamily="34" charset="0"/>
              </a:rPr>
              <a:t>Historical: ERA-Interim 1990-2015</a:t>
            </a:r>
          </a:p>
          <a:p>
            <a:pPr marL="180000" indent="-180000">
              <a:spcBef>
                <a:spcPts val="0"/>
              </a:spcBef>
              <a:spcAft>
                <a:spcPts val="300"/>
              </a:spcAft>
              <a:buFontTx/>
              <a:buChar char="•"/>
            </a:pPr>
            <a:r>
              <a:rPr lang="en-US" altLang="en-US" sz="1500" dirty="0">
                <a:solidFill>
                  <a:srgbClr val="010000"/>
                </a:solidFill>
                <a:latin typeface="Arial" panose="020B0604020202020204" pitchFamily="34" charset="0"/>
              </a:rPr>
              <a:t>Future: RCP4.5, RCP8.5 to 2099</a:t>
            </a:r>
          </a:p>
          <a:p>
            <a:pPr marL="180000" indent="-180000">
              <a:spcBef>
                <a:spcPts val="0"/>
              </a:spcBef>
              <a:spcAft>
                <a:spcPts val="300"/>
              </a:spcAft>
              <a:buFontTx/>
              <a:buChar char="•"/>
            </a:pPr>
            <a:r>
              <a:rPr lang="en-US" altLang="en-US" sz="1500" b="1" dirty="0">
                <a:solidFill>
                  <a:srgbClr val="010000"/>
                </a:solidFill>
                <a:latin typeface="Arial" panose="020B0604020202020204" pitchFamily="34" charset="0"/>
              </a:rPr>
              <a:t>This talk: BARPA-EA Historical</a:t>
            </a:r>
          </a:p>
          <a:p>
            <a:endParaRPr lang="en-AU" sz="1500" dirty="0">
              <a:solidFill>
                <a:srgbClr val="010000"/>
              </a:solidFill>
            </a:endParaRPr>
          </a:p>
          <a:p>
            <a:endParaRPr lang="en-AU" sz="1500" dirty="0">
              <a:solidFill>
                <a:srgbClr val="01000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FE20F3-A638-416C-A244-CFCBFF6DEE50}"/>
              </a:ext>
            </a:extLst>
          </p:cNvPr>
          <p:cNvGrpSpPr/>
          <p:nvPr/>
        </p:nvGrpSpPr>
        <p:grpSpPr>
          <a:xfrm>
            <a:off x="3311152" y="1827605"/>
            <a:ext cx="5486523" cy="4246118"/>
            <a:chOff x="-215254" y="534965"/>
            <a:chExt cx="6362054" cy="5486411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FF6BDF15-4E82-4B61-8025-4D402A8F2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693"/>
            <a:stretch/>
          </p:blipFill>
          <p:spPr>
            <a:xfrm>
              <a:off x="-215254" y="534965"/>
              <a:ext cx="6362054" cy="548641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134ACC-DD68-4E3B-9DA9-AE5DC21D7305}"/>
                </a:ext>
              </a:extLst>
            </p:cNvPr>
            <p:cNvSpPr txBox="1"/>
            <p:nvPr/>
          </p:nvSpPr>
          <p:spPr>
            <a:xfrm>
              <a:off x="1131217" y="4751110"/>
              <a:ext cx="1198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66FFFF"/>
                  </a:solidFill>
                </a:rPr>
                <a:t>BARPA-WA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950418-4093-4930-9F3F-3A4159588D43}"/>
                </a:ext>
              </a:extLst>
            </p:cNvPr>
            <p:cNvSpPr txBox="1"/>
            <p:nvPr/>
          </p:nvSpPr>
          <p:spPr>
            <a:xfrm>
              <a:off x="4488372" y="4751110"/>
              <a:ext cx="1113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0000"/>
                  </a:solidFill>
                </a:rPr>
                <a:t>BARPA-EA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CC5970-928D-4092-8881-4588D17124F7}"/>
                </a:ext>
              </a:extLst>
            </p:cNvPr>
            <p:cNvSpPr txBox="1"/>
            <p:nvPr/>
          </p:nvSpPr>
          <p:spPr>
            <a:xfrm>
              <a:off x="3465114" y="4459374"/>
              <a:ext cx="1235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BARPAC-M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41C2C4-5D35-42E5-9600-03C8241BBB95}"/>
                </a:ext>
              </a:extLst>
            </p:cNvPr>
            <p:cNvSpPr txBox="1"/>
            <p:nvPr/>
          </p:nvSpPr>
          <p:spPr>
            <a:xfrm>
              <a:off x="3870734" y="2312504"/>
              <a:ext cx="11047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FFFF00"/>
                  </a:solidFill>
                </a:rPr>
                <a:t>BARPAC-T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36A2B6-68BE-4780-A827-10987AEF690D}"/>
              </a:ext>
            </a:extLst>
          </p:cNvPr>
          <p:cNvSpPr txBox="1"/>
          <p:nvPr/>
        </p:nvSpPr>
        <p:spPr>
          <a:xfrm>
            <a:off x="1101065" y="1185285"/>
            <a:ext cx="761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rgbClr val="0E5F7E"/>
                </a:solidFill>
              </a:rPr>
              <a:t>B</a:t>
            </a:r>
            <a:r>
              <a:rPr lang="en-AU" sz="1800" dirty="0">
                <a:solidFill>
                  <a:srgbClr val="010000"/>
                </a:solidFill>
              </a:rPr>
              <a:t>ureau of Meteorology </a:t>
            </a:r>
            <a:r>
              <a:rPr lang="en-AU" sz="1800" dirty="0">
                <a:solidFill>
                  <a:srgbClr val="0E5F7E"/>
                </a:solidFill>
              </a:rPr>
              <a:t>A</a:t>
            </a:r>
            <a:r>
              <a:rPr lang="en-AU" sz="1800" dirty="0">
                <a:solidFill>
                  <a:srgbClr val="010000"/>
                </a:solidFill>
              </a:rPr>
              <a:t>tmospheric </a:t>
            </a:r>
            <a:r>
              <a:rPr lang="en-AU" sz="1800" dirty="0">
                <a:solidFill>
                  <a:srgbClr val="0E5F7E"/>
                </a:solidFill>
              </a:rPr>
              <a:t>R</a:t>
            </a:r>
            <a:r>
              <a:rPr lang="en-AU" sz="1800" dirty="0">
                <a:solidFill>
                  <a:srgbClr val="010000"/>
                </a:solidFill>
              </a:rPr>
              <a:t>egional </a:t>
            </a:r>
            <a:r>
              <a:rPr lang="en-AU" sz="1800" dirty="0">
                <a:solidFill>
                  <a:srgbClr val="0E5F7E"/>
                </a:solidFill>
              </a:rPr>
              <a:t>P</a:t>
            </a:r>
            <a:r>
              <a:rPr lang="en-AU" sz="1800" dirty="0">
                <a:solidFill>
                  <a:srgbClr val="010000"/>
                </a:solidFill>
              </a:rPr>
              <a:t>rojections for </a:t>
            </a:r>
            <a:r>
              <a:rPr lang="en-AU" sz="1800" dirty="0">
                <a:solidFill>
                  <a:srgbClr val="0E5F7E"/>
                </a:solidFill>
              </a:rPr>
              <a:t>A</a:t>
            </a:r>
            <a:r>
              <a:rPr lang="en-AU" sz="1800" dirty="0">
                <a:solidFill>
                  <a:srgbClr val="010000"/>
                </a:solidFill>
              </a:rPr>
              <a:t>ustralia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12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8099-CB92-4717-B51A-E8C9C37D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care about land-atmosphere coupling?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063EE06-CF57-4B39-BE42-FF1023E12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4922" y="1664208"/>
            <a:ext cx="4321147" cy="32529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CDD55-21D9-46B3-906A-A6BEDA5CEB46}"/>
              </a:ext>
            </a:extLst>
          </p:cNvPr>
          <p:cNvSpPr txBox="1"/>
          <p:nvPr/>
        </p:nvSpPr>
        <p:spPr>
          <a:xfrm>
            <a:off x="3911043" y="4723046"/>
            <a:ext cx="11181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700" dirty="0" err="1"/>
              <a:t>Dirmeyer</a:t>
            </a:r>
            <a:r>
              <a:rPr lang="en-AU" sz="700" dirty="0"/>
              <a:t> et al (2019)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D7D8E-6F3E-4B90-9CD5-BD6E546C7D5C}"/>
              </a:ext>
            </a:extLst>
          </p:cNvPr>
          <p:cNvSpPr txBox="1"/>
          <p:nvPr/>
        </p:nvSpPr>
        <p:spPr>
          <a:xfrm>
            <a:off x="5294376" y="1664208"/>
            <a:ext cx="349300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Accurate prediction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Surface climate</a:t>
            </a:r>
            <a:endParaRPr lang="en-AU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Convection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Cloud 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Drought</a:t>
            </a:r>
            <a:endParaRPr lang="en-AU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Heatwaves</a:t>
            </a:r>
            <a:endParaRPr lang="en-AU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Monsoon variability</a:t>
            </a:r>
            <a:endParaRPr lang="en-AU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aseline="30000" dirty="0"/>
          </a:p>
          <a:p>
            <a:r>
              <a:rPr lang="en-AU" dirty="0"/>
              <a:t>Implications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Model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Confidence in projections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baseline="30000" dirty="0"/>
          </a:p>
          <a:p>
            <a:endParaRPr lang="en-A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FB040A-5CF0-4596-99FF-8C5C81F3FEB9}"/>
              </a:ext>
            </a:extLst>
          </p:cNvPr>
          <p:cNvGrpSpPr/>
          <p:nvPr/>
        </p:nvGrpSpPr>
        <p:grpSpPr>
          <a:xfrm>
            <a:off x="664922" y="5419430"/>
            <a:ext cx="8122462" cy="923330"/>
            <a:chOff x="664922" y="5419430"/>
            <a:chExt cx="8122462" cy="92333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EA9E326-B987-494F-8D4B-14AD97D36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73" t="66991" r="55773" b="26234"/>
            <a:stretch/>
          </p:blipFill>
          <p:spPr>
            <a:xfrm>
              <a:off x="2873472" y="5905974"/>
              <a:ext cx="2647248" cy="43220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27EA47-8702-4D23-BFBC-CB5DC82D145B}"/>
                </a:ext>
              </a:extLst>
            </p:cNvPr>
            <p:cNvSpPr txBox="1"/>
            <p:nvPr/>
          </p:nvSpPr>
          <p:spPr>
            <a:xfrm>
              <a:off x="664922" y="5419430"/>
              <a:ext cx="812246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i="1" dirty="0"/>
                <a:t>Two-legged coupling index </a:t>
              </a:r>
              <a:r>
                <a:rPr lang="en-AU" sz="1800" dirty="0"/>
                <a:t>measures the sensitivity of near-surface air temperature (C) to soil moisture (A) via surface sensible heat flux (B): </a:t>
              </a:r>
            </a:p>
            <a:p>
              <a:endParaRPr lang="en-AU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656F0-800F-4A91-A53F-9C837CD090B8}"/>
              </a:ext>
            </a:extLst>
          </p:cNvPr>
          <p:cNvSpPr/>
          <p:nvPr/>
        </p:nvSpPr>
        <p:spPr>
          <a:xfrm>
            <a:off x="664922" y="5419430"/>
            <a:ext cx="7738414" cy="10270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16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tower in the bush">
            <a:extLst>
              <a:ext uri="{FF2B5EF4-FFF2-40B4-BE49-F238E27FC236}">
                <a16:creationId xmlns:a16="http://schemas.microsoft.com/office/drawing/2014/main" id="{A7009C66-0417-49FC-8CB3-AB37E285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377" y="1488571"/>
            <a:ext cx="2286572" cy="304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148099-CB92-4717-B51A-E8C9C37D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well does BARPA simulate observed land-atmosphere coupling?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5B8113-26E3-465B-8630-83B57E6EB69B}"/>
              </a:ext>
            </a:extLst>
          </p:cNvPr>
          <p:cNvGrpSpPr/>
          <p:nvPr/>
        </p:nvGrpSpPr>
        <p:grpSpPr>
          <a:xfrm>
            <a:off x="277114" y="2527665"/>
            <a:ext cx="3768025" cy="3392424"/>
            <a:chOff x="3877134" y="457200"/>
            <a:chExt cx="4636628" cy="39125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CB5078-6FC8-4413-99CB-AB123B21E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030" t="22990" r="57921" b="58638"/>
            <a:stretch/>
          </p:blipFill>
          <p:spPr>
            <a:xfrm>
              <a:off x="3880310" y="457200"/>
              <a:ext cx="4633452" cy="275247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E2FC42-C212-4317-8698-A8689832A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9901" t="30070" r="7624" b="53205"/>
            <a:stretch/>
          </p:blipFill>
          <p:spPr>
            <a:xfrm>
              <a:off x="3877134" y="3209670"/>
              <a:ext cx="4629150" cy="1160127"/>
            </a:xfrm>
            <a:prstGeom prst="rect">
              <a:avLst/>
            </a:prstGeom>
          </p:spPr>
        </p:pic>
      </p:grpSp>
      <p:pic>
        <p:nvPicPr>
          <p:cNvPr id="1028" name="Picture 4" descr="man working at tower base">
            <a:extLst>
              <a:ext uri="{FF2B5EF4-FFF2-40B4-BE49-F238E27FC236}">
                <a16:creationId xmlns:a16="http://schemas.microsoft.com/office/drawing/2014/main" id="{5CFEFF61-50C2-44CD-8E8B-1E507E036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24" y="1488571"/>
            <a:ext cx="2165475" cy="325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wer in the woodland">
            <a:extLst>
              <a:ext uri="{FF2B5EF4-FFF2-40B4-BE49-F238E27FC236}">
                <a16:creationId xmlns:a16="http://schemas.microsoft.com/office/drawing/2014/main" id="{DFEE1001-0377-499B-9395-0EE105637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84" y="4223877"/>
            <a:ext cx="3054805" cy="229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F51F07-D820-4F46-B000-88C6D5B91DA4}"/>
              </a:ext>
            </a:extLst>
          </p:cNvPr>
          <p:cNvSpPr txBox="1"/>
          <p:nvPr/>
        </p:nvSpPr>
        <p:spPr>
          <a:xfrm>
            <a:off x="4208377" y="1549158"/>
            <a:ext cx="1513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>
                <a:solidFill>
                  <a:schemeClr val="bg1"/>
                </a:solidFill>
              </a:rPr>
              <a:t>Cumberland Plain, ozflux.org.au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E1C46-A9D8-4A81-8858-2EAA3A694862}"/>
              </a:ext>
            </a:extLst>
          </p:cNvPr>
          <p:cNvSpPr txBox="1"/>
          <p:nvPr/>
        </p:nvSpPr>
        <p:spPr>
          <a:xfrm>
            <a:off x="7245793" y="6207204"/>
            <a:ext cx="939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Dry River, ozflux.org.au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B3B55-1FD7-4A8E-9E79-D8C926F51627}"/>
              </a:ext>
            </a:extLst>
          </p:cNvPr>
          <p:cNvSpPr txBox="1"/>
          <p:nvPr/>
        </p:nvSpPr>
        <p:spPr>
          <a:xfrm>
            <a:off x="8251633" y="4383444"/>
            <a:ext cx="939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700" dirty="0">
                <a:solidFill>
                  <a:schemeClr val="bg1"/>
                </a:solidFill>
              </a:rPr>
              <a:t>Sturt Plains, ozflux.org.au</a:t>
            </a:r>
          </a:p>
        </p:txBody>
      </p:sp>
    </p:spTree>
    <p:extLst>
      <p:ext uri="{BB962C8B-B14F-4D97-AF65-F5344CB8AC3E}">
        <p14:creationId xmlns:p14="http://schemas.microsoft.com/office/powerpoint/2010/main" val="40865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1A209F92-1141-49A4-AE20-CEA5E75B3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7650"/>
            <a:ext cx="9144000" cy="38659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F23A5DF-8F46-4A11-8F87-F6731BAC8E1A}"/>
              </a:ext>
            </a:extLst>
          </p:cNvPr>
          <p:cNvGrpSpPr/>
          <p:nvPr/>
        </p:nvGrpSpPr>
        <p:grpSpPr>
          <a:xfrm>
            <a:off x="6994069" y="38926"/>
            <a:ext cx="2275764" cy="2298448"/>
            <a:chOff x="6994069" y="38926"/>
            <a:chExt cx="2275764" cy="2298448"/>
          </a:xfrm>
        </p:grpSpPr>
        <p:pic>
          <p:nvPicPr>
            <p:cNvPr id="9" name="Picture 8" descr="Map&#10;&#10;Description automatically generated">
              <a:extLst>
                <a:ext uri="{FF2B5EF4-FFF2-40B4-BE49-F238E27FC236}">
                  <a16:creationId xmlns:a16="http://schemas.microsoft.com/office/drawing/2014/main" id="{B13A3264-1AAA-4009-B1C8-0B2845E6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4069" y="38926"/>
              <a:ext cx="2043065" cy="229844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520F9D-01F7-4EF5-A838-4E15FAC0E495}"/>
                </a:ext>
              </a:extLst>
            </p:cNvPr>
            <p:cNvSpPr txBox="1"/>
            <p:nvPr/>
          </p:nvSpPr>
          <p:spPr>
            <a:xfrm>
              <a:off x="7405734" y="129456"/>
              <a:ext cx="760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5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Howard Springs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7D510D-83BA-46C0-B783-33BB352748E7}"/>
                </a:ext>
              </a:extLst>
            </p:cNvPr>
            <p:cNvSpPr txBox="1"/>
            <p:nvPr/>
          </p:nvSpPr>
          <p:spPr>
            <a:xfrm>
              <a:off x="7567321" y="735389"/>
              <a:ext cx="89656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5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Alice Springs Mulga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7C605C-4AC8-4DD3-8385-31E2CD779CCB}"/>
                </a:ext>
              </a:extLst>
            </p:cNvPr>
            <p:cNvSpPr txBox="1"/>
            <p:nvPr/>
          </p:nvSpPr>
          <p:spPr>
            <a:xfrm>
              <a:off x="8373273" y="367860"/>
              <a:ext cx="8965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05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Robson Creek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0891E7-539B-458E-BF42-05B70789DD37}"/>
                </a:ext>
              </a:extLst>
            </p:cNvPr>
            <p:cNvSpPr txBox="1"/>
            <p:nvPr/>
          </p:nvSpPr>
          <p:spPr>
            <a:xfrm>
              <a:off x="7542335" y="1737210"/>
              <a:ext cx="76049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0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Wombat State Forest</a:t>
              </a:r>
            </a:p>
          </p:txBody>
        </p:sp>
        <p:sp>
          <p:nvSpPr>
            <p:cNvPr id="14" name="Flowchart: Merge 13">
              <a:extLst>
                <a:ext uri="{FF2B5EF4-FFF2-40B4-BE49-F238E27FC236}">
                  <a16:creationId xmlns:a16="http://schemas.microsoft.com/office/drawing/2014/main" id="{FDD8FAF3-D4E4-43F7-BBA0-7A9AAD707CB1}"/>
                </a:ext>
              </a:extLst>
            </p:cNvPr>
            <p:cNvSpPr/>
            <p:nvPr/>
          </p:nvSpPr>
          <p:spPr>
            <a:xfrm>
              <a:off x="8210544" y="1769089"/>
              <a:ext cx="161054" cy="149532"/>
            </a:xfrm>
            <a:prstGeom prst="flowChartMerge">
              <a:avLst/>
            </a:prstGeom>
            <a:solidFill>
              <a:srgbClr val="004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lowchart: Merge 14">
              <a:extLst>
                <a:ext uri="{FF2B5EF4-FFF2-40B4-BE49-F238E27FC236}">
                  <a16:creationId xmlns:a16="http://schemas.microsoft.com/office/drawing/2014/main" id="{EC5CD37F-5F59-4722-A889-DE1C297BFF7A}"/>
                </a:ext>
              </a:extLst>
            </p:cNvPr>
            <p:cNvSpPr/>
            <p:nvPr/>
          </p:nvSpPr>
          <p:spPr>
            <a:xfrm>
              <a:off x="7486794" y="793381"/>
              <a:ext cx="161054" cy="115221"/>
            </a:xfrm>
            <a:prstGeom prst="flowChartMerge">
              <a:avLst/>
            </a:prstGeom>
            <a:solidFill>
              <a:srgbClr val="004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Flowchart: Merge 15">
              <a:extLst>
                <a:ext uri="{FF2B5EF4-FFF2-40B4-BE49-F238E27FC236}">
                  <a16:creationId xmlns:a16="http://schemas.microsoft.com/office/drawing/2014/main" id="{72876821-C028-4B3A-8826-38F21853788A}"/>
                </a:ext>
              </a:extLst>
            </p:cNvPr>
            <p:cNvSpPr/>
            <p:nvPr/>
          </p:nvSpPr>
          <p:spPr>
            <a:xfrm>
              <a:off x="7350897" y="129456"/>
              <a:ext cx="161054" cy="149532"/>
            </a:xfrm>
            <a:prstGeom prst="flowChartMerge">
              <a:avLst/>
            </a:prstGeom>
            <a:solidFill>
              <a:srgbClr val="004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Flowchart: Merge 16">
              <a:extLst>
                <a:ext uri="{FF2B5EF4-FFF2-40B4-BE49-F238E27FC236}">
                  <a16:creationId xmlns:a16="http://schemas.microsoft.com/office/drawing/2014/main" id="{F0C15E26-EA7A-446A-BD2B-973B06599B45}"/>
                </a:ext>
              </a:extLst>
            </p:cNvPr>
            <p:cNvSpPr/>
            <p:nvPr/>
          </p:nvSpPr>
          <p:spPr>
            <a:xfrm>
              <a:off x="8300810" y="436562"/>
              <a:ext cx="161054" cy="149532"/>
            </a:xfrm>
            <a:prstGeom prst="flowChartMerge">
              <a:avLst/>
            </a:prstGeom>
            <a:solidFill>
              <a:srgbClr val="004F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7B5E061-C0E2-4FA3-AC71-B663A4FE38DA}"/>
              </a:ext>
            </a:extLst>
          </p:cNvPr>
          <p:cNvSpPr txBox="1">
            <a:spLocks/>
          </p:cNvSpPr>
          <p:nvPr/>
        </p:nvSpPr>
        <p:spPr>
          <a:xfrm>
            <a:off x="254000" y="274638"/>
            <a:ext cx="5140960" cy="1865058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E5F7E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0E5F7E"/>
                </a:solidFill>
                <a:latin typeface="Arial" panose="020B0604020202020204" pitchFamily="34" charset="0"/>
              </a:defRPr>
            </a:lvl9pPr>
          </a:lstStyle>
          <a:p>
            <a:pPr algn="l" defTabSz="914400"/>
            <a:r>
              <a:rPr lang="en-AU" dirty="0"/>
              <a:t>BARPA temperature too sensitive to surface wetness</a:t>
            </a:r>
          </a:p>
        </p:txBody>
      </p:sp>
    </p:spTree>
    <p:extLst>
      <p:ext uri="{BB962C8B-B14F-4D97-AF65-F5344CB8AC3E}">
        <p14:creationId xmlns:p14="http://schemas.microsoft.com/office/powerpoint/2010/main" val="35715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>
            <a:extLst>
              <a:ext uri="{FF2B5EF4-FFF2-40B4-BE49-F238E27FC236}">
                <a16:creationId xmlns:a16="http://schemas.microsoft.com/office/drawing/2014/main" id="{2D7E2170-AC23-448A-9877-EB9E98E64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363" y="1539875"/>
            <a:ext cx="7916862" cy="1492250"/>
          </a:xfrm>
        </p:spPr>
        <p:txBody>
          <a:bodyPr/>
          <a:lstStyle/>
          <a:p>
            <a:r>
              <a:rPr lang="en-AU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Next steps</a:t>
            </a:r>
            <a:endParaRPr lang="en-US" altLang="en-US" dirty="0"/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71A1B5DC-A7DD-41F5-92FE-FB711A31E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38475"/>
            <a:ext cx="9142413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54360-3079-49CF-9169-8842E1F20BAA}"/>
              </a:ext>
            </a:extLst>
          </p:cNvPr>
          <p:cNvSpPr txBox="1"/>
          <p:nvPr/>
        </p:nvSpPr>
        <p:spPr>
          <a:xfrm>
            <a:off x="534693" y="3439653"/>
            <a:ext cx="7182844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Evaluate model sensitivity by aridity and vegetation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000" dirty="0"/>
              <a:t>Understand implications of coupling bias to simulated extreme temperatures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000" dirty="0"/>
          </a:p>
          <a:p>
            <a:pPr>
              <a:lnSpc>
                <a:spcPct val="150000"/>
              </a:lnSpc>
            </a:pPr>
            <a:r>
              <a:rPr lang="en-AU" sz="2000" dirty="0"/>
              <a:t>chiara.holgate@bom.gov.au</a:t>
            </a:r>
          </a:p>
        </p:txBody>
      </p:sp>
    </p:spTree>
    <p:extLst>
      <p:ext uri="{BB962C8B-B14F-4D97-AF65-F5344CB8AC3E}">
        <p14:creationId xmlns:p14="http://schemas.microsoft.com/office/powerpoint/2010/main" val="3266556264"/>
      </p:ext>
    </p:extLst>
  </p:cSld>
  <p:clrMapOvr>
    <a:masterClrMapping/>
  </p:clrMapOvr>
</p:sld>
</file>

<file path=ppt/theme/theme1.xml><?xml version="1.0" encoding="utf-8"?>
<a:theme xmlns:a="http://schemas.openxmlformats.org/drawingml/2006/main" name="Bureau Standard">
  <a:themeElements>
    <a:clrScheme name="Bureau Standard 2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ureau Standard 1">
        <a:dk1>
          <a:srgbClr val="666666"/>
        </a:dk1>
        <a:lt1>
          <a:srgbClr val="FFFFFF"/>
        </a:lt1>
        <a:dk2>
          <a:srgbClr val="1F497D"/>
        </a:dk2>
        <a:lt2>
          <a:srgbClr val="EEECE1"/>
        </a:lt2>
        <a:accent1>
          <a:srgbClr val="10ADDA"/>
        </a:accent1>
        <a:accent2>
          <a:srgbClr val="2A597A"/>
        </a:accent2>
        <a:accent3>
          <a:srgbClr val="FFFFFF"/>
        </a:accent3>
        <a:accent4>
          <a:srgbClr val="565656"/>
        </a:accent4>
        <a:accent5>
          <a:srgbClr val="AAD3EA"/>
        </a:accent5>
        <a:accent6>
          <a:srgbClr val="25506E"/>
        </a:accent6>
        <a:hlink>
          <a:srgbClr val="FF0000"/>
        </a:hlink>
        <a:folHlink>
          <a:srgbClr val="FFE1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Standard 2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reau Blank">
  <a:themeElements>
    <a:clrScheme name="Bureau Blank 13">
      <a:dk1>
        <a:srgbClr val="666666"/>
      </a:dk1>
      <a:lt1>
        <a:srgbClr val="FFFFFF"/>
      </a:lt1>
      <a:dk2>
        <a:srgbClr val="34657F"/>
      </a:dk2>
      <a:lt2>
        <a:srgbClr val="EEECE1"/>
      </a:lt2>
      <a:accent1>
        <a:srgbClr val="00AFD7"/>
      </a:accent1>
      <a:accent2>
        <a:srgbClr val="34657F"/>
      </a:accent2>
      <a:accent3>
        <a:srgbClr val="FFFFFF"/>
      </a:accent3>
      <a:accent4>
        <a:srgbClr val="565656"/>
      </a:accent4>
      <a:accent5>
        <a:srgbClr val="AAD4E8"/>
      </a:accent5>
      <a:accent6>
        <a:srgbClr val="2E5B72"/>
      </a:accent6>
      <a:hlink>
        <a:srgbClr val="00AFD7"/>
      </a:hlink>
      <a:folHlink>
        <a:srgbClr val="671E75"/>
      </a:folHlink>
    </a:clrScheme>
    <a:fontScheme name="Bureau 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ureau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reau 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reau Blank 13">
        <a:dk1>
          <a:srgbClr val="666666"/>
        </a:dk1>
        <a:lt1>
          <a:srgbClr val="FFFFFF"/>
        </a:lt1>
        <a:dk2>
          <a:srgbClr val="34657F"/>
        </a:dk2>
        <a:lt2>
          <a:srgbClr val="EEECE1"/>
        </a:lt2>
        <a:accent1>
          <a:srgbClr val="00AFD7"/>
        </a:accent1>
        <a:accent2>
          <a:srgbClr val="34657F"/>
        </a:accent2>
        <a:accent3>
          <a:srgbClr val="FFFFFF"/>
        </a:accent3>
        <a:accent4>
          <a:srgbClr val="565656"/>
        </a:accent4>
        <a:accent5>
          <a:srgbClr val="AAD4E8"/>
        </a:accent5>
        <a:accent6>
          <a:srgbClr val="2E5B72"/>
        </a:accent6>
        <a:hlink>
          <a:srgbClr val="00AFD7"/>
        </a:hlink>
        <a:folHlink>
          <a:srgbClr val="671E7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 Content Type" ma:contentTypeID="0x010100A8C06B1E089D134B9DD0D15BF99D144B00B7390F208C57D441B145486A223E8D37" ma:contentTypeVersion="19" ma:contentTypeDescription="BoM Document Content Type is the base content type used to control all Bureau managed documents." ma:contentTypeScope="" ma:versionID="c13c4243e80bb4e531b114205cf1c77e">
  <xsd:schema xmlns:xsd="http://www.w3.org/2001/XMLSchema" xmlns:xs="http://www.w3.org/2001/XMLSchema" xmlns:p="http://schemas.microsoft.com/office/2006/metadata/properties" xmlns:ns1="http://schemas.microsoft.com/sharepoint/v3" xmlns:ns2="4db1b5e9-edb9-4a25-9e40-decc1a0480d4" xmlns:ns3="ee93cde0-6d06-497b-95e9-685a95779802" xmlns:ns5="57147047-b42e-410a-9e69-1d7e3716b4e0" xmlns:ns6="a121ad74-6009-4341-b7e3-089dedf2f508" targetNamespace="http://schemas.microsoft.com/office/2006/metadata/properties" ma:root="true" ma:fieldsID="1e706f7dfd92de2c6076010159ba80b4" ns1:_="" ns2:_="" ns3:_="" ns5:_="" ns6:_="">
    <xsd:import namespace="http://schemas.microsoft.com/sharepoint/v3"/>
    <xsd:import namespace="4db1b5e9-edb9-4a25-9e40-decc1a0480d4"/>
    <xsd:import namespace="ee93cde0-6d06-497b-95e9-685a95779802"/>
    <xsd:import namespace="57147047-b42e-410a-9e69-1d7e3716b4e0"/>
    <xsd:import namespace="a121ad74-6009-4341-b7e3-089dedf2f508"/>
    <xsd:element name="properties">
      <xsd:complexType>
        <xsd:sequence>
          <xsd:element name="documentManagement">
            <xsd:complexType>
              <xsd:all>
                <xsd:element ref="ns1:KpiDescription" minOccurs="0"/>
                <xsd:element ref="ns2:DocumentVersion" minOccurs="0"/>
                <xsd:element ref="ns3:p897402a74c7474580f4c6f482f5af7e" minOccurs="0"/>
                <xsd:element ref="ns3:TaxCatchAll" minOccurs="0"/>
                <xsd:element ref="ns3:TaxCatchAllLabel" minOccurs="0"/>
                <xsd:element ref="ns5:Area" minOccurs="0"/>
                <xsd:element ref="ns5:Resource" minOccurs="0"/>
                <xsd:element ref="ns3:TaxKeywordTaxHTField" minOccurs="0"/>
                <xsd:element ref="ns2:p8289c95bd4047ccbb0bdb6d4e716d78" minOccurs="0"/>
                <xsd:element ref="ns2:je7ea91d05ee448e9196b4ec33373db9" minOccurs="0"/>
                <xsd:element ref="ns3:n555ca163265404b85dc3633181a96ad" minOccurs="0"/>
                <xsd:element ref="ns6:MediaServiceMetadata" minOccurs="0"/>
                <xsd:element ref="ns6:MediaServiceFastMetadata" minOccurs="0"/>
                <xsd:element ref="ns2:ac9723e4366e4663927c94c3f56a4bfb" minOccurs="0"/>
                <xsd:element ref="ns2:SharedWithUsers" minOccurs="0"/>
                <xsd:element ref="ns2:SharedWithDetails" minOccurs="0"/>
                <xsd:element ref="ns6:MediaServiceEventHashCode" minOccurs="0"/>
                <xsd:element ref="ns6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2" nillable="true" ma:displayName="Description" ma:description="The description provides information about the purpose of the goal." ma:internalName="Kpi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1b5e9-edb9-4a25-9e40-decc1a0480d4" elementFormDefault="qualified">
    <xsd:import namespace="http://schemas.microsoft.com/office/2006/documentManagement/types"/>
    <xsd:import namespace="http://schemas.microsoft.com/office/infopath/2007/PartnerControls"/>
    <xsd:element name="DocumentVersion" ma:index="7" nillable="true" ma:displayName="Document Version" ma:description="The current version number of the document where the version is hard-rendered to the document rather than system versioning" ma:hidden="true" ma:internalName="DocumentVersion" ma:readOnly="false">
      <xsd:simpleType>
        <xsd:restriction base="dms:Text">
          <xsd:maxLength value="255"/>
        </xsd:restriction>
      </xsd:simpleType>
    </xsd:element>
    <xsd:element name="p8289c95bd4047ccbb0bdb6d4e716d78" ma:index="19" nillable="true" ma:taxonomy="true" ma:internalName="p8289c95bd4047ccbb0bdb6d4e716d78" ma:taxonomyFieldName="newfunction" ma:displayName="Function" ma:default="" ma:fieldId="{98289c95-bd40-47cc-bb0b-db6d4e716d78}" ma:sspId="ec9612d0-dc94-4ffe-ad7d-ed54524ecfd4" ma:termSetId="ab5d22f3-4700-4cc9-abbc-9743e28e900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7ea91d05ee448e9196b4ec33373db9" ma:index="22" nillable="true" ma:taxonomy="true" ma:internalName="je7ea91d05ee448e9196b4ec33373db9" ma:taxonomyFieldName="newAZListing" ma:displayName="Alphabet Listing" ma:default="" ma:fieldId="{3e7ea91d-05ee-448e-9196-b4ec33373db9}" ma:taxonomyMulti="true" ma:sspId="ec9612d0-dc94-4ffe-ad7d-ed54524ecfd4" ma:termSetId="75aa8841-f7ae-48bd-81bb-426f1e761d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9723e4366e4663927c94c3f56a4bfb" ma:index="27" nillable="true" ma:taxonomy="true" ma:internalName="ac9723e4366e4663927c94c3f56a4bfb" ma:taxonomyFieldName="Record_x0020_Activity" ma:displayName="Record Activity" ma:default="" ma:fieldId="{ac9723e4-366e-4663-927c-94c3f56a4bfb}" ma:sspId="ec9612d0-dc94-4ffe-ad7d-ed54524ecfd4" ma:termSetId="2edc4fbf-5846-4093-a4e9-2dc17d184c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3cde0-6d06-497b-95e9-685a95779802" elementFormDefault="qualified">
    <xsd:import namespace="http://schemas.microsoft.com/office/2006/documentManagement/types"/>
    <xsd:import namespace="http://schemas.microsoft.com/office/infopath/2007/PartnerControls"/>
    <xsd:element name="p897402a74c7474580f4c6f482f5af7e" ma:index="9" nillable="true" ma:taxonomy="true" ma:internalName="p897402a74c7474580f4c6f482f5af7e" ma:taxonomyFieldName="Topic" ma:displayName="Topic" ma:default="" ma:fieldId="{9897402a-74c7-4745-80f4-c6f482f5af7e}" ma:sspId="ec9612d0-dc94-4ffe-ad7d-ed54524ecfd4" ma:termSetId="14799b26-f1fb-48e5-90de-afd6e7b32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99fa0205-6581-43ef-a8f6-0a8ec962de4a}" ma:internalName="TaxCatchAll" ma:showField="CatchAllData" ma:web="4db1b5e9-edb9-4a25-9e40-decc1a048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9fa0205-6581-43ef-a8f6-0a8ec962de4a}" ma:internalName="TaxCatchAllLabel" ma:readOnly="true" ma:showField="CatchAllDataLabel" ma:web="4db1b5e9-edb9-4a25-9e40-decc1a048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ec9612d0-dc94-4ffe-ad7d-ed54524ecfd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555ca163265404b85dc3633181a96ad" ma:index="23" nillable="true" ma:taxonomy="true" ma:internalName="n555ca163265404b85dc3633181a96ad" ma:taxonomyFieldName="Document_x0020_Type" ma:displayName="Document Type" ma:default="" ma:fieldId="{7555ca16-3265-404b-85dc-3633181a96ad}" ma:sspId="ec9612d0-dc94-4ffe-ad7d-ed54524ecfd4" ma:termSetId="fedc0e18-5d81-4494-b703-47bb5b850e4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47047-b42e-410a-9e69-1d7e3716b4e0" elementFormDefault="qualified">
    <xsd:import namespace="http://schemas.microsoft.com/office/2006/documentManagement/types"/>
    <xsd:import namespace="http://schemas.microsoft.com/office/infopath/2007/PartnerControls"/>
    <xsd:element name="Area" ma:index="15" nillable="true" ma:displayName="Area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unications planning"/>
                    <xsd:enumeration value="Events"/>
                    <xsd:enumeration value="Media"/>
                    <xsd:enumeration value="Publishing"/>
                    <xsd:enumeration value="Severe weather communications"/>
                    <xsd:enumeration value="Social media"/>
                    <xsd:enumeration value="Style guide"/>
                    <xsd:enumeration value="Templates"/>
                  </xsd:restriction>
                </xsd:simpleType>
              </xsd:element>
            </xsd:sequence>
          </xsd:extension>
        </xsd:complexContent>
      </xsd:complexType>
    </xsd:element>
    <xsd:element name="Resource" ma:index="16" nillable="true" ma:displayName="Resource" ma:format="Dropdown" ma:internalName="Resource">
      <xsd:simpleType>
        <xsd:restriction base="dms:Choice">
          <xsd:enumeration value="Checklist"/>
          <xsd:enumeration value="Other resources"/>
          <xsd:enumeration value="Photography, image, video"/>
          <xsd:enumeration value="Style guide"/>
          <xsd:enumeration value="Templates"/>
          <xsd:enumeration value="User guid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1ad74-6009-4341-b7e3-089dedf2f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8289c95bd4047ccbb0bdb6d4e716d78 xmlns="4db1b5e9-edb9-4a25-9e40-decc1a0480d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and Publishing</TermName>
          <TermId xmlns="http://schemas.microsoft.com/office/infopath/2007/PartnerControls">f34028a4-b788-40c4-9b0c-d2fbb725055a</TermId>
        </TermInfo>
      </Terms>
    </p8289c95bd4047ccbb0bdb6d4e716d78>
    <KpiDescription xmlns="http://schemas.microsoft.com/sharepoint/v3" xsi:nil="true"/>
    <p897402a74c7474580f4c6f482f5af7e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Publishing</TermName>
          <TermId xmlns="http://schemas.microsoft.com/office/infopath/2007/PartnerControls">17aa74b7-4130-4098-a31f-ded78fd7a37e</TermId>
        </TermInfo>
      </Terms>
    </p897402a74c7474580f4c6f482f5af7e>
    <Resource xmlns="57147047-b42e-410a-9e69-1d7e3716b4e0">Templates</Resource>
    <ac9723e4366e4663927c94c3f56a4bfb xmlns="4db1b5e9-edb9-4a25-9e40-decc1a0480d4">
      <Terms xmlns="http://schemas.microsoft.com/office/infopath/2007/PartnerControls"/>
    </ac9723e4366e4663927c94c3f56a4bfb>
    <TaxCatchAll xmlns="ee93cde0-6d06-497b-95e9-685a95779802">
      <Value>235</Value>
      <Value>147</Value>
      <Value>178</Value>
      <Value>313</Value>
      <Value>294</Value>
    </TaxCatchAll>
    <n555ca163265404b85dc3633181a96ad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7656dd30-8333-4578-98cb-21870204912d</TermId>
        </TermInfo>
      </Terms>
    </n555ca163265404b85dc3633181a96ad>
    <je7ea91d05ee448e9196b4ec33373db9 xmlns="4db1b5e9-edb9-4a25-9e40-decc1a0480d4">
      <Terms xmlns="http://schemas.microsoft.com/office/infopath/2007/PartnerControls"/>
    </je7ea91d05ee448e9196b4ec33373db9>
    <DocumentVersion xmlns="4db1b5e9-edb9-4a25-9e40-decc1a0480d4" xsi:nil="true"/>
    <Area xmlns="57147047-b42e-410a-9e69-1d7e3716b4e0">
      <Value>Publishing</Value>
    </Area>
    <TaxKeywordTaxHTField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PowerPoint Templates</TermName>
          <TermId xmlns="http://schemas.microsoft.com/office/infopath/2007/PartnerControls">00000000-0000-0000-0000-000000000000</TermId>
        </TermInfo>
      </Terms>
    </TaxKeywordTaxHTField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90E846-0617-4298-9BD6-6F91F624E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db1b5e9-edb9-4a25-9e40-decc1a0480d4"/>
    <ds:schemaRef ds:uri="ee93cde0-6d06-497b-95e9-685a95779802"/>
    <ds:schemaRef ds:uri="57147047-b42e-410a-9e69-1d7e3716b4e0"/>
    <ds:schemaRef ds:uri="a121ad74-6009-4341-b7e3-089dedf2f5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F5FA51-0AC8-4CB1-9538-1EF9CEABCF93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806653A4-446C-4B52-A5DB-08F4F019B8E0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FF4800BB-E5B8-4A9A-8A44-E24E41EDFF9A}">
  <ds:schemaRefs>
    <ds:schemaRef ds:uri="http://schemas.microsoft.com/office/2006/metadata/properties"/>
    <ds:schemaRef ds:uri="http://schemas.microsoft.com/office/infopath/2007/PartnerControls"/>
    <ds:schemaRef ds:uri="4db1b5e9-edb9-4a25-9e40-decc1a0480d4"/>
    <ds:schemaRef ds:uri="http://schemas.microsoft.com/sharepoint/v3"/>
    <ds:schemaRef ds:uri="ee93cde0-6d06-497b-95e9-685a95779802"/>
    <ds:schemaRef ds:uri="57147047-b42e-410a-9e69-1d7e3716b4e0"/>
  </ds:schemaRefs>
</ds:datastoreItem>
</file>

<file path=customXml/itemProps5.xml><?xml version="1.0" encoding="utf-8"?>
<ds:datastoreItem xmlns:ds="http://schemas.openxmlformats.org/officeDocument/2006/customXml" ds:itemID="{C5CAE16C-A8E0-4BF5-86A0-4EA47C6EA8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3788</TotalTime>
  <Words>257</Words>
  <Application>Microsoft Office PowerPoint</Application>
  <PresentationFormat>On-screen Show (4:3)</PresentationFormat>
  <Paragraphs>51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Grande</vt:lpstr>
      <vt:lpstr>Symbol</vt:lpstr>
      <vt:lpstr>Verdana</vt:lpstr>
      <vt:lpstr>Bureau Standard</vt:lpstr>
      <vt:lpstr>Bureau Blank</vt:lpstr>
      <vt:lpstr>Land-atmosphere coupling in ACCESS (BARPA)</vt:lpstr>
      <vt:lpstr>What is BARPA?</vt:lpstr>
      <vt:lpstr>Why care about land-atmosphere coupling?</vt:lpstr>
      <vt:lpstr>How well does BARPA simulate observed land-atmosphere coupling?</vt:lpstr>
      <vt:lpstr>PowerPoint Presentation</vt:lpstr>
      <vt:lpstr>Next steps</vt:lpstr>
    </vt:vector>
  </TitlesOfParts>
  <Company>Bureau of Meteorology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PowerPoint_Bureau_Generic_2012_v2</dc:title>
  <dc:creator>Chiara Holgate</dc:creator>
  <cp:keywords>Communications; PowerPoint Templates</cp:keywords>
  <cp:lastModifiedBy>Mackallah, Chloe (O&amp;A, Aspendale)</cp:lastModifiedBy>
  <cp:revision>119</cp:revision>
  <dcterms:created xsi:type="dcterms:W3CDTF">2011-07-05T03:39:51Z</dcterms:created>
  <dcterms:modified xsi:type="dcterms:W3CDTF">2021-06-09T06:52:01Z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>178;#Communications|4c082b81-1e3d-421f-8d4c-a7144117e590;#294;#PowerPoint Templates|0ed15010-de76-4b05-8083-cc77f66151c4</vt:lpwstr>
  </property>
  <property fmtid="{D5CDD505-2E9C-101B-9397-08002B2CF9AE}" pid="3" name="newAZListing">
    <vt:lpwstr/>
  </property>
  <property fmtid="{D5CDD505-2E9C-101B-9397-08002B2CF9AE}" pid="4" name="Topic">
    <vt:lpwstr>147;#Publishing|17aa74b7-4130-4098-a31f-ded78fd7a37e</vt:lpwstr>
  </property>
  <property fmtid="{D5CDD505-2E9C-101B-9397-08002B2CF9AE}" pid="5" name="Document Type">
    <vt:lpwstr>235;#Template|7656dd30-8333-4578-98cb-21870204912d</vt:lpwstr>
  </property>
  <property fmtid="{D5CDD505-2E9C-101B-9397-08002B2CF9AE}" pid="6" name="newfunction">
    <vt:lpwstr>313;#Communications and Publishing|f34028a4-b788-40c4-9b0c-d2fbb725055a</vt:lpwstr>
  </property>
</Properties>
</file>