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8"/>
  </p:notesMasterIdLst>
  <p:sldIdLst>
    <p:sldId id="697" r:id="rId2"/>
    <p:sldId id="700" r:id="rId3"/>
    <p:sldId id="701" r:id="rId4"/>
    <p:sldId id="695" r:id="rId5"/>
    <p:sldId id="699" r:id="rId6"/>
    <p:sldId id="705" r:id="rId7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umimoji="1" sz="2000" b="1" kern="1200">
        <a:solidFill>
          <a:srgbClr val="000099"/>
        </a:solidFill>
        <a:latin typeface="Times New Roman" panose="02020603050405020304" pitchFamily="18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sz="2000" b="1" kern="1200">
        <a:solidFill>
          <a:srgbClr val="000099"/>
        </a:solidFill>
        <a:latin typeface="Times New Roman" panose="02020603050405020304" pitchFamily="18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sz="2000" b="1" kern="1200">
        <a:solidFill>
          <a:srgbClr val="000099"/>
        </a:solidFill>
        <a:latin typeface="Times New Roman" panose="02020603050405020304" pitchFamily="18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sz="2000" b="1" kern="1200">
        <a:solidFill>
          <a:srgbClr val="000099"/>
        </a:solidFill>
        <a:latin typeface="Times New Roman" panose="02020603050405020304" pitchFamily="18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sz="2000" b="1" kern="1200">
        <a:solidFill>
          <a:srgbClr val="000099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kumimoji="1" sz="2000" b="1" kern="1200">
        <a:solidFill>
          <a:srgbClr val="000099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kumimoji="1" sz="2000" b="1" kern="1200">
        <a:solidFill>
          <a:srgbClr val="000099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kumimoji="1" sz="2000" b="1" kern="1200">
        <a:solidFill>
          <a:srgbClr val="000099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kumimoji="1" sz="2000" b="1" kern="1200">
        <a:solidFill>
          <a:srgbClr val="000099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DDBB"/>
    <a:srgbClr val="FF9900"/>
    <a:srgbClr val="E92B3D"/>
    <a:srgbClr val="FFFFFF"/>
    <a:srgbClr val="003399"/>
    <a:srgbClr val="FF6600"/>
    <a:srgbClr val="FFFF00"/>
    <a:srgbClr val="FFCC66"/>
    <a:srgbClr val="3399FF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32" autoAdjust="0"/>
    <p:restoredTop sz="86463" autoAdjust="0"/>
  </p:normalViewPr>
  <p:slideViewPr>
    <p:cSldViewPr>
      <p:cViewPr varScale="1">
        <p:scale>
          <a:sx n="75" d="100"/>
          <a:sy n="75" d="100"/>
        </p:scale>
        <p:origin x="121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539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62" d="100"/>
          <a:sy n="62" d="100"/>
        </p:scale>
        <p:origin x="-1668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65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solidFill>
                  <a:schemeClr val="tx1"/>
                </a:solidFill>
              </a:defRPr>
            </a:lvl1pPr>
          </a:lstStyle>
          <a:p>
            <a:fld id="{9B167B0A-FA89-44D6-8AD9-AA37FBFE3AE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067622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167B0A-FA89-44D6-8AD9-AA37FBFE3AE0}" type="slidenum">
              <a:rPr lang="en-US" altLang="zh-CN" smtClean="0"/>
              <a:pPr/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661972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167B0A-FA89-44D6-8AD9-AA37FBFE3AE0}" type="slidenum">
              <a:rPr lang="en-US" altLang="zh-CN" smtClean="0"/>
              <a:pPr/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037593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0559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6812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58836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40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4552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5911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91773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1213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4905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2375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3707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26380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68980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3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3B75A9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3B75A9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3B75A9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3B75A9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3B75A9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3B75A9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3B75A9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3B75A9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3B75A9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2F5D87"/>
        </a:buClr>
        <a:buSzPct val="80000"/>
        <a:buFont typeface="Wingdings" panose="05000000000000000000" pitchFamily="2" charset="2"/>
        <a:buChar char="l"/>
        <a:defRPr kumimoji="1" sz="2800" b="1">
          <a:solidFill>
            <a:srgbClr val="3B75A9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v"/>
        <a:defRPr kumimoji="1" sz="2000" b="1">
          <a:solidFill>
            <a:schemeClr val="tx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2F5D87"/>
        </a:buClr>
        <a:buChar char="•"/>
        <a:defRPr kumimoji="1" sz="2000">
          <a:solidFill>
            <a:srgbClr val="3B75A9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 b="1">
          <a:solidFill>
            <a:srgbClr val="3B75A9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 b="1">
          <a:solidFill>
            <a:srgbClr val="3B75A9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b="1">
          <a:solidFill>
            <a:srgbClr val="3B75A9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b="1">
          <a:solidFill>
            <a:srgbClr val="3B75A9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b="1">
          <a:solidFill>
            <a:srgbClr val="3B75A9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b="1">
          <a:solidFill>
            <a:srgbClr val="3B75A9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4393940" y="124328"/>
            <a:ext cx="4727211" cy="3891894"/>
            <a:chOff x="37467" y="188640"/>
            <a:chExt cx="4727211" cy="3891894"/>
          </a:xfrm>
        </p:grpSpPr>
        <p:grpSp>
          <p:nvGrpSpPr>
            <p:cNvPr id="4" name="Group 3"/>
            <p:cNvGrpSpPr/>
            <p:nvPr/>
          </p:nvGrpSpPr>
          <p:grpSpPr>
            <a:xfrm>
              <a:off x="37467" y="188640"/>
              <a:ext cx="4727211" cy="3891894"/>
              <a:chOff x="121686" y="488655"/>
              <a:chExt cx="7704856" cy="5701154"/>
            </a:xfrm>
          </p:grpSpPr>
          <p:pic>
            <p:nvPicPr>
              <p:cNvPr id="6147" name="Picture 3"/>
              <p:cNvPicPr preferRelativeResize="0">
                <a:picLocks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79" t="587" r="-833" b="-13007"/>
              <a:stretch/>
            </p:blipFill>
            <p:spPr bwMode="auto">
              <a:xfrm>
                <a:off x="121686" y="488655"/>
                <a:ext cx="7704856" cy="5701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2" name="TextBox 1"/>
              <p:cNvSpPr txBox="1"/>
              <p:nvPr/>
            </p:nvSpPr>
            <p:spPr>
              <a:xfrm>
                <a:off x="3287341" y="3336696"/>
                <a:ext cx="2784116" cy="16385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1200" dirty="0" smtClean="0">
                    <a:solidFill>
                      <a:schemeClr val="tx2"/>
                    </a:solidFill>
                  </a:rPr>
                  <a:t>Black = GPCP</a:t>
                </a:r>
              </a:p>
              <a:p>
                <a:r>
                  <a:rPr lang="en-AU" sz="1200" dirty="0" smtClean="0">
                    <a:solidFill>
                      <a:srgbClr val="FF0000"/>
                    </a:solidFill>
                  </a:rPr>
                  <a:t>Red = GA7</a:t>
                </a:r>
              </a:p>
              <a:p>
                <a:r>
                  <a:rPr lang="en-AU" sz="1200" dirty="0" smtClean="0"/>
                  <a:t>Blue = GA6</a:t>
                </a:r>
              </a:p>
              <a:p>
                <a:endParaRPr lang="en-AU" sz="1200" dirty="0" smtClean="0"/>
              </a:p>
              <a:p>
                <a:r>
                  <a:rPr lang="en-AU" sz="1200" i="1" dirty="0" smtClean="0">
                    <a:solidFill>
                      <a:schemeClr val="tx2"/>
                    </a:solidFill>
                  </a:rPr>
                  <a:t>Solid line =N216</a:t>
                </a:r>
              </a:p>
              <a:p>
                <a:r>
                  <a:rPr lang="en-AU" sz="1200" i="1" dirty="0" smtClean="0">
                    <a:solidFill>
                      <a:schemeClr val="tx2"/>
                    </a:solidFill>
                  </a:rPr>
                  <a:t>Dashed line =N96</a:t>
                </a:r>
                <a:endParaRPr lang="en-AU" sz="1200" i="1" dirty="0">
                  <a:solidFill>
                    <a:schemeClr val="tx2"/>
                  </a:solidFill>
                </a:endParaRPr>
              </a:p>
            </p:txBody>
          </p:sp>
        </p:grpSp>
        <p:sp>
          <p:nvSpPr>
            <p:cNvPr id="6" name="TextBox 5"/>
            <p:cNvSpPr txBox="1"/>
            <p:nvPr/>
          </p:nvSpPr>
          <p:spPr>
            <a:xfrm>
              <a:off x="572142" y="548680"/>
              <a:ext cx="21276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AU" sz="1400" dirty="0" smtClean="0">
                  <a:latin typeface="+mn-lt"/>
                </a:rPr>
                <a:t>Averaged Indian rainfall:5-25N,65-90E</a:t>
              </a:r>
              <a:endParaRPr lang="en-AU" sz="1400" dirty="0">
                <a:latin typeface="+mn-lt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/>
          <a:srcRect l="32359" t="5197"/>
          <a:stretch/>
        </p:blipFill>
        <p:spPr>
          <a:xfrm>
            <a:off x="100159" y="124328"/>
            <a:ext cx="4214428" cy="428854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79512" y="3933056"/>
            <a:ext cx="8799594" cy="2800767"/>
          </a:xfrm>
          <a:prstGeom prst="rect">
            <a:avLst/>
          </a:prstGeom>
          <a:solidFill>
            <a:schemeClr val="tx2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AU" sz="3200" dirty="0" smtClean="0">
                <a:solidFill>
                  <a:srgbClr val="FF9900"/>
                </a:solidFill>
                <a:latin typeface="Arial"/>
              </a:rPr>
              <a:t>Fact: </a:t>
            </a:r>
            <a:r>
              <a:rPr lang="en-US" altLang="zh-CN" dirty="0" smtClean="0">
                <a:solidFill>
                  <a:srgbClr val="FFFFFF">
                    <a:lumMod val="85000"/>
                  </a:srgbClr>
                </a:solidFill>
                <a:latin typeface="Arial"/>
                <a:cs typeface="Arial" panose="020B0604020202020204" pitchFamily="34" charset="0"/>
              </a:rPr>
              <a:t>M</a:t>
            </a:r>
            <a:r>
              <a:rPr lang="en-AU" dirty="0" err="1" smtClean="0">
                <a:solidFill>
                  <a:srgbClr val="FFFFFF">
                    <a:lumMod val="85000"/>
                  </a:srgbClr>
                </a:solidFill>
                <a:latin typeface="Arial"/>
                <a:cs typeface="Arial" panose="020B0604020202020204" pitchFamily="34" charset="0"/>
              </a:rPr>
              <a:t>onsoon</a:t>
            </a:r>
            <a:r>
              <a:rPr lang="en-AU" dirty="0" smtClean="0">
                <a:solidFill>
                  <a:srgbClr val="FFFFFF">
                    <a:lumMod val="85000"/>
                  </a:srgbClr>
                </a:solidFill>
                <a:latin typeface="Arial"/>
                <a:cs typeface="Arial" panose="020B0604020202020204" pitchFamily="34" charset="0"/>
              </a:rPr>
              <a:t> </a:t>
            </a:r>
            <a:r>
              <a:rPr lang="en-AU" dirty="0" smtClean="0">
                <a:solidFill>
                  <a:srgbClr val="FFFFFF">
                    <a:lumMod val="85000"/>
                  </a:srgbClr>
                </a:solidFill>
                <a:latin typeface="Arial"/>
                <a:cs typeface="Arial" panose="020B0604020202020204" pitchFamily="34" charset="0"/>
              </a:rPr>
              <a:t>rainfall is improved in GA7 (UM10.3)</a:t>
            </a:r>
            <a:endParaRPr lang="en-AU" sz="3200" dirty="0" smtClean="0">
              <a:solidFill>
                <a:srgbClr val="FF9900"/>
              </a:solidFill>
              <a:latin typeface="+mj-lt"/>
            </a:endParaRPr>
          </a:p>
          <a:p>
            <a:pPr algn="l"/>
            <a:r>
              <a:rPr lang="en-AU" sz="3200" dirty="0" smtClean="0">
                <a:solidFill>
                  <a:srgbClr val="FF9900"/>
                </a:solidFill>
                <a:latin typeface="+mj-lt"/>
              </a:rPr>
              <a:t>Question:</a:t>
            </a:r>
            <a:r>
              <a:rPr lang="en-AU" dirty="0" smtClean="0">
                <a:solidFill>
                  <a:schemeClr val="bg1">
                    <a:lumMod val="85000"/>
                  </a:schemeClr>
                </a:solidFill>
                <a:latin typeface="+mj-lt"/>
              </a:rPr>
              <a:t> </a:t>
            </a:r>
            <a:r>
              <a:rPr lang="en-AU" dirty="0" smtClean="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what is the implication for tropical-extratropical interactions in UM/ACCESS?</a:t>
            </a:r>
          </a:p>
          <a:p>
            <a:pPr lvl="0" algn="l"/>
            <a:r>
              <a:rPr lang="en-AU" sz="3200" dirty="0" smtClean="0">
                <a:solidFill>
                  <a:srgbClr val="FF9900"/>
                </a:solidFill>
                <a:latin typeface="Arial"/>
              </a:rPr>
              <a:t>Who: </a:t>
            </a:r>
            <a:r>
              <a:rPr lang="en-AU" dirty="0" smtClean="0">
                <a:solidFill>
                  <a:srgbClr val="FFFFFF">
                    <a:lumMod val="85000"/>
                  </a:srgbClr>
                </a:solidFill>
                <a:latin typeface="Arial"/>
                <a:cs typeface="Arial" panose="020B0604020202020204" pitchFamily="34" charset="0"/>
              </a:rPr>
              <a:t>BoM: Huqiang Zhang, </a:t>
            </a:r>
            <a:r>
              <a:rPr lang="en-AU" dirty="0" err="1" smtClean="0">
                <a:solidFill>
                  <a:srgbClr val="FFFFFF">
                    <a:lumMod val="85000"/>
                  </a:srgbClr>
                </a:solidFill>
                <a:latin typeface="Arial"/>
                <a:cs typeface="Arial" panose="020B0604020202020204" pitchFamily="34" charset="0"/>
              </a:rPr>
              <a:t>Aurel</a:t>
            </a:r>
            <a:r>
              <a:rPr lang="en-AU" dirty="0" smtClean="0">
                <a:solidFill>
                  <a:srgbClr val="FFFFFF">
                    <a:lumMod val="85000"/>
                  </a:srgbClr>
                </a:solidFill>
                <a:latin typeface="Arial"/>
                <a:cs typeface="Arial" panose="020B0604020202020204" pitchFamily="34" charset="0"/>
              </a:rPr>
              <a:t> </a:t>
            </a:r>
            <a:r>
              <a:rPr lang="en-AU" dirty="0" err="1" smtClean="0">
                <a:solidFill>
                  <a:srgbClr val="FFFFFF">
                    <a:lumMod val="85000"/>
                  </a:srgbClr>
                </a:solidFill>
                <a:latin typeface="Arial"/>
                <a:cs typeface="Arial" panose="020B0604020202020204" pitchFamily="34" charset="0"/>
              </a:rPr>
              <a:t>Moise</a:t>
            </a:r>
            <a:endParaRPr lang="en-AU" dirty="0" smtClean="0">
              <a:solidFill>
                <a:srgbClr val="FFFFFF">
                  <a:lumMod val="85000"/>
                </a:srgbClr>
              </a:solidFill>
              <a:latin typeface="Arial"/>
              <a:cs typeface="Arial" panose="020B0604020202020204" pitchFamily="34" charset="0"/>
            </a:endParaRPr>
          </a:p>
          <a:p>
            <a:pPr lvl="0" algn="l"/>
            <a:r>
              <a:rPr lang="en-US" dirty="0">
                <a:solidFill>
                  <a:srgbClr val="FFFFFF">
                    <a:lumMod val="85000"/>
                  </a:srgbClr>
                </a:solidFill>
                <a:latin typeface="Arial"/>
                <a:cs typeface="Arial" panose="020B0604020202020204" pitchFamily="34" charset="0"/>
              </a:rPr>
              <a:t>                 </a:t>
            </a:r>
            <a:r>
              <a:rPr lang="en-US" dirty="0" smtClean="0">
                <a:solidFill>
                  <a:srgbClr val="FFFFFF">
                    <a:lumMod val="85000"/>
                  </a:srgbClr>
                </a:solidFill>
                <a:latin typeface="Arial"/>
                <a:cs typeface="Arial" panose="020B0604020202020204" pitchFamily="34" charset="0"/>
              </a:rPr>
              <a:t>CMA/China: </a:t>
            </a:r>
            <a:r>
              <a:rPr lang="en-US" u="sng" dirty="0">
                <a:solidFill>
                  <a:srgbClr val="FFFFFF">
                    <a:lumMod val="85000"/>
                  </a:srgbClr>
                </a:solidFill>
                <a:latin typeface="Arial"/>
                <a:cs typeface="Arial" panose="020B0604020202020204" pitchFamily="34" charset="0"/>
              </a:rPr>
              <a:t>Lili </a:t>
            </a:r>
            <a:r>
              <a:rPr lang="en-US" u="sng" dirty="0" err="1" smtClean="0">
                <a:solidFill>
                  <a:srgbClr val="FFFFFF">
                    <a:lumMod val="85000"/>
                  </a:srgbClr>
                </a:solidFill>
                <a:latin typeface="Arial"/>
                <a:cs typeface="Arial" panose="020B0604020202020204" pitchFamily="34" charset="0"/>
              </a:rPr>
              <a:t>Jin</a:t>
            </a:r>
            <a:r>
              <a:rPr lang="en-US" u="sng" dirty="0" smtClean="0">
                <a:solidFill>
                  <a:srgbClr val="FFFFFF">
                    <a:lumMod val="85000"/>
                  </a:srgbClr>
                </a:solidFill>
                <a:latin typeface="Arial"/>
                <a:cs typeface="Arial" panose="020B0604020202020204" pitchFamily="34" charset="0"/>
              </a:rPr>
              <a:t> (three-month visit)</a:t>
            </a:r>
            <a:endParaRPr lang="en-US" dirty="0">
              <a:solidFill>
                <a:srgbClr val="FFFFFF">
                  <a:lumMod val="85000"/>
                </a:srgbClr>
              </a:solidFill>
              <a:latin typeface="Arial"/>
              <a:cs typeface="Arial" panose="020B0604020202020204" pitchFamily="34" charset="0"/>
            </a:endParaRPr>
          </a:p>
          <a:p>
            <a:pPr lvl="0" algn="l"/>
            <a:r>
              <a:rPr lang="en-AU" dirty="0">
                <a:solidFill>
                  <a:srgbClr val="FFFFFF">
                    <a:lumMod val="85000"/>
                  </a:srgbClr>
                </a:solidFill>
                <a:latin typeface="Arial"/>
                <a:cs typeface="Arial" panose="020B0604020202020204" pitchFamily="34" charset="0"/>
              </a:rPr>
              <a:t>	</a:t>
            </a:r>
            <a:r>
              <a:rPr lang="en-AU" dirty="0" smtClean="0">
                <a:solidFill>
                  <a:srgbClr val="FFFFFF">
                    <a:lumMod val="85000"/>
                  </a:srgbClr>
                </a:solidFill>
                <a:latin typeface="Arial"/>
                <a:cs typeface="Arial" panose="020B0604020202020204" pitchFamily="34" charset="0"/>
              </a:rPr>
              <a:t>    MO: Gill Martin,  Sean Milton, Jose Rodriguez</a:t>
            </a:r>
          </a:p>
          <a:p>
            <a:pPr lvl="0" algn="l"/>
            <a:r>
              <a:rPr lang="en-AU" dirty="0">
                <a:solidFill>
                  <a:srgbClr val="FFFFFF">
                    <a:lumMod val="85000"/>
                  </a:srgbClr>
                </a:solidFill>
                <a:latin typeface="Arial"/>
                <a:cs typeface="Arial" panose="020B0604020202020204" pitchFamily="34" charset="0"/>
              </a:rPr>
              <a:t>	</a:t>
            </a:r>
            <a:endParaRPr lang="en-AU" dirty="0">
              <a:solidFill>
                <a:schemeClr val="bg1">
                  <a:lumMod val="85000"/>
                </a:schemeClr>
              </a:solidFill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5392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548680"/>
            <a:ext cx="7848872" cy="5472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376117" y="3566089"/>
            <a:ext cx="351737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AU" dirty="0" smtClean="0">
                <a:latin typeface="+mn-lt"/>
              </a:rPr>
              <a:t>Correlation of Indian monsoon rainfall with the rest</a:t>
            </a:r>
            <a:endParaRPr lang="en-US" dirty="0">
              <a:latin typeface="+mn-lt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5154462" y="1412776"/>
            <a:ext cx="2225850" cy="1512168"/>
            <a:chOff x="5154462" y="1412776"/>
            <a:chExt cx="2225850" cy="1512168"/>
          </a:xfrm>
        </p:grpSpPr>
        <p:sp>
          <p:nvSpPr>
            <p:cNvPr id="3" name="Oval 2"/>
            <p:cNvSpPr/>
            <p:nvPr/>
          </p:nvSpPr>
          <p:spPr bwMode="auto">
            <a:xfrm>
              <a:off x="5439558" y="1988840"/>
              <a:ext cx="623043" cy="936104"/>
            </a:xfrm>
            <a:prstGeom prst="ellipse">
              <a:avLst/>
            </a:prstGeom>
            <a:noFill/>
            <a:ln w="25400" cap="flat" cmpd="sng" algn="ctr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AU" sz="2000" b="1" i="0" u="none" strike="noStrike" cap="none" normalizeH="0" baseline="0" smtClean="0">
                <a:ln>
                  <a:noFill/>
                </a:ln>
                <a:solidFill>
                  <a:srgbClr val="000099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6876256" y="2132856"/>
              <a:ext cx="504056" cy="324036"/>
            </a:xfrm>
            <a:prstGeom prst="ellipse">
              <a:avLst/>
            </a:prstGeom>
            <a:noFill/>
            <a:ln w="25400" cap="flat" cmpd="sng" algn="ctr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AU" sz="2000" b="1" i="0" u="none" strike="noStrike" cap="none" normalizeH="0" baseline="0" smtClean="0">
                <a:ln>
                  <a:noFill/>
                </a:ln>
                <a:solidFill>
                  <a:srgbClr val="000099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6313874" y="1628800"/>
              <a:ext cx="774230" cy="360040"/>
            </a:xfrm>
            <a:prstGeom prst="ellipse">
              <a:avLst/>
            </a:prstGeom>
            <a:noFill/>
            <a:ln w="25400" cap="flat" cmpd="sng" algn="ctr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AU" sz="2000" b="1" i="0" u="none" strike="noStrike" cap="none" normalizeH="0" baseline="0" smtClean="0">
                <a:ln>
                  <a:noFill/>
                </a:ln>
                <a:solidFill>
                  <a:srgbClr val="000099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0" name="Oval 9"/>
            <p:cNvSpPr/>
            <p:nvPr/>
          </p:nvSpPr>
          <p:spPr bwMode="auto">
            <a:xfrm>
              <a:off x="5154462" y="1412776"/>
              <a:ext cx="792088" cy="432048"/>
            </a:xfrm>
            <a:prstGeom prst="ellipse">
              <a:avLst/>
            </a:prstGeom>
            <a:noFill/>
            <a:ln w="25400" cap="flat" cmpd="sng" algn="ctr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AU" sz="2000" b="1" i="0" u="none" strike="noStrike" cap="none" normalizeH="0" baseline="0" smtClean="0">
                <a:ln>
                  <a:noFill/>
                </a:ln>
                <a:solidFill>
                  <a:srgbClr val="000099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12" name="Straight Arrow Connector 11"/>
            <p:cNvCxnSpPr>
              <a:stCxn id="3" idx="7"/>
            </p:cNvCxnSpPr>
            <p:nvPr/>
          </p:nvCxnSpPr>
          <p:spPr bwMode="auto">
            <a:xfrm flipV="1">
              <a:off x="5971358" y="1914339"/>
              <a:ext cx="472850" cy="211590"/>
            </a:xfrm>
            <a:prstGeom prst="straightConnector1">
              <a:avLst/>
            </a:prstGeom>
            <a:noFill/>
            <a:ln w="25400" cap="flat" cmpd="sng" algn="ctr">
              <a:solidFill>
                <a:schemeClr val="hlink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4" name="Straight Arrow Connector 13"/>
            <p:cNvCxnSpPr>
              <a:endCxn id="8" idx="2"/>
            </p:cNvCxnSpPr>
            <p:nvPr/>
          </p:nvCxnSpPr>
          <p:spPr bwMode="auto">
            <a:xfrm>
              <a:off x="5987640" y="2132856"/>
              <a:ext cx="888616" cy="162018"/>
            </a:xfrm>
            <a:prstGeom prst="straightConnector1">
              <a:avLst/>
            </a:prstGeom>
            <a:noFill/>
            <a:ln w="25400" cap="flat" cmpd="sng" algn="ctr">
              <a:solidFill>
                <a:schemeClr val="hlink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6" name="Straight Arrow Connector 15"/>
            <p:cNvCxnSpPr>
              <a:endCxn id="10" idx="4"/>
            </p:cNvCxnSpPr>
            <p:nvPr/>
          </p:nvCxnSpPr>
          <p:spPr bwMode="auto">
            <a:xfrm flipH="1" flipV="1">
              <a:off x="5550506" y="1844824"/>
              <a:ext cx="200573" cy="144016"/>
            </a:xfrm>
            <a:prstGeom prst="straightConnector1">
              <a:avLst/>
            </a:prstGeom>
            <a:noFill/>
            <a:ln w="25400" cap="flat" cmpd="sng" algn="ctr">
              <a:solidFill>
                <a:schemeClr val="hlink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7195" y="4036353"/>
            <a:ext cx="2249487" cy="153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4340349" y="4812829"/>
            <a:ext cx="4572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l"/>
            <a:r>
              <a:rPr lang="en-US" altLang="zh-CN" dirty="0">
                <a:latin typeface="Arial"/>
              </a:rPr>
              <a:t>Question: WHY???</a:t>
            </a:r>
          </a:p>
          <a:p>
            <a:pPr lvl="0" algn="l"/>
            <a:r>
              <a:rPr lang="en-US" dirty="0">
                <a:latin typeface="Arial"/>
              </a:rPr>
              <a:t>teleconnection; tropical-extratropical interactions</a:t>
            </a:r>
            <a:endParaRPr lang="en-AU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71624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 preferRelativeResize="0">
            <a:picLocks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045" b="46836"/>
          <a:stretch/>
        </p:blipFill>
        <p:spPr bwMode="auto">
          <a:xfrm>
            <a:off x="263663" y="116632"/>
            <a:ext cx="4443919" cy="3240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 descr="C:\Users\hzz\Desktop\SAH\q1_pind_tele_ga7_Asia_July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823"/>
          <a:stretch/>
        </p:blipFill>
        <p:spPr bwMode="auto">
          <a:xfrm>
            <a:off x="4315460" y="3259417"/>
            <a:ext cx="4824536" cy="3471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372200" y="3156937"/>
            <a:ext cx="17212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ProtoGA7</a:t>
            </a:r>
            <a:endParaRPr lang="en-AU" dirty="0"/>
          </a:p>
        </p:txBody>
      </p:sp>
      <p:sp>
        <p:nvSpPr>
          <p:cNvPr id="3" name="TextBox 2"/>
          <p:cNvSpPr txBox="1"/>
          <p:nvPr/>
        </p:nvSpPr>
        <p:spPr>
          <a:xfrm>
            <a:off x="5076056" y="1124744"/>
            <a:ext cx="37444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AU" dirty="0" smtClean="0">
                <a:solidFill>
                  <a:schemeClr val="bg1"/>
                </a:solidFill>
                <a:latin typeface="+mn-lt"/>
              </a:rPr>
              <a:t>Correlation between Indian monsoon rainfall and diabatic heating at upper troposphere ( 400hPa)</a:t>
            </a:r>
            <a:endParaRPr lang="en-AU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60" y="116632"/>
            <a:ext cx="6359640" cy="6666868"/>
          </a:xfrm>
          <a:prstGeom prst="rect">
            <a:avLst/>
          </a:prstGeom>
          <a:solidFill>
            <a:schemeClr val="tx2"/>
          </a:solidFill>
        </p:spPr>
      </p:pic>
    </p:spTree>
    <p:extLst>
      <p:ext uri="{BB962C8B-B14F-4D97-AF65-F5344CB8AC3E}">
        <p14:creationId xmlns:p14="http://schemas.microsoft.com/office/powerpoint/2010/main" val="3267456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32656"/>
            <a:ext cx="7596337" cy="589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/>
          <p:cNvPicPr preferRelativeResize="0">
            <a:picLocks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 r="2554"/>
          <a:stretch/>
        </p:blipFill>
        <p:spPr bwMode="auto">
          <a:xfrm>
            <a:off x="3986774" y="456726"/>
            <a:ext cx="4032447" cy="3154214"/>
          </a:xfrm>
          <a:prstGeom prst="rect">
            <a:avLst/>
          </a:prstGeom>
          <a:noFill/>
          <a:ln w="38100">
            <a:solidFill>
              <a:srgbClr val="FFC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438223"/>
            <a:ext cx="4992687" cy="3414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" name="Group 3"/>
          <p:cNvGrpSpPr/>
          <p:nvPr/>
        </p:nvGrpSpPr>
        <p:grpSpPr>
          <a:xfrm>
            <a:off x="-291569" y="2495214"/>
            <a:ext cx="9328065" cy="4283405"/>
            <a:chOff x="-253944" y="3180007"/>
            <a:chExt cx="8221318" cy="3587368"/>
          </a:xfrm>
        </p:grpSpPr>
        <p:pic>
          <p:nvPicPr>
            <p:cNvPr id="2053" name="Picture 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97933" y="3180007"/>
              <a:ext cx="4569441" cy="34270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" name="TextBox 2"/>
            <p:cNvSpPr txBox="1"/>
            <p:nvPr/>
          </p:nvSpPr>
          <p:spPr>
            <a:xfrm>
              <a:off x="-253944" y="6367265"/>
              <a:ext cx="38164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 smtClean="0">
                  <a:solidFill>
                    <a:srgbClr val="F7DDBB"/>
                  </a:solidFill>
                  <a:latin typeface="+mn-lt"/>
                </a:rPr>
                <a:t>Supported by nudging results </a:t>
              </a:r>
              <a:endParaRPr lang="en-AU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650215" y="256671"/>
            <a:ext cx="70567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chemeClr val="tx2"/>
                </a:solidFill>
              </a:rPr>
              <a:t>Indian monsoon rainfall correlation with 250hPa wind</a:t>
            </a:r>
            <a:endParaRPr lang="en-AU" dirty="0">
              <a:solidFill>
                <a:schemeClr val="tx2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480850" y="1877047"/>
            <a:ext cx="6283911" cy="3200876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>
            <a:spAutoFit/>
          </a:bodyPr>
          <a:lstStyle/>
          <a:p>
            <a:pPr lvl="0" algn="l"/>
            <a:r>
              <a:rPr lang="en-AU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Questions</a:t>
            </a:r>
            <a:r>
              <a:rPr lang="en-AU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0" algn="l"/>
            <a:endParaRPr lang="en-AU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AU" sz="18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More realistic monsoon-desert teleconnections? 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endParaRPr lang="en-AU" sz="180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AU" sz="18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More realistic monsoon interactions with South Asian High (SAH</a:t>
            </a:r>
            <a:r>
              <a:rPr lang="en-AU" sz="1800" dirty="0" smtClean="0">
                <a:solidFill>
                  <a:srgbClr val="FFFFFF"/>
                </a:solidFill>
              </a:rPr>
              <a:t>)?</a:t>
            </a:r>
            <a:endParaRPr lang="en-AU" sz="1800" dirty="0" smtClean="0">
              <a:solidFill>
                <a:srgbClr val="FFFFFF"/>
              </a:solidFill>
              <a:latin typeface="+mj-lt"/>
            </a:endParaRPr>
          </a:p>
          <a:p>
            <a:pPr marL="285750" lvl="0" indent="-285750" algn="l"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FFFFFF"/>
              </a:solidFill>
              <a:latin typeface="+mj-lt"/>
            </a:endParaRP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rgbClr val="FFFFFF"/>
                </a:solidFill>
                <a:latin typeface="+mj-lt"/>
              </a:rPr>
              <a:t>More realistic hemispheric A-A monsoon interactions?</a:t>
            </a:r>
            <a:endParaRPr lang="en-AU" sz="1800" dirty="0" smtClean="0">
              <a:solidFill>
                <a:srgbClr val="FFFFFF"/>
              </a:solidFill>
              <a:latin typeface="+mj-lt"/>
            </a:endParaRPr>
          </a:p>
          <a:p>
            <a:pPr lvl="0" algn="l"/>
            <a:endParaRPr lang="en-AU" sz="1800" dirty="0">
              <a:solidFill>
                <a:srgbClr val="FFFFFF"/>
              </a:solidFill>
            </a:endParaRPr>
          </a:p>
          <a:p>
            <a:pPr marL="285750" lvl="0" indent="-285750" algn="l">
              <a:buFont typeface="Arial" panose="020B0604020202020204" pitchFamily="34" charset="0"/>
              <a:buChar char="•"/>
            </a:pPr>
            <a:endParaRPr lang="en-AU" sz="1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8012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51520" y="836712"/>
            <a:ext cx="8784976" cy="4536504"/>
            <a:chOff x="300663" y="260648"/>
            <a:chExt cx="9077469" cy="3134100"/>
          </a:xfrm>
        </p:grpSpPr>
        <p:pic>
          <p:nvPicPr>
            <p:cNvPr id="4098" name="Picture 2"/>
            <p:cNvPicPr preferRelativeResize="0">
              <a:picLocks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1975" r="50000"/>
            <a:stretch/>
          </p:blipFill>
          <p:spPr bwMode="auto">
            <a:xfrm>
              <a:off x="300663" y="260648"/>
              <a:ext cx="5184576" cy="3134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9" name="Group 18"/>
            <p:cNvGrpSpPr/>
            <p:nvPr/>
          </p:nvGrpSpPr>
          <p:grpSpPr>
            <a:xfrm>
              <a:off x="683568" y="802019"/>
              <a:ext cx="8694564" cy="991684"/>
              <a:chOff x="683568" y="771638"/>
              <a:chExt cx="8694564" cy="991684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6168729" y="771638"/>
                <a:ext cx="3209403" cy="9916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AU" sz="1800" dirty="0" smtClean="0">
                    <a:solidFill>
                      <a:schemeClr val="bg1"/>
                    </a:solidFill>
                    <a:latin typeface="+mn-lt"/>
                  </a:rPr>
                  <a:t>Silk Road Mode or </a:t>
                </a:r>
                <a:r>
                  <a:rPr lang="en-AU" sz="1800" dirty="0" err="1" smtClean="0">
                    <a:solidFill>
                      <a:schemeClr val="bg1"/>
                    </a:solidFill>
                    <a:latin typeface="+mn-lt"/>
                  </a:rPr>
                  <a:t>Circumglobal</a:t>
                </a:r>
                <a:r>
                  <a:rPr lang="en-AU" sz="1800" dirty="0" smtClean="0">
                    <a:solidFill>
                      <a:schemeClr val="bg1"/>
                    </a:solidFill>
                    <a:latin typeface="+mn-lt"/>
                  </a:rPr>
                  <a:t> Teleconnection(GCT)</a:t>
                </a:r>
                <a:endParaRPr lang="en-AU" sz="1800" dirty="0">
                  <a:solidFill>
                    <a:schemeClr val="bg1"/>
                  </a:solidFill>
                  <a:latin typeface="+mn-lt"/>
                </a:endParaRPr>
              </a:p>
            </p:txBody>
          </p:sp>
          <p:sp>
            <p:nvSpPr>
              <p:cNvPr id="8" name="Freeform 7"/>
              <p:cNvSpPr/>
              <p:nvPr/>
            </p:nvSpPr>
            <p:spPr bwMode="auto">
              <a:xfrm>
                <a:off x="683568" y="1289485"/>
                <a:ext cx="3815599" cy="343876"/>
              </a:xfrm>
              <a:custGeom>
                <a:avLst/>
                <a:gdLst>
                  <a:gd name="connsiteX0" fmla="*/ 0 w 3815599"/>
                  <a:gd name="connsiteY0" fmla="*/ 154471 h 343876"/>
                  <a:gd name="connsiteX1" fmla="*/ 605928 w 3815599"/>
                  <a:gd name="connsiteY1" fmla="*/ 235 h 343876"/>
                  <a:gd name="connsiteX2" fmla="*/ 1178805 w 3815599"/>
                  <a:gd name="connsiteY2" fmla="*/ 132437 h 343876"/>
                  <a:gd name="connsiteX3" fmla="*/ 1608463 w 3815599"/>
                  <a:gd name="connsiteY3" fmla="*/ 275656 h 343876"/>
                  <a:gd name="connsiteX4" fmla="*/ 2401677 w 3815599"/>
                  <a:gd name="connsiteY4" fmla="*/ 235 h 343876"/>
                  <a:gd name="connsiteX5" fmla="*/ 3183875 w 3815599"/>
                  <a:gd name="connsiteY5" fmla="*/ 330741 h 343876"/>
                  <a:gd name="connsiteX6" fmla="*/ 3756752 w 3815599"/>
                  <a:gd name="connsiteY6" fmla="*/ 275656 h 343876"/>
                  <a:gd name="connsiteX7" fmla="*/ 3767769 w 3815599"/>
                  <a:gd name="connsiteY7" fmla="*/ 253622 h 3438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815599" h="343876">
                    <a:moveTo>
                      <a:pt x="0" y="154471"/>
                    </a:moveTo>
                    <a:cubicBezTo>
                      <a:pt x="204730" y="79189"/>
                      <a:pt x="409461" y="3907"/>
                      <a:pt x="605928" y="235"/>
                    </a:cubicBezTo>
                    <a:cubicBezTo>
                      <a:pt x="802395" y="-3437"/>
                      <a:pt x="1011716" y="86533"/>
                      <a:pt x="1178805" y="132437"/>
                    </a:cubicBezTo>
                    <a:cubicBezTo>
                      <a:pt x="1345894" y="178341"/>
                      <a:pt x="1404651" y="297690"/>
                      <a:pt x="1608463" y="275656"/>
                    </a:cubicBezTo>
                    <a:cubicBezTo>
                      <a:pt x="1812275" y="253622"/>
                      <a:pt x="2139108" y="-8946"/>
                      <a:pt x="2401677" y="235"/>
                    </a:cubicBezTo>
                    <a:cubicBezTo>
                      <a:pt x="2664246" y="9416"/>
                      <a:pt x="2958029" y="284838"/>
                      <a:pt x="3183875" y="330741"/>
                    </a:cubicBezTo>
                    <a:cubicBezTo>
                      <a:pt x="3409721" y="376644"/>
                      <a:pt x="3659436" y="288509"/>
                      <a:pt x="3756752" y="275656"/>
                    </a:cubicBezTo>
                    <a:cubicBezTo>
                      <a:pt x="3854068" y="262803"/>
                      <a:pt x="3810918" y="258212"/>
                      <a:pt x="3767769" y="253622"/>
                    </a:cubicBezTo>
                  </a:path>
                </a:pathLst>
              </a:custGeom>
              <a:noFill/>
              <a:ln w="63500" cap="flat" cmpd="sng" algn="ctr">
                <a:solidFill>
                  <a:schemeClr val="hlink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000" tIns="46800" rIns="90000" bIns="4680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en-AU" sz="2000" b="1" i="0" u="none" strike="noStrike" cap="none" normalizeH="0" baseline="0" smtClean="0">
                  <a:ln>
                    <a:noFill/>
                  </a:ln>
                  <a:solidFill>
                    <a:srgbClr val="000099"/>
                  </a:solidFill>
                  <a:effectLst/>
                  <a:latin typeface="Times New Roman" pitchFamily="18" charset="0"/>
                </a:endParaRPr>
              </a:p>
            </p:txBody>
          </p:sp>
          <p:cxnSp>
            <p:nvCxnSpPr>
              <p:cNvPr id="14" name="Straight Arrow Connector 13"/>
              <p:cNvCxnSpPr/>
              <p:nvPr/>
            </p:nvCxnSpPr>
            <p:spPr bwMode="auto">
              <a:xfrm flipV="1">
                <a:off x="4628815" y="1085141"/>
                <a:ext cx="1524722" cy="408687"/>
              </a:xfrm>
              <a:prstGeom prst="straightConnector1">
                <a:avLst/>
              </a:prstGeom>
              <a:noFill/>
              <a:ln w="63500" cap="flat" cmpd="sng" algn="ctr">
                <a:solidFill>
                  <a:schemeClr val="hlink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</p:grpSp>
        <p:grpSp>
          <p:nvGrpSpPr>
            <p:cNvPr id="20" name="Group 19"/>
            <p:cNvGrpSpPr/>
            <p:nvPr/>
          </p:nvGrpSpPr>
          <p:grpSpPr>
            <a:xfrm>
              <a:off x="2189925" y="1633361"/>
              <a:ext cx="6558539" cy="1043621"/>
              <a:chOff x="2189925" y="1633361"/>
              <a:chExt cx="6558539" cy="1043621"/>
            </a:xfrm>
          </p:grpSpPr>
          <p:sp>
            <p:nvSpPr>
              <p:cNvPr id="9" name="Oval 8"/>
              <p:cNvSpPr/>
              <p:nvPr/>
            </p:nvSpPr>
            <p:spPr bwMode="auto">
              <a:xfrm>
                <a:off x="2189925" y="1633361"/>
                <a:ext cx="1944216" cy="568513"/>
              </a:xfrm>
              <a:prstGeom prst="ellipse">
                <a:avLst/>
              </a:prstGeom>
              <a:noFill/>
              <a:ln w="63500" cap="flat" cmpd="sng" algn="ctr">
                <a:solidFill>
                  <a:schemeClr val="accent2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000" tIns="46800" rIns="90000" bIns="4680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en-AU" sz="2000" b="1" i="0" u="none" strike="noStrike" cap="none" normalizeH="0" baseline="0" smtClean="0">
                  <a:ln>
                    <a:noFill/>
                  </a:ln>
                  <a:solidFill>
                    <a:srgbClr val="000099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6012160" y="2276872"/>
                <a:ext cx="273630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 smtClean="0">
                    <a:solidFill>
                      <a:schemeClr val="bg1"/>
                    </a:solidFill>
                    <a:latin typeface="+mn-lt"/>
                  </a:rPr>
                  <a:t>South Asian High</a:t>
                </a:r>
                <a:endParaRPr lang="en-AU" dirty="0">
                  <a:solidFill>
                    <a:schemeClr val="bg1"/>
                  </a:solidFill>
                  <a:latin typeface="+mn-lt"/>
                </a:endParaRPr>
              </a:p>
            </p:txBody>
          </p:sp>
          <p:cxnSp>
            <p:nvCxnSpPr>
              <p:cNvPr id="16" name="Straight Arrow Connector 15"/>
              <p:cNvCxnSpPr/>
              <p:nvPr/>
            </p:nvCxnSpPr>
            <p:spPr bwMode="auto">
              <a:xfrm>
                <a:off x="4355976" y="2060848"/>
                <a:ext cx="1872208" cy="416079"/>
              </a:xfrm>
              <a:prstGeom prst="straightConnector1">
                <a:avLst/>
              </a:prstGeom>
              <a:noFill/>
              <a:ln w="6350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</p:grpSp>
      </p:grpSp>
    </p:spTree>
    <p:extLst>
      <p:ext uri="{BB962C8B-B14F-4D97-AF65-F5344CB8AC3E}">
        <p14:creationId xmlns:p14="http://schemas.microsoft.com/office/powerpoint/2010/main" val="1576835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hzz\Desktop\SAH\coruvpr_obs_aus.gs250hPa.gif"/>
          <p:cNvPicPr preferRelativeResize="0">
            <a:picLocks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786" b="47917"/>
          <a:stretch/>
        </p:blipFill>
        <p:spPr bwMode="auto">
          <a:xfrm>
            <a:off x="4932040" y="180164"/>
            <a:ext cx="4104456" cy="2672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hzz\Desktop\SAH\coruvpr_aus.gs850hPa.gif"/>
          <p:cNvPicPr preferRelativeResize="0">
            <a:picLocks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52931" b="-1866"/>
          <a:stretch/>
        </p:blipFill>
        <p:spPr bwMode="auto">
          <a:xfrm>
            <a:off x="201204" y="76411"/>
            <a:ext cx="4608512" cy="4977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4993928" y="2996952"/>
            <a:ext cx="417646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 smtClean="0">
                <a:solidFill>
                  <a:schemeClr val="bg1"/>
                </a:solidFill>
                <a:latin typeface="+mn-lt"/>
              </a:rPr>
              <a:t>Impacts on hemispheric </a:t>
            </a:r>
            <a:r>
              <a:rPr lang="en-US" sz="3200" dirty="0" smtClean="0">
                <a:solidFill>
                  <a:schemeClr val="bg1"/>
                </a:solidFill>
                <a:latin typeface="+mn-lt"/>
              </a:rPr>
              <a:t>interactions: </a:t>
            </a:r>
            <a:r>
              <a:rPr lang="en-US" sz="2800" b="0" dirty="0" smtClean="0">
                <a:solidFill>
                  <a:schemeClr val="bg1"/>
                </a:solidFill>
                <a:latin typeface="+mn-lt"/>
              </a:rPr>
              <a:t>correlation of Indian monsoon rainfall with circulation in SH</a:t>
            </a:r>
            <a:endParaRPr lang="en-AU" sz="2800" b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" name="TextBox 1"/>
          <p:cNvSpPr txBox="1"/>
          <p:nvPr/>
        </p:nvSpPr>
        <p:spPr>
          <a:xfrm>
            <a:off x="201204" y="2977356"/>
            <a:ext cx="8691276" cy="3673569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AU" sz="3200" dirty="0" smtClean="0">
                <a:solidFill>
                  <a:schemeClr val="bg1"/>
                </a:solidFill>
                <a:latin typeface="+mn-lt"/>
              </a:rPr>
              <a:t>Summary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AU" sz="2800" b="0" dirty="0" smtClean="0">
                <a:solidFill>
                  <a:schemeClr val="bg1"/>
                </a:solidFill>
                <a:latin typeface="+mn-lt"/>
              </a:rPr>
              <a:t>Improved Indian monsoon </a:t>
            </a:r>
            <a:r>
              <a:rPr lang="en-US" altLang="zh-CN" sz="2800" b="0" dirty="0" smtClean="0">
                <a:solidFill>
                  <a:schemeClr val="bg1"/>
                </a:solidFill>
                <a:latin typeface="+mn-lt"/>
              </a:rPr>
              <a:t>in GA7</a:t>
            </a:r>
            <a:r>
              <a:rPr lang="en-AU" sz="2800" b="0" dirty="0" smtClean="0">
                <a:solidFill>
                  <a:schemeClr val="bg1"/>
                </a:solidFill>
                <a:latin typeface="+mn-lt"/>
              </a:rPr>
              <a:t> improves the tropic-extratropical interactions;</a:t>
            </a:r>
            <a:endParaRPr lang="en-AU" sz="2800" b="0" dirty="0">
              <a:solidFill>
                <a:schemeClr val="bg1"/>
              </a:solidFill>
              <a:latin typeface="+mn-lt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AU" sz="2800" b="0" dirty="0" smtClean="0">
                <a:solidFill>
                  <a:schemeClr val="bg1"/>
                </a:solidFill>
                <a:latin typeface="+mn-lt"/>
              </a:rPr>
              <a:t>Possible mechanism including the diabatic heating triggered Gill-type responses and modulation of South Asian High;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AU" sz="2800" b="0" dirty="0" smtClean="0">
                <a:solidFill>
                  <a:schemeClr val="bg1"/>
                </a:solidFill>
                <a:latin typeface="+mn-lt"/>
              </a:rPr>
              <a:t>Will explore more details, including comparison with ACCESS-CM. </a:t>
            </a:r>
            <a:endParaRPr lang="en-AU" sz="2800" b="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81644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BMRC banner">
  <a:themeElements>
    <a:clrScheme name="">
      <a:dk1>
        <a:srgbClr val="2804FE"/>
      </a:dk1>
      <a:lt1>
        <a:srgbClr val="FFFFFF"/>
      </a:lt1>
      <a:dk2>
        <a:srgbClr val="000000"/>
      </a:dk2>
      <a:lt2>
        <a:srgbClr val="868686"/>
      </a:lt2>
      <a:accent1>
        <a:srgbClr val="3366FF"/>
      </a:accent1>
      <a:accent2>
        <a:srgbClr val="009900"/>
      </a:accent2>
      <a:accent3>
        <a:srgbClr val="FFFFFF"/>
      </a:accent3>
      <a:accent4>
        <a:srgbClr val="2103D9"/>
      </a:accent4>
      <a:accent5>
        <a:srgbClr val="ADB8FF"/>
      </a:accent5>
      <a:accent6>
        <a:srgbClr val="008A00"/>
      </a:accent6>
      <a:hlink>
        <a:srgbClr val="FF0033"/>
      </a:hlink>
      <a:folHlink>
        <a:srgbClr val="CCCCCC"/>
      </a:folHlink>
    </a:clrScheme>
    <a:fontScheme name="BMRC banner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chemeClr val="hlink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000" b="1" i="0" u="none" strike="noStrike" cap="none" normalizeH="0" baseline="0" smtClean="0">
            <a:ln>
              <a:noFill/>
            </a:ln>
            <a:solidFill>
              <a:srgbClr val="000099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chemeClr val="hlink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000" b="1" i="0" u="none" strike="noStrike" cap="none" normalizeH="0" baseline="0" smtClean="0">
            <a:ln>
              <a:noFill/>
            </a:ln>
            <a:solidFill>
              <a:srgbClr val="000099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MRC banner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CCFF"/>
        </a:accent1>
        <a:accent2>
          <a:srgbClr val="00FFCC"/>
        </a:accent2>
        <a:accent3>
          <a:srgbClr val="AAB8E2"/>
        </a:accent3>
        <a:accent4>
          <a:srgbClr val="DADADA"/>
        </a:accent4>
        <a:accent5>
          <a:srgbClr val="AAE2FF"/>
        </a:accent5>
        <a:accent6>
          <a:srgbClr val="00E7B9"/>
        </a:accent6>
        <a:hlink>
          <a:srgbClr val="FF33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MRC banner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MRC banner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Office\Templates\BMRC\BMRC banner.pot</Template>
  <TotalTime>24861</TotalTime>
  <Words>192</Words>
  <Application>Microsoft Office PowerPoint</Application>
  <PresentationFormat>全屏显示(4:3)</PresentationFormat>
  <Paragraphs>36</Paragraphs>
  <Slides>6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宋体</vt:lpstr>
      <vt:lpstr>Arial</vt:lpstr>
      <vt:lpstr>Times New Roman</vt:lpstr>
      <vt:lpstr>Wingdings</vt:lpstr>
      <vt:lpstr>BMRC banner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Bureau of Meteorology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BMRC Banner Template</dc:title>
  <dc:creator>Neville Smith</dc:creator>
  <cp:lastModifiedBy>Microsoft</cp:lastModifiedBy>
  <cp:revision>455</cp:revision>
  <cp:lastPrinted>2004-08-24T01:57:20Z</cp:lastPrinted>
  <dcterms:created xsi:type="dcterms:W3CDTF">2002-05-08T03:27:40Z</dcterms:created>
  <dcterms:modified xsi:type="dcterms:W3CDTF">2017-09-03T10:17:44Z</dcterms:modified>
</cp:coreProperties>
</file>