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4" d="100"/>
          <a:sy n="64" d="100"/>
        </p:scale>
        <p:origin x="86" y="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0B47-7B68-4876-9B0D-9246A2D3FCDE}" type="datetimeFigureOut">
              <a:rPr lang="en-AU" smtClean="0"/>
              <a:t>4/09/2017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4CE8-B297-43B8-A5A7-34049BA7A7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204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0B47-7B68-4876-9B0D-9246A2D3FCDE}" type="datetimeFigureOut">
              <a:rPr lang="en-AU" smtClean="0"/>
              <a:t>4/09/2017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4CE8-B297-43B8-A5A7-34049BA7A7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74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0B47-7B68-4876-9B0D-9246A2D3FCDE}" type="datetimeFigureOut">
              <a:rPr lang="en-AU" smtClean="0"/>
              <a:t>4/09/2017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4CE8-B297-43B8-A5A7-34049BA7A7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279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0B47-7B68-4876-9B0D-9246A2D3FCDE}" type="datetimeFigureOut">
              <a:rPr lang="en-AU" smtClean="0"/>
              <a:t>4/09/2017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4CE8-B297-43B8-A5A7-34049BA7A7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892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0B47-7B68-4876-9B0D-9246A2D3FCDE}" type="datetimeFigureOut">
              <a:rPr lang="en-AU" smtClean="0"/>
              <a:t>4/09/2017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4CE8-B297-43B8-A5A7-34049BA7A7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1594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0B47-7B68-4876-9B0D-9246A2D3FCDE}" type="datetimeFigureOut">
              <a:rPr lang="en-AU" smtClean="0"/>
              <a:t>4/09/2017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4CE8-B297-43B8-A5A7-34049BA7A7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116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0B47-7B68-4876-9B0D-9246A2D3FCDE}" type="datetimeFigureOut">
              <a:rPr lang="en-AU" smtClean="0"/>
              <a:t>4/09/2017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4CE8-B297-43B8-A5A7-34049BA7A7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52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0B47-7B68-4876-9B0D-9246A2D3FCDE}" type="datetimeFigureOut">
              <a:rPr lang="en-AU" smtClean="0"/>
              <a:t>4/09/2017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4CE8-B297-43B8-A5A7-34049BA7A7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862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0B47-7B68-4876-9B0D-9246A2D3FCDE}" type="datetimeFigureOut">
              <a:rPr lang="en-AU" smtClean="0"/>
              <a:t>4/09/2017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4CE8-B297-43B8-A5A7-34049BA7A7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6328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0B47-7B68-4876-9B0D-9246A2D3FCDE}" type="datetimeFigureOut">
              <a:rPr lang="en-AU" smtClean="0"/>
              <a:t>4/09/2017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4CE8-B297-43B8-A5A7-34049BA7A7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821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0B47-7B68-4876-9B0D-9246A2D3FCDE}" type="datetimeFigureOut">
              <a:rPr lang="en-AU" smtClean="0"/>
              <a:t>4/09/2017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4CE8-B297-43B8-A5A7-34049BA7A7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514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30B47-7B68-4876-9B0D-9246A2D3FCDE}" type="datetimeFigureOut">
              <a:rPr lang="en-AU" smtClean="0"/>
              <a:t>4/09/2017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F4CE8-B297-43B8-A5A7-34049BA7A7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075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CABLE as a key component in ACCESS: present status and the future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36378"/>
            <a:ext cx="9144000" cy="1655762"/>
          </a:xfrm>
        </p:spPr>
        <p:txBody>
          <a:bodyPr/>
          <a:lstStyle/>
          <a:p>
            <a:r>
              <a:rPr lang="en-AU" dirty="0" smtClean="0"/>
              <a:t>Ying-Ping Wang CSIRO Oceans and Atmosphere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616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CABLE: present status and its users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950495" y="1690688"/>
            <a:ext cx="102027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200" dirty="0" smtClean="0"/>
              <a:t>CABLE are managed through SVN repository;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200" dirty="0" smtClean="0"/>
              <a:t>CABLE has successfully implemented into ACCESS1.4 and evaluated against JULES, and is being implemented into ACCESS 2.0, and also into JULES framework;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200" dirty="0" smtClean="0"/>
              <a:t>Since </a:t>
            </a:r>
            <a:r>
              <a:rPr lang="en-AU" sz="3200" dirty="0"/>
              <a:t>2013, we have 109 users outside CSIRO from 65 other institutions in 14 countries (including 40 students from 6 other countries). In 2017, 5 high impact papers published, and 4 more under review.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93131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673" y="0"/>
            <a:ext cx="11123113" cy="1413245"/>
          </a:xfrm>
        </p:spPr>
        <p:txBody>
          <a:bodyPr/>
          <a:lstStyle/>
          <a:p>
            <a:r>
              <a:rPr lang="en-AU" b="1" dirty="0" smtClean="0"/>
              <a:t>Increasing CABLE-related journal papers</a:t>
            </a:r>
            <a:endParaRPr lang="en-AU" b="1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982869"/>
              </p:ext>
            </p:extLst>
          </p:nvPr>
        </p:nvGraphicFramePr>
        <p:xfrm>
          <a:off x="666500" y="1522747"/>
          <a:ext cx="10723736" cy="4745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r:id="rId3" imgW="8068086" imgH="3570766" progId="">
                  <p:embed/>
                </p:oleObj>
              </mc:Choice>
              <mc:Fallback>
                <p:oleObj r:id="rId3" imgW="8068086" imgH="3570766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6500" y="1522747"/>
                        <a:ext cx="10723736" cy="4745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58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Futures (1 to 2 years)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754380" y="1690688"/>
            <a:ext cx="1013841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/>
              <a:t>New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Land use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Biological N fixation</a:t>
            </a:r>
          </a:p>
          <a:p>
            <a:r>
              <a:rPr lang="en-AU" sz="2400" b="1" dirty="0" smtClean="0"/>
              <a:t>Benchmarking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the first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JULES/CABLE comparison</a:t>
            </a:r>
          </a:p>
          <a:p>
            <a:r>
              <a:rPr lang="en-AU" sz="2400" b="1" dirty="0" smtClean="0"/>
              <a:t>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Effects of land use change on carbon-concentration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Nonlinear carbon-climate feedbacks in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……..more</a:t>
            </a:r>
            <a:endParaRPr lang="en-AU" dirty="0" smtClean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0134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950" y="0"/>
            <a:ext cx="10515600" cy="1325563"/>
          </a:xfrm>
        </p:spPr>
        <p:txBody>
          <a:bodyPr/>
          <a:lstStyle/>
          <a:p>
            <a:r>
              <a:rPr lang="en-AU" dirty="0" smtClean="0"/>
              <a:t>Benchmarking</a:t>
            </a:r>
            <a:endParaRPr lang="en-AU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108111"/>
              </p:ext>
            </p:extLst>
          </p:nvPr>
        </p:nvGraphicFramePr>
        <p:xfrm>
          <a:off x="3590289" y="0"/>
          <a:ext cx="8248351" cy="6733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r:id="rId3" imgW="5651089" imgH="4613186" progId="">
                  <p:embed/>
                </p:oleObj>
              </mc:Choice>
              <mc:Fallback>
                <p:oleObj r:id="rId3" imgW="5651089" imgH="4613186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90289" y="0"/>
                        <a:ext cx="8248351" cy="6733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eft Arrow 3"/>
          <p:cNvSpPr/>
          <p:nvPr/>
        </p:nvSpPr>
        <p:spPr>
          <a:xfrm>
            <a:off x="7410450" y="3800713"/>
            <a:ext cx="2148840" cy="2286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Left Arrow 4"/>
          <p:cNvSpPr/>
          <p:nvPr/>
        </p:nvSpPr>
        <p:spPr>
          <a:xfrm>
            <a:off x="7410450" y="2621280"/>
            <a:ext cx="2148840" cy="22860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9649326" y="2409277"/>
            <a:ext cx="1101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>
                <a:solidFill>
                  <a:srgbClr val="FF0000"/>
                </a:solidFill>
              </a:rPr>
              <a:t>Poor</a:t>
            </a:r>
            <a:endParaRPr lang="en-AU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49326" y="3539103"/>
            <a:ext cx="1101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>
                <a:solidFill>
                  <a:srgbClr val="FF0000"/>
                </a:solidFill>
              </a:rPr>
              <a:t>Poor</a:t>
            </a:r>
            <a:endParaRPr lang="en-AU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229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Future (long term&gt; 2 years)</a:t>
            </a:r>
            <a:endParaRPr lang="en-A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41070" y="1690688"/>
            <a:ext cx="104127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/>
              <a:t>Key science development guided by benchmarking and significant science and policy issues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Trait-based global land modelling</a:t>
            </a:r>
            <a:endParaRPr lang="en-A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climatic consequence of human activities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interactions with surface air chemistry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Forecasting</a:t>
            </a:r>
          </a:p>
          <a:p>
            <a:endParaRPr lang="en-AU" sz="2400" dirty="0" smtClean="0"/>
          </a:p>
          <a:p>
            <a:r>
              <a:rPr lang="en-AU" sz="2400" b="1" dirty="0" smtClean="0"/>
              <a:t>Better methods for using wide range field observations to improve CABLE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Surrogate modelling </a:t>
            </a:r>
            <a:r>
              <a:rPr lang="en-AU" sz="2400" dirty="0" smtClean="0"/>
              <a:t> and ensemble simulations</a:t>
            </a:r>
            <a:endParaRPr lang="en-A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Using </a:t>
            </a:r>
            <a:r>
              <a:rPr lang="en-AU" sz="2400" dirty="0" smtClean="0"/>
              <a:t>models to test observation-based hypotheses.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695171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358" y="16980"/>
            <a:ext cx="11086707" cy="1123664"/>
          </a:xfrm>
        </p:spPr>
        <p:txBody>
          <a:bodyPr>
            <a:normAutofit fontScale="90000"/>
          </a:bodyPr>
          <a:lstStyle/>
          <a:p>
            <a:r>
              <a:rPr lang="en-AU" b="1" dirty="0" smtClean="0"/>
              <a:t>Attribution (Zhu et al. 2016 and Zeng et al. 2017, NCC)</a:t>
            </a:r>
            <a:endParaRPr lang="en-AU" b="1" dirty="0"/>
          </a:p>
        </p:txBody>
      </p:sp>
      <p:pic>
        <p:nvPicPr>
          <p:cNvPr id="5122" name="Picture 2" descr="fig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42" y="1140644"/>
            <a:ext cx="7022110" cy="555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741621" y="4372494"/>
            <a:ext cx="5245331" cy="2369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Overall greening slowed down surface warming by 0.09±0.02</a:t>
            </a:r>
            <a:r>
              <a:rPr lang="en-AU" sz="2800" b="1" baseline="30000" dirty="0" smtClean="0"/>
              <a:t>o</a:t>
            </a:r>
            <a:r>
              <a:rPr lang="en-AU" sz="2800" b="1" dirty="0" smtClean="0"/>
              <a:t>C since 1982, or 12% over last 3 decades.</a:t>
            </a:r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5" name="图片 1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4050" y="960120"/>
            <a:ext cx="4232217" cy="3310543"/>
          </a:xfrm>
          <a:prstGeom prst="rect">
            <a:avLst/>
          </a:prstGeom>
        </p:spPr>
      </p:pic>
      <p:sp>
        <p:nvSpPr>
          <p:cNvPr id="4" name="Up Arrow 3"/>
          <p:cNvSpPr/>
          <p:nvPr/>
        </p:nvSpPr>
        <p:spPr>
          <a:xfrm>
            <a:off x="409582" y="1472391"/>
            <a:ext cx="240030" cy="2286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Down Arrow 5"/>
          <p:cNvSpPr/>
          <p:nvPr/>
        </p:nvSpPr>
        <p:spPr>
          <a:xfrm>
            <a:off x="7052310" y="1286824"/>
            <a:ext cx="317994" cy="2187896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0" y="1102158"/>
            <a:ext cx="10172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0070C0"/>
                </a:solidFill>
              </a:rPr>
              <a:t>Warmer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18512" y="3474720"/>
            <a:ext cx="10139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00B050"/>
                </a:solidFill>
              </a:rPr>
              <a:t>Greener</a:t>
            </a:r>
            <a:endParaRPr lang="en-A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250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237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CABLE as a key component in ACCESS: present status and the future</vt:lpstr>
      <vt:lpstr>CABLE: present status and its users</vt:lpstr>
      <vt:lpstr>Increasing CABLE-related journal papers</vt:lpstr>
      <vt:lpstr>Futures (1 to 2 years)</vt:lpstr>
      <vt:lpstr>Benchmarking</vt:lpstr>
      <vt:lpstr>Future (long term&gt; 2 years)</vt:lpstr>
      <vt:lpstr>Attribution (Zhu et al. 2016 and Zeng et al. 2017, NCC)</vt:lpstr>
    </vt:vector>
  </TitlesOfParts>
  <Company>CSIRO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CABLE as a key component in ACCESS: present status and the future</dc:title>
  <dc:creator>Wang, Yingping (O&amp;A, Aspendale)</dc:creator>
  <cp:lastModifiedBy>Wang, Yingping (O&amp;A, Aspendale)</cp:lastModifiedBy>
  <cp:revision>35</cp:revision>
  <dcterms:created xsi:type="dcterms:W3CDTF">2017-08-29T10:37:52Z</dcterms:created>
  <dcterms:modified xsi:type="dcterms:W3CDTF">2017-09-04T11:33:22Z</dcterms:modified>
</cp:coreProperties>
</file>