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7" r:id="rId2"/>
    <p:sldId id="311" r:id="rId3"/>
    <p:sldId id="293" r:id="rId4"/>
    <p:sldId id="312" r:id="rId5"/>
    <p:sldId id="278" r:id="rId6"/>
    <p:sldId id="286" r:id="rId7"/>
    <p:sldId id="30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pos="2880">
          <p15:clr>
            <a:srgbClr val="A4A3A4"/>
          </p15:clr>
        </p15:guide>
        <p15:guide id="4" pos="5556">
          <p15:clr>
            <a:srgbClr val="A4A3A4"/>
          </p15:clr>
        </p15:guide>
        <p15:guide id="5" pos="2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0" autoAdjust="0"/>
    <p:restoredTop sz="96291" autoAdjust="0"/>
  </p:normalViewPr>
  <p:slideViewPr>
    <p:cSldViewPr showGuides="1">
      <p:cViewPr>
        <p:scale>
          <a:sx n="150" d="100"/>
          <a:sy n="150" d="100"/>
        </p:scale>
        <p:origin x="152" y="-248"/>
      </p:cViewPr>
      <p:guideLst>
        <p:guide orient="horz" pos="2160"/>
        <p:guide orient="horz" pos="799"/>
        <p:guide pos="2880"/>
        <p:guide pos="5556"/>
        <p:guide pos="226"/>
      </p:guideLst>
    </p:cSldViewPr>
  </p:slideViewPr>
  <p:outlineViewPr>
    <p:cViewPr>
      <p:scale>
        <a:sx n="33" d="100"/>
        <a:sy n="33" d="100"/>
      </p:scale>
      <p:origin x="0" y="581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84"/>
    </p:cViewPr>
  </p:sorterViewPr>
  <p:notesViewPr>
    <p:cSldViewPr showGuides="1">
      <p:cViewPr varScale="1">
        <p:scale>
          <a:sx n="54" d="100"/>
          <a:sy n="54" d="100"/>
        </p:scale>
        <p:origin x="-28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4/9/17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4/9/17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 userDrawn="1"/>
        </p:nvGrpSpPr>
        <p:grpSpPr>
          <a:xfrm>
            <a:off x="-7938" y="6056313"/>
            <a:ext cx="9161463" cy="801687"/>
            <a:chOff x="-7938" y="6056313"/>
            <a:chExt cx="9161463" cy="801687"/>
          </a:xfrm>
        </p:grpSpPr>
        <p:sp>
          <p:nvSpPr>
            <p:cNvPr id="3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33" name="Group 1"/>
            <p:cNvGrpSpPr>
              <a:grpSpLocks/>
            </p:cNvGrpSpPr>
            <p:nvPr userDrawn="1"/>
          </p:nvGrpSpPr>
          <p:grpSpPr bwMode="auto">
            <a:xfrm>
              <a:off x="1588" y="6065838"/>
              <a:ext cx="9142412" cy="690562"/>
              <a:chOff x="1495" y="6065893"/>
              <a:chExt cx="9143026" cy="690563"/>
            </a:xfrm>
          </p:grpSpPr>
          <p:sp>
            <p:nvSpPr>
              <p:cNvPr id="35" name="Freeform 8"/>
              <p:cNvSpPr>
                <a:spLocks noEditPoints="1"/>
              </p:cNvSpPr>
              <p:nvPr userDrawn="1"/>
            </p:nvSpPr>
            <p:spPr bwMode="auto">
              <a:xfrm>
                <a:off x="1495" y="6065893"/>
                <a:ext cx="9143026" cy="690563"/>
              </a:xfrm>
              <a:custGeom>
                <a:avLst/>
                <a:gdLst>
                  <a:gd name="T0" fmla="*/ 2880 w 2880"/>
                  <a:gd name="T1" fmla="*/ 14 h 217"/>
                  <a:gd name="T2" fmla="*/ 2817 w 2880"/>
                  <a:gd name="T3" fmla="*/ 14 h 217"/>
                  <a:gd name="T4" fmla="*/ 2486 w 2880"/>
                  <a:gd name="T5" fmla="*/ 95 h 217"/>
                  <a:gd name="T6" fmla="*/ 2486 w 2880"/>
                  <a:gd name="T7" fmla="*/ 95 h 217"/>
                  <a:gd name="T8" fmla="*/ 2880 w 2880"/>
                  <a:gd name="T9" fmla="*/ 95 h 217"/>
                  <a:gd name="T10" fmla="*/ 2880 w 2880"/>
                  <a:gd name="T11" fmla="*/ 217 h 217"/>
                  <a:gd name="T12" fmla="*/ 2880 w 2880"/>
                  <a:gd name="T13" fmla="*/ 217 h 217"/>
                  <a:gd name="T14" fmla="*/ 2880 w 2880"/>
                  <a:gd name="T15" fmla="*/ 14 h 217"/>
                  <a:gd name="T16" fmla="*/ 2171 w 2880"/>
                  <a:gd name="T17" fmla="*/ 0 h 217"/>
                  <a:gd name="T18" fmla="*/ 0 w 2880"/>
                  <a:gd name="T19" fmla="*/ 0 h 217"/>
                  <a:gd name="T20" fmla="*/ 0 w 2880"/>
                  <a:gd name="T21" fmla="*/ 95 h 217"/>
                  <a:gd name="T22" fmla="*/ 2486 w 2880"/>
                  <a:gd name="T23" fmla="*/ 95 h 217"/>
                  <a:gd name="T24" fmla="*/ 2486 w 2880"/>
                  <a:gd name="T25" fmla="*/ 95 h 217"/>
                  <a:gd name="T26" fmla="*/ 2486 w 2880"/>
                  <a:gd name="T27" fmla="*/ 95 h 217"/>
                  <a:gd name="T28" fmla="*/ 2486 w 2880"/>
                  <a:gd name="T29" fmla="*/ 95 h 217"/>
                  <a:gd name="T30" fmla="*/ 2171 w 2880"/>
                  <a:gd name="T3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0" h="217">
                    <a:moveTo>
                      <a:pt x="2880" y="14"/>
                    </a:moveTo>
                    <a:cubicBezTo>
                      <a:pt x="2817" y="14"/>
                      <a:pt x="2817" y="14"/>
                      <a:pt x="2817" y="14"/>
                    </a:cubicBezTo>
                    <a:cubicBezTo>
                      <a:pt x="2616" y="14"/>
                      <a:pt x="2542" y="74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880" y="95"/>
                      <a:pt x="2880" y="95"/>
                      <a:pt x="2880" y="95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14"/>
                      <a:pt x="2880" y="14"/>
                      <a:pt x="2880" y="14"/>
                    </a:cubicBezTo>
                    <a:moveTo>
                      <a:pt x="21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19" y="39"/>
                      <a:pt x="2306" y="0"/>
                      <a:pt x="217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9"/>
              <p:cNvSpPr>
                <a:spLocks noEditPoints="1"/>
              </p:cNvSpPr>
              <p:nvPr userDrawn="1"/>
            </p:nvSpPr>
            <p:spPr bwMode="auto">
              <a:xfrm>
                <a:off x="1495" y="6367518"/>
                <a:ext cx="9143026" cy="388938"/>
              </a:xfrm>
              <a:custGeom>
                <a:avLst/>
                <a:gdLst>
                  <a:gd name="T0" fmla="*/ 2486 w 2880"/>
                  <a:gd name="T1" fmla="*/ 0 h 122"/>
                  <a:gd name="T2" fmla="*/ 0 w 2880"/>
                  <a:gd name="T3" fmla="*/ 0 h 122"/>
                  <a:gd name="T4" fmla="*/ 0 w 2880"/>
                  <a:gd name="T5" fmla="*/ 13 h 122"/>
                  <a:gd name="T6" fmla="*/ 2289 w 2880"/>
                  <a:gd name="T7" fmla="*/ 13 h 122"/>
                  <a:gd name="T8" fmla="*/ 2486 w 2880"/>
                  <a:gd name="T9" fmla="*/ 0 h 122"/>
                  <a:gd name="T10" fmla="*/ 2880 w 2880"/>
                  <a:gd name="T11" fmla="*/ 0 h 122"/>
                  <a:gd name="T12" fmla="*/ 2486 w 2880"/>
                  <a:gd name="T13" fmla="*/ 0 h 122"/>
                  <a:gd name="T14" fmla="*/ 2813 w 2880"/>
                  <a:gd name="T15" fmla="*/ 122 h 122"/>
                  <a:gd name="T16" fmla="*/ 2880 w 2880"/>
                  <a:gd name="T17" fmla="*/ 122 h 122"/>
                  <a:gd name="T18" fmla="*/ 2880 w 288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0" h="122">
                    <a:moveTo>
                      <a:pt x="24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289" y="13"/>
                      <a:pt x="2289" y="13"/>
                      <a:pt x="2289" y="13"/>
                    </a:cubicBezTo>
                    <a:cubicBezTo>
                      <a:pt x="2418" y="13"/>
                      <a:pt x="2459" y="10"/>
                      <a:pt x="2486" y="0"/>
                    </a:cubicBezTo>
                    <a:moveTo>
                      <a:pt x="2880" y="0"/>
                    </a:moveTo>
                    <a:cubicBezTo>
                      <a:pt x="2486" y="0"/>
                      <a:pt x="2486" y="0"/>
                      <a:pt x="2486" y="0"/>
                    </a:cubicBezTo>
                    <a:cubicBezTo>
                      <a:pt x="2554" y="56"/>
                      <a:pt x="2645" y="122"/>
                      <a:pt x="2813" y="122"/>
                    </a:cubicBezTo>
                    <a:cubicBezTo>
                      <a:pt x="2854" y="122"/>
                      <a:pt x="2880" y="122"/>
                      <a:pt x="2880" y="122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1495" y="6110343"/>
                <a:ext cx="7891992" cy="298450"/>
              </a:xfrm>
              <a:custGeom>
                <a:avLst/>
                <a:gdLst>
                  <a:gd name="T0" fmla="*/ 2486 w 2486"/>
                  <a:gd name="T1" fmla="*/ 81 h 94"/>
                  <a:gd name="T2" fmla="*/ 2171 w 2486"/>
                  <a:gd name="T3" fmla="*/ 0 h 94"/>
                  <a:gd name="T4" fmla="*/ 0 w 2486"/>
                  <a:gd name="T5" fmla="*/ 0 h 94"/>
                  <a:gd name="T6" fmla="*/ 0 w 2486"/>
                  <a:gd name="T7" fmla="*/ 94 h 94"/>
                  <a:gd name="T8" fmla="*/ 2289 w 2486"/>
                  <a:gd name="T9" fmla="*/ 94 h 94"/>
                  <a:gd name="T10" fmla="*/ 2486 w 2486"/>
                  <a:gd name="T11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6" h="94">
                    <a:moveTo>
                      <a:pt x="2486" y="81"/>
                    </a:moveTo>
                    <a:cubicBezTo>
                      <a:pt x="2410" y="38"/>
                      <a:pt x="2306" y="0"/>
                      <a:pt x="21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289" y="94"/>
                      <a:pt x="2289" y="94"/>
                      <a:pt x="2289" y="94"/>
                    </a:cubicBezTo>
                    <a:cubicBezTo>
                      <a:pt x="2418" y="94"/>
                      <a:pt x="2459" y="91"/>
                      <a:pt x="2486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893487" y="6110343"/>
                <a:ext cx="1251034" cy="601663"/>
              </a:xfrm>
              <a:custGeom>
                <a:avLst/>
                <a:gdLst>
                  <a:gd name="T0" fmla="*/ 331 w 394"/>
                  <a:gd name="T1" fmla="*/ 0 h 189"/>
                  <a:gd name="T2" fmla="*/ 0 w 394"/>
                  <a:gd name="T3" fmla="*/ 81 h 189"/>
                  <a:gd name="T4" fmla="*/ 327 w 394"/>
                  <a:gd name="T5" fmla="*/ 189 h 189"/>
                  <a:gd name="T6" fmla="*/ 394 w 394"/>
                  <a:gd name="T7" fmla="*/ 189 h 189"/>
                  <a:gd name="T8" fmla="*/ 394 w 394"/>
                  <a:gd name="T9" fmla="*/ 0 h 189"/>
                  <a:gd name="T10" fmla="*/ 331 w 394"/>
                  <a:gd name="T1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4" h="189">
                    <a:moveTo>
                      <a:pt x="331" y="0"/>
                    </a:moveTo>
                    <a:cubicBezTo>
                      <a:pt x="130" y="0"/>
                      <a:pt x="56" y="60"/>
                      <a:pt x="0" y="81"/>
                    </a:cubicBezTo>
                    <a:cubicBezTo>
                      <a:pt x="89" y="131"/>
                      <a:pt x="159" y="189"/>
                      <a:pt x="327" y="189"/>
                    </a:cubicBezTo>
                    <a:cubicBezTo>
                      <a:pt x="368" y="189"/>
                      <a:pt x="394" y="189"/>
                      <a:pt x="394" y="189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3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1276350"/>
            <a:ext cx="7477125" cy="4559301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3717032"/>
            <a:ext cx="6121438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2744924"/>
            <a:ext cx="8461374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3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168860"/>
            <a:ext cx="6121438" cy="308737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5" descr="cawcrfron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5663"/>
            <a:ext cx="9144000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25" y="5934075"/>
            <a:ext cx="6635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4281488"/>
            <a:ext cx="3638550" cy="1008062"/>
          </a:xfrm>
        </p:spPr>
        <p:txBody>
          <a:bodyPr anchor="b"/>
          <a:lstStyle>
            <a:lvl1pPr marL="0" indent="0">
              <a:buFontTx/>
              <a:buNone/>
              <a:defRPr sz="1600"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9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26988" y="357188"/>
            <a:ext cx="9195409" cy="6140081"/>
            <a:chOff x="-26988" y="357188"/>
            <a:chExt cx="9195409" cy="6140081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43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58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7938" y="5668963"/>
                  <a:ext cx="9167813" cy="99695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 userDrawn="1"/>
              </p:nvSpPr>
              <p:spPr bwMode="auto">
                <a:xfrm>
                  <a:off x="-7938" y="5732463"/>
                  <a:ext cx="7362826" cy="433387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 userDrawn="1"/>
              </p:nvSpPr>
              <p:spPr bwMode="auto">
                <a:xfrm>
                  <a:off x="7354888" y="5732463"/>
                  <a:ext cx="1804987" cy="869950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  <p:pic>
            <p:nvPicPr>
              <p:cNvPr id="44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5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46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7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9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1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2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3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4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5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6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7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  <p:grpSp>
          <p:nvGrpSpPr>
            <p:cNvPr id="30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3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30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497" y="5500319"/>
            <a:ext cx="9170984" cy="1357681"/>
            <a:chOff x="1497" y="5500319"/>
            <a:chExt cx="9170984" cy="1357681"/>
          </a:xfrm>
        </p:grpSpPr>
        <p:sp>
          <p:nvSpPr>
            <p:cNvPr id="8" name="Rectangle 7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497" y="5563679"/>
              <a:ext cx="9170984" cy="932871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0" y="117"/>
                </a:cxn>
                <a:cxn ang="0">
                  <a:pos x="0" y="137"/>
                </a:cxn>
                <a:cxn ang="0">
                  <a:pos x="2030" y="137"/>
                </a:cxn>
                <a:cxn ang="0">
                  <a:pos x="2313" y="117"/>
                </a:cxn>
                <a:cxn ang="0">
                  <a:pos x="2880" y="0"/>
                </a:cxn>
                <a:cxn ang="0">
                  <a:pos x="2880" y="0"/>
                </a:cxn>
                <a:cxn ang="0">
                  <a:pos x="2880" y="117"/>
                </a:cxn>
                <a:cxn ang="0">
                  <a:pos x="2313" y="117"/>
                </a:cxn>
                <a:cxn ang="0">
                  <a:pos x="2784" y="293"/>
                </a:cxn>
                <a:cxn ang="0">
                  <a:pos x="2880" y="293"/>
                </a:cxn>
                <a:cxn ang="0">
                  <a:pos x="2880" y="0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430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97" y="5563679"/>
              <a:ext cx="7365906" cy="432734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6"/>
                </a:cxn>
                <a:cxn ang="0">
                  <a:pos x="2030" y="136"/>
                </a:cxn>
                <a:cxn ang="0">
                  <a:pos x="2313" y="117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367402" y="5563679"/>
              <a:ext cx="1805078" cy="869511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117"/>
                </a:cxn>
                <a:cxn ang="0">
                  <a:pos x="471" y="273"/>
                </a:cxn>
                <a:cxn ang="0">
                  <a:pos x="567" y="273"/>
                </a:cxn>
                <a:cxn ang="0">
                  <a:pos x="567" y="0"/>
                </a:cxn>
                <a:cxn ang="0">
                  <a:pos x="476" y="0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8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5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6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-26988" y="357188"/>
            <a:ext cx="9199469" cy="6500812"/>
            <a:chOff x="-26988" y="357188"/>
            <a:chExt cx="9199469" cy="6500812"/>
          </a:xfrm>
        </p:grpSpPr>
        <p:grpSp>
          <p:nvGrpSpPr>
            <p:cNvPr id="29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grpSp>
          <p:nvGrpSpPr>
            <p:cNvPr id="30" name="Group 29"/>
            <p:cNvGrpSpPr/>
            <p:nvPr userDrawn="1"/>
          </p:nvGrpSpPr>
          <p:grpSpPr>
            <a:xfrm>
              <a:off x="1497" y="5500319"/>
              <a:ext cx="9170984" cy="1357681"/>
              <a:chOff x="1497" y="5500319"/>
              <a:chExt cx="9170984" cy="1357681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1497" y="5940320"/>
                <a:ext cx="9158377" cy="917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32" name="Group 31"/>
              <p:cNvGrpSpPr/>
              <p:nvPr userDrawn="1"/>
            </p:nvGrpSpPr>
            <p:grpSpPr>
              <a:xfrm>
                <a:off x="1497" y="5500319"/>
                <a:ext cx="9170984" cy="996231"/>
                <a:chOff x="1497" y="5500319"/>
                <a:chExt cx="9170984" cy="996231"/>
              </a:xfrm>
            </p:grpSpPr>
            <p:sp>
              <p:nvSpPr>
                <p:cNvPr id="47" name="Freeform 7"/>
                <p:cNvSpPr>
                  <a:spLocks noEditPoints="1"/>
                </p:cNvSpPr>
                <p:nvPr userDrawn="1"/>
              </p:nvSpPr>
              <p:spPr bwMode="auto">
                <a:xfrm>
                  <a:off x="1497" y="5563679"/>
                  <a:ext cx="9170984" cy="932871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0" y="117"/>
                    </a:cxn>
                    <a:cxn ang="0">
                      <a:pos x="0" y="137"/>
                    </a:cxn>
                    <a:cxn ang="0">
                      <a:pos x="2030" y="137"/>
                    </a:cxn>
                    <a:cxn ang="0">
                      <a:pos x="2313" y="117"/>
                    </a:cxn>
                    <a:cxn ang="0">
                      <a:pos x="2880" y="0"/>
                    </a:cxn>
                    <a:cxn ang="0">
                      <a:pos x="2880" y="0"/>
                    </a:cxn>
                    <a:cxn ang="0">
                      <a:pos x="2880" y="117"/>
                    </a:cxn>
                    <a:cxn ang="0">
                      <a:pos x="2313" y="117"/>
                    </a:cxn>
                    <a:cxn ang="0">
                      <a:pos x="2784" y="293"/>
                    </a:cxn>
                    <a:cxn ang="0">
                      <a:pos x="2880" y="293"/>
                    </a:cxn>
                    <a:cxn ang="0">
                      <a:pos x="2880" y="0"/>
                    </a:cxn>
                  </a:cxnLst>
                  <a:rect l="0" t="0" r="r" b="b"/>
                  <a:pathLst>
                    <a:path w="2880" h="293">
                      <a:moveTo>
                        <a:pt x="2313" y="117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030" y="137"/>
                        <a:pt x="2030" y="137"/>
                        <a:pt x="2030" y="137"/>
                      </a:cubicBezTo>
                      <a:cubicBezTo>
                        <a:pt x="2214" y="137"/>
                        <a:pt x="2274" y="132"/>
                        <a:pt x="2313" y="117"/>
                      </a:cubicBezTo>
                      <a:moveTo>
                        <a:pt x="2880" y="0"/>
                      </a:moveTo>
                      <a:cubicBezTo>
                        <a:pt x="2880" y="0"/>
                        <a:pt x="2880" y="0"/>
                        <a:pt x="2880" y="0"/>
                      </a:cubicBezTo>
                      <a:cubicBezTo>
                        <a:pt x="2880" y="117"/>
                        <a:pt x="2880" y="117"/>
                        <a:pt x="2880" y="117"/>
                      </a:cubicBezTo>
                      <a:cubicBezTo>
                        <a:pt x="2313" y="117"/>
                        <a:pt x="2313" y="117"/>
                        <a:pt x="2313" y="117"/>
                      </a:cubicBezTo>
                      <a:cubicBezTo>
                        <a:pt x="2411" y="197"/>
                        <a:pt x="2542" y="293"/>
                        <a:pt x="2784" y="293"/>
                      </a:cubicBezTo>
                      <a:cubicBezTo>
                        <a:pt x="2842" y="293"/>
                        <a:pt x="2880" y="293"/>
                        <a:pt x="2880" y="293"/>
                      </a:cubicBezTo>
                      <a:cubicBezTo>
                        <a:pt x="2880" y="0"/>
                        <a:pt x="2880" y="0"/>
                        <a:pt x="2880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" name="Freeform 8"/>
                <p:cNvSpPr>
                  <a:spLocks noEditPoints="1"/>
                </p:cNvSpPr>
                <p:nvPr userDrawn="1"/>
              </p:nvSpPr>
              <p:spPr bwMode="auto">
                <a:xfrm>
                  <a:off x="1497" y="5500319"/>
                  <a:ext cx="9170984" cy="435430"/>
                </a:xfrm>
                <a:custGeom>
                  <a:avLst/>
                  <a:gdLst/>
                  <a:ahLst/>
                  <a:cxnLst>
                    <a:cxn ang="0">
                      <a:pos x="2880" y="20"/>
                    </a:cxn>
                    <a:cxn ang="0">
                      <a:pos x="2789" y="20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880" y="137"/>
                    </a:cxn>
                    <a:cxn ang="0">
                      <a:pos x="2880" y="20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1860" y="0"/>
                    </a:cxn>
                  </a:cxnLst>
                  <a:rect l="0" t="0" r="r" b="b"/>
                  <a:pathLst>
                    <a:path w="2880" h="137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880" y="137"/>
                        <a:pt x="2880" y="137"/>
                        <a:pt x="2880" y="137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 userDrawn="1"/>
              </p:nvSpPr>
              <p:spPr bwMode="auto">
                <a:xfrm>
                  <a:off x="1497" y="5563679"/>
                  <a:ext cx="7365906" cy="432734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6"/>
                    </a:cxn>
                    <a:cxn ang="0">
                      <a:pos x="2030" y="136"/>
                    </a:cxn>
                    <a:cxn ang="0">
                      <a:pos x="2313" y="117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 userDrawn="1"/>
              </p:nvSpPr>
              <p:spPr bwMode="auto">
                <a:xfrm>
                  <a:off x="7367402" y="5563679"/>
                  <a:ext cx="1805078" cy="869511"/>
                </a:xfrm>
                <a:custGeom>
                  <a:avLst/>
                  <a:gdLst/>
                  <a:ahLst/>
                  <a:cxnLst>
                    <a:cxn ang="0">
                      <a:pos x="476" y="0"/>
                    </a:cxn>
                    <a:cxn ang="0">
                      <a:pos x="0" y="117"/>
                    </a:cxn>
                    <a:cxn ang="0">
                      <a:pos x="471" y="273"/>
                    </a:cxn>
                    <a:cxn ang="0">
                      <a:pos x="567" y="273"/>
                    </a:cxn>
                    <a:cxn ang="0">
                      <a:pos x="567" y="0"/>
                    </a:cxn>
                    <a:cxn ang="0">
                      <a:pos x="476" y="0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pic>
            <p:nvPicPr>
              <p:cNvPr id="33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34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6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8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1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2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3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4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5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smtClean="0"/>
              <a:t>Click to Add Business Unit</a:t>
            </a:r>
          </a:p>
        </p:txBody>
      </p:sp>
    </p:spTree>
    <p:extLst>
      <p:ext uri="{BB962C8B-B14F-4D97-AF65-F5344CB8AC3E}">
        <p14:creationId xmlns:p14="http://schemas.microsoft.com/office/powerpoint/2010/main" val="363796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683568" y="6504332"/>
            <a:ext cx="6083845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  ACCESS Workshop|  Harun Rashid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70000"/>
            <a:ext cx="846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 smtClean="0"/>
              <a:t>Click to edit Master title style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Presentation title  |  Presenter name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5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7" name="Picture 78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68413"/>
            <a:ext cx="8461375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1" y="6504332"/>
            <a:ext cx="6083845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Presentation title  |  Presenter name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 smtClean="0"/>
              <a:t>  |</a:t>
            </a:r>
            <a:endParaRPr lang="en-AU" dirty="0"/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5" y="3326606"/>
            <a:ext cx="9161463" cy="80168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3637756"/>
            <a:ext cx="9142412" cy="490537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843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6643"/>
            <a:ext cx="91678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49" r:id="rId3"/>
    <p:sldLayoutId id="2147483650" r:id="rId4"/>
    <p:sldLayoutId id="2147483655" r:id="rId5"/>
    <p:sldLayoutId id="2147483680" r:id="rId6"/>
    <p:sldLayoutId id="2147483679" r:id="rId7"/>
    <p:sldLayoutId id="2147483661" r:id="rId8"/>
    <p:sldLayoutId id="2147483663" r:id="rId9"/>
    <p:sldLayoutId id="2147483664" r:id="rId10"/>
    <p:sldLayoutId id="2147483667" r:id="rId11"/>
    <p:sldLayoutId id="2147483665" r:id="rId12"/>
    <p:sldLayoutId id="2147483682" r:id="rId13"/>
    <p:sldLayoutId id="2147483681" r:id="rId14"/>
    <p:sldLayoutId id="2147483683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1775" y="374650"/>
            <a:ext cx="8670925" cy="1326158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smtClean="0"/>
              <a:t>Tropical climate variability in a provisional version of </a:t>
            </a:r>
            <a:r>
              <a:rPr lang="en-US" sz="3200" b="0" dirty="0" smtClean="0"/>
              <a:t>the ACCESS-CM2</a:t>
            </a:r>
            <a:endParaRPr lang="en-AU" altLang="en-US" sz="3200" dirty="0">
              <a:solidFill>
                <a:srgbClr val="0079A4"/>
              </a:solidFill>
              <a:latin typeface="ArialMT" charset="0"/>
              <a:ea typeface="MS PGothic" charset="-128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1775" y="4581128"/>
            <a:ext cx="4484241" cy="1224136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2400" b="0" dirty="0">
                <a:solidFill>
                  <a:srgbClr val="0070C0"/>
                </a:solidFill>
                <a:ea typeface="MS PGothic" charset="-128"/>
              </a:rPr>
              <a:t>Harun </a:t>
            </a:r>
            <a:r>
              <a:rPr lang="en-AU" altLang="en-US" sz="2400" b="0" dirty="0" smtClean="0">
                <a:solidFill>
                  <a:srgbClr val="0070C0"/>
                </a:solidFill>
                <a:ea typeface="MS PGothic" charset="-128"/>
              </a:rPr>
              <a:t>Rashid</a:t>
            </a:r>
          </a:p>
          <a:p>
            <a:pPr eaLnBrk="1" hangingPunct="1"/>
            <a:r>
              <a:rPr lang="en-AU" altLang="en-US" sz="2400" b="0" dirty="0" smtClean="0">
                <a:solidFill>
                  <a:srgbClr val="0070C0"/>
                </a:solidFill>
                <a:ea typeface="MS PGothic" charset="-128"/>
              </a:rPr>
              <a:t>Coupled Climate Modelling </a:t>
            </a:r>
          </a:p>
          <a:p>
            <a:pPr eaLnBrk="1" hangingPunct="1"/>
            <a:r>
              <a:rPr lang="en-AU" altLang="en-US" sz="2400" b="0" dirty="0" smtClean="0">
                <a:solidFill>
                  <a:srgbClr val="0070C0"/>
                </a:solidFill>
                <a:ea typeface="MS PGothic" charset="-128"/>
              </a:rPr>
              <a:t>CSIRO Climate Science Centre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993775"/>
          </a:xfrm>
        </p:spPr>
        <p:txBody>
          <a:bodyPr>
            <a:normAutofit/>
          </a:bodyPr>
          <a:lstStyle/>
          <a:p>
            <a:r>
              <a:rPr lang="en-US" dirty="0" smtClean="0"/>
              <a:t>Spatial structures of ENSO and 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 smtClean="0"/>
              <a:t>  |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412776"/>
            <a:ext cx="4392488" cy="298295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39990"/>
            <a:ext cx="4411712" cy="29960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0200" y="4509120"/>
            <a:ext cx="402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ENSO: The ENSO structure in ACCESS-CM2 is </a:t>
            </a:r>
            <a:r>
              <a:rPr lang="en-US" dirty="0" err="1" smtClean="0">
                <a:solidFill>
                  <a:srgbClr val="FF0000"/>
                </a:solidFill>
              </a:rPr>
              <a:t>meridionally</a:t>
            </a:r>
            <a:r>
              <a:rPr lang="en-US" dirty="0" smtClean="0">
                <a:solidFill>
                  <a:srgbClr val="FF0000"/>
                </a:solidFill>
              </a:rPr>
              <a:t> confined and extends too far into the West Pacific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6016" y="1772816"/>
            <a:ext cx="4025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IOD: The IOD in ACCESS-CM2 is too strong compared to </a:t>
            </a:r>
            <a:r>
              <a:rPr lang="en-US" dirty="0" err="1" smtClean="0">
                <a:solidFill>
                  <a:schemeClr val="accent4"/>
                </a:solidFill>
              </a:rPr>
              <a:t>obs</a:t>
            </a:r>
            <a:r>
              <a:rPr lang="en-US" dirty="0" smtClean="0">
                <a:solidFill>
                  <a:schemeClr val="accent4"/>
                </a:solidFill>
              </a:rPr>
              <a:t>, and has an overly strong relationship with ENSO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1" y="274638"/>
            <a:ext cx="8953835" cy="852487"/>
          </a:xfrm>
        </p:spPr>
        <p:txBody>
          <a:bodyPr>
            <a:normAutofit/>
          </a:bodyPr>
          <a:lstStyle/>
          <a:p>
            <a:r>
              <a:rPr lang="en-US" altLang="en-US" sz="3200" dirty="0" smtClean="0">
                <a:ea typeface="MS PGothic" charset="-128"/>
              </a:rPr>
              <a:t>Seasonal phase locking of ENSO and IOD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 smtClean="0"/>
              <a:t>  |</a:t>
            </a:r>
            <a:endParaRPr lang="en-AU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-58806" y="5311026"/>
            <a:ext cx="87484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The seasonal phase locking is similar to </a:t>
            </a:r>
            <a:r>
              <a:rPr lang="en-US" altLang="en-US" dirty="0" err="1" smtClean="0">
                <a:solidFill>
                  <a:srgbClr val="FF0000"/>
                </a:solidFill>
              </a:rPr>
              <a:t>obs</a:t>
            </a:r>
            <a:r>
              <a:rPr lang="en-US" altLang="en-US" dirty="0" smtClean="0">
                <a:solidFill>
                  <a:srgbClr val="FF0000"/>
                </a:solidFill>
              </a:rPr>
              <a:t>, except the minimum variance occurs in May instead of April.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3" t="14178" r="17318" b="32292"/>
          <a:stretch/>
        </p:blipFill>
        <p:spPr>
          <a:xfrm>
            <a:off x="618989" y="881466"/>
            <a:ext cx="6113251" cy="4422352"/>
          </a:xfrm>
        </p:spPr>
      </p:pic>
    </p:spTree>
    <p:extLst>
      <p:ext uri="{BB962C8B-B14F-4D97-AF65-F5344CB8AC3E}">
        <p14:creationId xmlns:p14="http://schemas.microsoft.com/office/powerpoint/2010/main" val="3288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spectra of the ENSO and IOD indices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 smtClean="0"/>
              <a:t>  |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5013176"/>
            <a:ext cx="415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ENSO power peaks near 2-year period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1916832"/>
            <a:ext cx="415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IOD is too strong in both models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4" y="1127125"/>
            <a:ext cx="4355339" cy="363355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02981"/>
            <a:ext cx="4355976" cy="36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395629" y="260648"/>
            <a:ext cx="7898209" cy="509563"/>
          </a:xfrm>
        </p:spPr>
        <p:txBody>
          <a:bodyPr>
            <a:normAutofit/>
          </a:bodyPr>
          <a:lstStyle/>
          <a:p>
            <a:r>
              <a:rPr lang="en-AU" altLang="en-US" sz="2800" dirty="0" smtClean="0">
                <a:ea typeface="MS PGothic" charset="-128"/>
              </a:rPr>
              <a:t>Time mean SST, </a:t>
            </a:r>
            <a:r>
              <a:rPr lang="en-AU" altLang="en-US" sz="2800" dirty="0" err="1" smtClean="0">
                <a:ea typeface="MS PGothic" charset="-128"/>
              </a:rPr>
              <a:t>Taux</a:t>
            </a:r>
            <a:r>
              <a:rPr lang="en-AU" altLang="en-US" sz="2800" dirty="0" smtClean="0">
                <a:ea typeface="MS PGothic" charset="-128"/>
              </a:rPr>
              <a:t> and D20 along the equator</a:t>
            </a:r>
            <a:endParaRPr lang="en-US" altLang="en-US" sz="2800" dirty="0">
              <a:ea typeface="MS PGothic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08104" y="2636705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accent4"/>
                </a:solidFill>
              </a:rPr>
              <a:t>SST and </a:t>
            </a:r>
            <a:r>
              <a:rPr lang="en-AU" dirty="0" smtClean="0">
                <a:solidFill>
                  <a:schemeClr val="accent4"/>
                </a:solidFill>
              </a:rPr>
              <a:t>ZWS</a:t>
            </a:r>
            <a:r>
              <a:rPr lang="en-AU" dirty="0" smtClean="0">
                <a:solidFill>
                  <a:schemeClr val="accent4"/>
                </a:solidFill>
              </a:rPr>
              <a:t>: </a:t>
            </a:r>
            <a:r>
              <a:rPr lang="en-AU" dirty="0" err="1" smtClean="0">
                <a:solidFill>
                  <a:schemeClr val="accent4"/>
                </a:solidFill>
              </a:rPr>
              <a:t>Lat</a:t>
            </a:r>
            <a:r>
              <a:rPr lang="en-AU" dirty="0" smtClean="0">
                <a:solidFill>
                  <a:schemeClr val="accent4"/>
                </a:solidFill>
              </a:rPr>
              <a:t>-averaged over 5S-5N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rgbClr val="FF0000"/>
                </a:solidFill>
              </a:rPr>
              <a:t>D20: 0.5S-0.5N</a:t>
            </a:r>
            <a:endParaRPr lang="en-AU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08720"/>
            <a:ext cx="4866928" cy="470356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923213" cy="75565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MS PGothic" charset="-128"/>
              </a:rPr>
              <a:t>Components of the </a:t>
            </a:r>
            <a:r>
              <a:rPr lang="en-US" altLang="en-US" dirty="0" err="1" smtClean="0">
                <a:ea typeface="MS PGothic" charset="-128"/>
              </a:rPr>
              <a:t>Bjerknes</a:t>
            </a:r>
            <a:r>
              <a:rPr lang="en-US" altLang="en-US" dirty="0" smtClean="0">
                <a:ea typeface="MS PGothic" charset="-128"/>
              </a:rPr>
              <a:t>’ feedback loop</a:t>
            </a:r>
            <a:endParaRPr lang="en-US" altLang="en-US" dirty="0">
              <a:ea typeface="MS PGothic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8725"/>
            <a:ext cx="4788024" cy="412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2736"/>
            <a:ext cx="4390008" cy="4127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5046225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In ACCESS-CM2, there is a too strong coupling between the CP-ZWS and EP-SST anomalies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638" cy="85248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 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1115616" y="6110663"/>
            <a:ext cx="6083845" cy="124274"/>
          </a:xfrm>
        </p:spPr>
        <p:txBody>
          <a:bodyPr/>
          <a:lstStyle/>
          <a:p>
            <a:r>
              <a:rPr lang="en-AU" dirty="0" smtClean="0"/>
              <a:t>ACCESS Workshop  |  Harun Rashid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>
                <a:solidFill>
                  <a:srgbClr val="FFFFFF"/>
                </a:solidFill>
              </a:rPr>
              <a:pPr/>
              <a:t>7</a:t>
            </a:fld>
            <a:r>
              <a:rPr lang="en-AU" smtClean="0">
                <a:solidFill>
                  <a:srgbClr val="FFFFFF"/>
                </a:solidFill>
              </a:rPr>
              <a:t>  |</a:t>
            </a:r>
            <a:endParaRPr lang="en-AU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980728"/>
            <a:ext cx="8461375" cy="5040560"/>
          </a:xfrm>
        </p:spPr>
        <p:txBody>
          <a:bodyPr/>
          <a:lstStyle/>
          <a:p>
            <a:r>
              <a:rPr lang="en-AU" dirty="0" smtClean="0"/>
              <a:t>The simulated ENSO is too strong and </a:t>
            </a:r>
            <a:r>
              <a:rPr lang="en-AU" dirty="0"/>
              <a:t>its </a:t>
            </a:r>
            <a:r>
              <a:rPr lang="en-AU" dirty="0" smtClean="0"/>
              <a:t>period is too short. 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The simulated ENSO and IOD are strongly correlated.</a:t>
            </a:r>
          </a:p>
          <a:p>
            <a:r>
              <a:rPr lang="en-AU" dirty="0" smtClean="0"/>
              <a:t>The central Pacific ZWS anomalies are strongly coupled with the East Pacific SST anomalies.</a:t>
            </a:r>
          </a:p>
          <a:p>
            <a:r>
              <a:rPr lang="en-AU" dirty="0" smtClean="0">
                <a:solidFill>
                  <a:srgbClr val="C00000"/>
                </a:solidFill>
              </a:rPr>
              <a:t>The shapes of the lag-regression curves are indicative of strong oscillations because of tight coupling between the ZWS, D20 &amp; SST anomalies.</a:t>
            </a:r>
          </a:p>
        </p:txBody>
      </p:sp>
    </p:spTree>
    <p:extLst>
      <p:ext uri="{BB962C8B-B14F-4D97-AF65-F5344CB8AC3E}">
        <p14:creationId xmlns:p14="http://schemas.microsoft.com/office/powerpoint/2010/main" val="291203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</Template>
  <TotalTime>1313</TotalTime>
  <Words>230</Words>
  <Application>Microsoft Macintosh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ArialMT</vt:lpstr>
      <vt:lpstr>Calibri</vt:lpstr>
      <vt:lpstr>MS PGothic</vt:lpstr>
      <vt:lpstr>Arial</vt:lpstr>
      <vt:lpstr>CSIRO Theme</vt:lpstr>
      <vt:lpstr>Tropical climate variability in a provisional version of the ACCESS-CM2</vt:lpstr>
      <vt:lpstr>Spatial structures of ENSO and IOD</vt:lpstr>
      <vt:lpstr>Seasonal phase locking of ENSO and IOD</vt:lpstr>
      <vt:lpstr>Power spectra of the ENSO and IOD indices</vt:lpstr>
      <vt:lpstr>Time mean SST, Taux and D20 along the equator</vt:lpstr>
      <vt:lpstr>Components of the Bjerknes’ feedback loop</vt:lpstr>
      <vt:lpstr>  Summary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148</cp:revision>
  <dcterms:created xsi:type="dcterms:W3CDTF">2017-05-26T00:14:03Z</dcterms:created>
  <dcterms:modified xsi:type="dcterms:W3CDTF">2017-09-04T06:44:22Z</dcterms:modified>
</cp:coreProperties>
</file>