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9" r:id="rId7"/>
    <p:sldId id="260" r:id="rId8"/>
    <p:sldId id="270" r:id="rId9"/>
    <p:sldId id="261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7C8C"/>
    <a:srgbClr val="532939"/>
    <a:srgbClr val="8A6579"/>
    <a:srgbClr val="899F99"/>
    <a:srgbClr val="ACA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2"/>
    <p:restoredTop sz="94751"/>
  </p:normalViewPr>
  <p:slideViewPr>
    <p:cSldViewPr snapToGrid="0" snapToObjects="1">
      <p:cViewPr varScale="1">
        <p:scale>
          <a:sx n="121" d="100"/>
          <a:sy n="121" d="100"/>
        </p:scale>
        <p:origin x="176" y="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E645-434C-EA49-B6C6-C5690AE0E696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6D3A-93EA-CB41-BAE5-94634AB78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C43BC-87C1-AD48-8DA8-7FA849D3A8A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6F5A1-B8CD-C341-A68D-A28A259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tif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854843" y="4173746"/>
            <a:ext cx="2162158" cy="90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311" y="4509245"/>
            <a:ext cx="8013597" cy="4908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94" y="1186150"/>
            <a:ext cx="9145394" cy="226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" y="3199894"/>
            <a:ext cx="9143999" cy="1010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9" y="3258409"/>
            <a:ext cx="8013596" cy="990050"/>
          </a:xfrm>
        </p:spPr>
        <p:txBody>
          <a:bodyPr anchor="t" anchorCtr="0">
            <a:normAutofit/>
          </a:bodyPr>
          <a:lstStyle>
            <a:lvl1pPr algn="l"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" y="897565"/>
            <a:ext cx="9143999" cy="154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riangle 15"/>
          <p:cNvSpPr/>
          <p:nvPr userDrawn="1"/>
        </p:nvSpPr>
        <p:spPr>
          <a:xfrm rot="10800000">
            <a:off x="774890" y="4192902"/>
            <a:ext cx="393539" cy="21327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45" y="257751"/>
            <a:ext cx="1899865" cy="7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2701529"/>
            <a:ext cx="6261100" cy="60593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8A6579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389226" y="4173746"/>
            <a:ext cx="2627776" cy="90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401"/>
            <a:ext cx="9145394" cy="226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2902834"/>
            <a:ext cx="9144000" cy="834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riangle 18"/>
          <p:cNvSpPr/>
          <p:nvPr userDrawn="1"/>
        </p:nvSpPr>
        <p:spPr>
          <a:xfrm>
            <a:off x="8083794" y="3537927"/>
            <a:ext cx="393539" cy="20252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745" y="3170627"/>
            <a:ext cx="5370969" cy="511329"/>
          </a:xfrm>
        </p:spPr>
        <p:txBody>
          <a:bodyPr anchor="t"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887331" y="317112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www.nespclimate.com.au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4039" y="2885442"/>
            <a:ext cx="344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 MORE INFORMATION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37532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900" baseline="0" dirty="0">
                <a:latin typeface="Arial" charset="0"/>
                <a:ea typeface="Arial" charset="0"/>
                <a:cs typeface="Arial" charset="0"/>
              </a:rPr>
              <a:t> Earth Systems and Climate Change Hub is funded by the Australian Government’s National Environmental Science Program,</a:t>
            </a:r>
            <a:br>
              <a:rPr lang="en-US" sz="900" baseline="0" dirty="0">
                <a:latin typeface="Arial" charset="0"/>
                <a:ea typeface="Arial" charset="0"/>
                <a:cs typeface="Arial" charset="0"/>
              </a:rPr>
            </a:br>
            <a:r>
              <a:rPr lang="en-US" sz="900" baseline="0" dirty="0">
                <a:latin typeface="Arial" charset="0"/>
                <a:ea typeface="Arial" charset="0"/>
                <a:cs typeface="Arial" charset="0"/>
              </a:rPr>
              <a:t>with co-investment from the following partner agencies</a:t>
            </a:r>
            <a:endParaRPr lang="en-U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" y="897565"/>
            <a:ext cx="9143999" cy="154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745" y="200909"/>
            <a:ext cx="1815290" cy="724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503" y="4173746"/>
            <a:ext cx="926026" cy="648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" y="4269264"/>
            <a:ext cx="515735" cy="515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43" y="4371355"/>
            <a:ext cx="975392" cy="3338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36" y="4345326"/>
            <a:ext cx="1395006" cy="3627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64" y="4266683"/>
            <a:ext cx="1350354" cy="5804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42" y="4350010"/>
            <a:ext cx="1116418" cy="4721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88" y="4285449"/>
            <a:ext cx="921762" cy="4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933"/>
            <a:ext cx="7886700" cy="994172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71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70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341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943" y="4326061"/>
            <a:ext cx="1708522" cy="6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</p:titleStyle>
    <p:bodyStyle>
      <a:lvl1pPr marL="228594" indent="-228594" algn="l" defTabSz="914377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A6579"/>
          </a:solidFill>
          <a:latin typeface="Arial" charset="0"/>
          <a:ea typeface="Arial" charset="0"/>
          <a:cs typeface="Arial" charset="0"/>
        </a:defRPr>
      </a:lvl1pPr>
      <a:lvl2pPr marL="685783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2971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160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349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mip6workshop19.sciencesconf.org/resource/page/id/15" TargetMode="External"/><Relationship Id="rId2" Type="http://schemas.openxmlformats.org/officeDocument/2006/relationships/hyperlink" Target="https://www.wcrp-climate.org/sessions/1466-wgcm-22-agen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ence.sciencemag.org/content/364/6437/222.fu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pcmdi.llnl.gov/CMIP6/ArchiveStatistics/esgf_data_hold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ipcc.ch/comments/ar6wg1/fod/register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https://wg1.ipcc.ch/AR6/AR6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crp-climate.org/wcrp-sp" TargetMode="External"/><Relationship Id="rId2" Type="http://schemas.openxmlformats.org/officeDocument/2006/relationships/hyperlink" Target="https://www.wcrp-climate.org/modelling-wgcm-mip-catalogue/modelling-wgcm-cmip6-endorsed-mi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Marsland | CSIRO Climate Science Centre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CMIP6/IPCC-AR6 UPDATE</a:t>
            </a:r>
          </a:p>
        </p:txBody>
      </p:sp>
    </p:spTree>
    <p:extLst>
      <p:ext uri="{BB962C8B-B14F-4D97-AF65-F5344CB8AC3E}">
        <p14:creationId xmlns:p14="http://schemas.microsoft.com/office/powerpoint/2010/main" val="118291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3E89-9EAF-7E4E-8CED-7839092B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76" y="225028"/>
            <a:ext cx="82888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WGCM-22/CMIP-6 – Barcelona March 25-29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3DA9-4843-5242-A219-4DB2CDEB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Group on Coupled Modelling 22 slides</a:t>
            </a:r>
          </a:p>
          <a:p>
            <a:pPr lvl="1"/>
            <a:r>
              <a:rPr lang="en-AU" dirty="0">
                <a:hlinkClick r:id="rId2"/>
              </a:rPr>
              <a:t>https://www.wcrp-climate.org/sessions/1466-wgcm-22-agenda</a:t>
            </a:r>
            <a:endParaRPr lang="en-US" dirty="0"/>
          </a:p>
          <a:p>
            <a:r>
              <a:rPr lang="en-US" dirty="0"/>
              <a:t>CMIP6 Workshop slides</a:t>
            </a:r>
          </a:p>
          <a:p>
            <a:pPr lvl="1"/>
            <a:r>
              <a:rPr lang="en-AU" dirty="0">
                <a:hlinkClick r:id="rId3"/>
              </a:rPr>
              <a:t>https://cmip6workshop19.sciencesconf.org/resource/page/id/15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2A597-25F3-374F-A204-040825840A11}"/>
              </a:ext>
            </a:extLst>
          </p:cNvPr>
          <p:cNvSpPr txBox="1"/>
          <p:nvPr/>
        </p:nvSpPr>
        <p:spPr>
          <a:xfrm>
            <a:off x="3235569" y="4481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465D-F12E-C349-90D1-2125D802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CMIP6 Equilibrium Climate Sensitivity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9B72BA-DFC3-5442-A168-6E487FB54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174" y="956345"/>
            <a:ext cx="6580738" cy="2139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708089-1A79-DB4D-A9CE-2B54E47D14E2}"/>
              </a:ext>
            </a:extLst>
          </p:cNvPr>
          <p:cNvSpPr txBox="1"/>
          <p:nvPr/>
        </p:nvSpPr>
        <p:spPr>
          <a:xfrm>
            <a:off x="6813450" y="2688590"/>
            <a:ext cx="1970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Courtesy V. Eyring, C. Tebaldi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D9B00-B009-0544-AA88-1C51AFAB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3" y="3230796"/>
            <a:ext cx="7214532" cy="1629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59001-212F-984B-8741-2D1EB93145EE}"/>
              </a:ext>
            </a:extLst>
          </p:cNvPr>
          <p:cNvSpPr txBox="1"/>
          <p:nvPr/>
        </p:nvSpPr>
        <p:spPr>
          <a:xfrm>
            <a:off x="72363" y="4774168"/>
            <a:ext cx="572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https://science.sciencemag.org/content/364/6437/222.full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3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08D8-ADDD-3F4D-8F17-17B2F0F2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0" y="161544"/>
            <a:ext cx="531914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PCMDI ESGF CMIP6  </a:t>
            </a:r>
            <a:br>
              <a:rPr lang="en-US" dirty="0"/>
            </a:br>
            <a:r>
              <a:rPr lang="en-US" dirty="0"/>
              <a:t>Data Holdings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7F5C-5401-4E47-A3AB-A7BBC9BE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1219198"/>
            <a:ext cx="3657600" cy="3413523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https://pcmdi.llnl.gov/CMIP6/ArchiveStatistics/esgf_data_holdings/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D6532-2D14-DB44-9258-D2B3EAA11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7" y="8389"/>
            <a:ext cx="2990407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2B1B6E-95EF-D84A-8459-289CD9D46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793" y="37750"/>
            <a:ext cx="2059264" cy="50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08D8-ADDD-3F4D-8F17-17B2F0F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IPCC-AR6 First Order Draft Expert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7F5C-5401-4E47-A3AB-A7BBC9BE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1219198"/>
            <a:ext cx="9102055" cy="3413523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https://apps.ipcc.ch/comments/ar6wg1/fod/register.php</a:t>
            </a:r>
            <a:endParaRPr lang="en-AU" dirty="0"/>
          </a:p>
          <a:p>
            <a:r>
              <a:rPr lang="en-AU" dirty="0"/>
              <a:t>29 Apr 2019 to 23 Jun 2019. </a:t>
            </a:r>
          </a:p>
          <a:p>
            <a:r>
              <a:rPr lang="en-AU" dirty="0"/>
              <a:t>Registration open until </a:t>
            </a:r>
            <a:r>
              <a:rPr lang="en-AU" b="1" dirty="0"/>
              <a:t>2019-06-15 23:59(CST)</a:t>
            </a:r>
            <a:r>
              <a:rPr lang="en-A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F46F-C5F1-D546-A253-2D9090CC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69933"/>
            <a:ext cx="91440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IPCC Deadlines: 31 Dec 2019 literature </a:t>
            </a:r>
            <a:r>
              <a:rPr lang="en-US" dirty="0" err="1"/>
              <a:t>subm</a:t>
            </a:r>
            <a:r>
              <a:rPr lang="en-US" dirty="0"/>
              <a:t>.</a:t>
            </a:r>
            <a:br>
              <a:rPr lang="en-US" dirty="0"/>
            </a:br>
            <a:r>
              <a:rPr lang="en-AU" dirty="0">
                <a:hlinkClick r:id="rId2"/>
              </a:rPr>
              <a:t>https://wg1.ipcc.ch/AR6/AR6.html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3929C-B2B4-AC43-BA78-FE77C4C0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149" y="1164105"/>
            <a:ext cx="2779548" cy="38753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C97D2-7EFD-D04D-AEB0-07685CB15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662" y="2608244"/>
            <a:ext cx="4935269" cy="987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E37192-2211-1347-B527-3BCDCE826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045" y="3569323"/>
            <a:ext cx="4880885" cy="10243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E560E5-E85B-6544-8420-454D3F71462B}"/>
              </a:ext>
            </a:extLst>
          </p:cNvPr>
          <p:cNvCxnSpPr>
            <a:cxnSpLocks/>
          </p:cNvCxnSpPr>
          <p:nvPr/>
        </p:nvCxnSpPr>
        <p:spPr>
          <a:xfrm>
            <a:off x="2837793" y="2932386"/>
            <a:ext cx="882869" cy="0"/>
          </a:xfrm>
          <a:prstGeom prst="line">
            <a:avLst/>
          </a:prstGeom>
          <a:ln w="412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A2C1DF-13D9-BF4B-92BE-BD04493A4E03}"/>
              </a:ext>
            </a:extLst>
          </p:cNvPr>
          <p:cNvCxnSpPr>
            <a:cxnSpLocks/>
          </p:cNvCxnSpPr>
          <p:nvPr/>
        </p:nvCxnSpPr>
        <p:spPr>
          <a:xfrm>
            <a:off x="2806262" y="4041131"/>
            <a:ext cx="882869" cy="0"/>
          </a:xfrm>
          <a:prstGeom prst="line">
            <a:avLst/>
          </a:prstGeom>
          <a:ln w="412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5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66B0-BC96-5040-9760-03D91519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CMIP7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F899-7BBB-EE44-A583-3E452526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Science direction for next several years is set by the ingoing CMIP6 and 21 MIPs, and their analysis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https://www.wcrp-climate.org/modelling-wgcm-mip-catalogue/modelling-wgcm-cmip6-endorsed-mips</a:t>
            </a:r>
            <a:endParaRPr lang="en-US" dirty="0"/>
          </a:p>
          <a:p>
            <a:r>
              <a:rPr lang="en-US" dirty="0"/>
              <a:t>Update horizon for forcings – critical failures</a:t>
            </a:r>
          </a:p>
          <a:p>
            <a:r>
              <a:rPr lang="en-US" dirty="0"/>
              <a:t>WCRP Strategic Plan 2019-2029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https://www.wcrp-climate.org/wcrp-sp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C Hub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E6877"/>
      </a:accent1>
      <a:accent2>
        <a:srgbClr val="9E9F9D"/>
      </a:accent2>
      <a:accent3>
        <a:srgbClr val="615E5F"/>
      </a:accent3>
      <a:accent4>
        <a:srgbClr val="899F99"/>
      </a:accent4>
      <a:accent5>
        <a:srgbClr val="2E4045"/>
      </a:accent5>
      <a:accent6>
        <a:srgbClr val="5E3C58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0739987-0465-2146-A55F-979FC588DF3C}" vid="{502EAF14-3905-C040-9C5A-F3C93ECF8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B82DC99B231B4289A7D2DA8AEF491E" ma:contentTypeVersion="0" ma:contentTypeDescription="Create a new document." ma:contentTypeScope="" ma:versionID="7ab2771f0ff6c8db12c66e47e5277d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8FB0DC-211C-4581-BEF8-8316ED0A3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6E393D-08A9-448F-AF81-3114C5ACFC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FE7265-1029-4149-B1EE-3C0A7B4398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3556</TotalTime>
  <Words>194</Words>
  <Application>Microsoft Macintosh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CMIP6/IPCC-AR6 UPDATE</vt:lpstr>
      <vt:lpstr>WGCM-22/CMIP-6 – Barcelona March 25-29</vt:lpstr>
      <vt:lpstr>CMIP6 Equilibrium Climate Sensitivity</vt:lpstr>
      <vt:lpstr>PCMDI ESGF CMIP6   Data Holdings</vt:lpstr>
      <vt:lpstr>IPCC-AR6 First Order Draft Expert Review</vt:lpstr>
      <vt:lpstr>IPCC Deadlines: 31 Dec 2019 literature subm. https://wg1.ipcc.ch/AR6/AR6.html</vt:lpstr>
      <vt:lpstr>CMIP7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[presentation title]</dc:title>
  <dc:creator>Simon Marsland</dc:creator>
  <cp:lastModifiedBy>Simon Marsland</cp:lastModifiedBy>
  <cp:revision>46</cp:revision>
  <dcterms:created xsi:type="dcterms:W3CDTF">2019-04-08T23:14:08Z</dcterms:created>
  <dcterms:modified xsi:type="dcterms:W3CDTF">2019-05-23T21:41:34Z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0x010100EDB82DC99B231B4289A7D2DA8AEF491E</vt:lpwstr>
  </property>
</Properties>
</file>