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499" r:id="rId3"/>
    <p:sldId id="500" r:id="rId4"/>
    <p:sldId id="501" r:id="rId5"/>
    <p:sldId id="503" r:id="rId6"/>
    <p:sldId id="5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B247CC-B957-487A-953D-9DC2F528C6BD}">
          <p14:sldIdLst>
            <p14:sldId id="258"/>
            <p14:sldId id="499"/>
            <p14:sldId id="500"/>
            <p14:sldId id="501"/>
            <p14:sldId id="503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5" autoAdjust="0"/>
    <p:restoredTop sz="87483"/>
  </p:normalViewPr>
  <p:slideViewPr>
    <p:cSldViewPr snapToGrid="0">
      <p:cViewPr varScale="1">
        <p:scale>
          <a:sx n="111" d="100"/>
          <a:sy n="111" d="100"/>
        </p:scale>
        <p:origin x="1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15118-818D-4453-8984-8A2DBD465EA9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36FA-4278-468E-9484-D60BD7333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26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51BBE-8CA4-3D4C-9C9F-5155CB7011FD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C07DF-06FC-C144-AB47-200E86E7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7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C07DF-06FC-C144-AB47-200E86E77B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ECB04-C8B2-450F-B67C-4F3A6320487D}"/>
              </a:ext>
            </a:extLst>
          </p:cNvPr>
          <p:cNvSpPr txBox="1"/>
          <p:nvPr userDrawn="1"/>
        </p:nvSpPr>
        <p:spPr>
          <a:xfrm>
            <a:off x="10617200" y="6324513"/>
            <a:ext cx="232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nci.org.au</a:t>
            </a:r>
          </a:p>
        </p:txBody>
      </p:sp>
    </p:spTree>
    <p:extLst>
      <p:ext uri="{BB962C8B-B14F-4D97-AF65-F5344CB8AC3E}">
        <p14:creationId xmlns:p14="http://schemas.microsoft.com/office/powerpoint/2010/main" val="314387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6999" y="-2966623"/>
            <a:ext cx="6858001" cy="12192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-1" y="885825"/>
            <a:ext cx="12192001" cy="537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-140825"/>
            <a:ext cx="2077525" cy="88089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617200" y="6324513"/>
            <a:ext cx="232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nci.org.au</a:t>
            </a:r>
          </a:p>
        </p:txBody>
      </p:sp>
    </p:spTree>
    <p:extLst>
      <p:ext uri="{BB962C8B-B14F-4D97-AF65-F5344CB8AC3E}">
        <p14:creationId xmlns:p14="http://schemas.microsoft.com/office/powerpoint/2010/main" val="67489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6999" y="-2667000"/>
            <a:ext cx="6858001" cy="1219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251181"/>
            <a:ext cx="3886200" cy="16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3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us.nci.org.au/display/CMIP/CMIP+Community+Home" TargetMode="External"/><Relationship Id="rId2" Type="http://schemas.openxmlformats.org/officeDocument/2006/relationships/hyperlink" Target="http://esgf.nci.org.a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0081" y="2721114"/>
            <a:ext cx="10364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>
                <a:solidFill>
                  <a:schemeClr val="bg1"/>
                </a:solidFill>
              </a:rPr>
              <a:t>NCI Updates – a brief update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05933" y="3876607"/>
            <a:ext cx="2034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</a:rPr>
              <a:t>Ben Evans</a:t>
            </a:r>
          </a:p>
        </p:txBody>
      </p:sp>
    </p:spTree>
    <p:extLst>
      <p:ext uri="{BB962C8B-B14F-4D97-AF65-F5344CB8AC3E}">
        <p14:creationId xmlns:p14="http://schemas.microsoft.com/office/powerpoint/2010/main" val="149406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8DA3-9F7B-FC42-AE9A-EFE01851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782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NCI Supercomputer Upgrade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36CF5-FE1E-6A44-A4CD-F6F99C512EE8}"/>
              </a:ext>
            </a:extLst>
          </p:cNvPr>
          <p:cNvSpPr txBox="1"/>
          <p:nvPr/>
        </p:nvSpPr>
        <p:spPr>
          <a:xfrm>
            <a:off x="185195" y="882149"/>
            <a:ext cx="121919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National Tender - robust process under modern conditions.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approvals on offers through NCI partnership/governance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finalized … but close.  Expect a general announcement soon.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details with follow later.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Operations by 1 Jan 2020, and will notice some transitional arrangements taking place in 2019q3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requirement was mix of CPU and GPU - changing to </a:t>
            </a:r>
            <a:r>
              <a:rPr lang="en-US" dirty="0" err="1"/>
              <a:t>approx</a:t>
            </a:r>
            <a:r>
              <a:rPr lang="en-US" dirty="0"/>
              <a:t> 70/30.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2000" b="1" dirty="0"/>
              <a:t>Transitions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Policy Changes – complying with funding, improving access for “Merit”, and management adjustments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interaction and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“relatively” easy transition – basically the same NCI environment … but always detailed work/code sensitivities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End of Moore’s law – means more focus into future of software and how we invest (“ACCESS-NRI scoping study”)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HPC scaling and </a:t>
            </a:r>
            <a:r>
              <a:rPr lang="en-US" dirty="0" err="1"/>
              <a:t>optimisation</a:t>
            </a:r>
            <a:r>
              <a:rPr lang="en-US" dirty="0"/>
              <a:t> team will be looking at ACCESS components again for this transition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Physical and Service transitions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Expect some unavoidable planned outages: power, cooling, filesystem upgrades</a:t>
            </a:r>
          </a:p>
        </p:txBody>
      </p:sp>
    </p:spTree>
    <p:extLst>
      <p:ext uri="{BB962C8B-B14F-4D97-AF65-F5344CB8AC3E}">
        <p14:creationId xmlns:p14="http://schemas.microsoft.com/office/powerpoint/2010/main" val="195373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6C4A-5580-0E41-9D2F-A9253DDB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633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Caveats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52E61-505C-1541-8F01-3DF2974277FC}"/>
              </a:ext>
            </a:extLst>
          </p:cNvPr>
          <p:cNvSpPr txBox="1"/>
          <p:nvPr/>
        </p:nvSpPr>
        <p:spPr>
          <a:xfrm>
            <a:off x="277793" y="1099596"/>
            <a:ext cx="10366492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Caveats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NCRIS funding to NCI </a:t>
            </a:r>
            <a:r>
              <a:rPr lang="en-US" b="1" dirty="0"/>
              <a:t>does not </a:t>
            </a:r>
            <a:r>
              <a:rPr lang="en-US" dirty="0"/>
              <a:t>cover all critical parts of our infrastructure, services, staff and future needs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Feels like users have now caught up with the infrastructure and starting to use new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in other resources – particularly interactive compute and data 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NCRIS aware and recognize (some) gaps, but don’t have easy answers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Multiple department responsibilities/dependencies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Funding will(/is?) come from a variety of 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“business model” changes to cover/discuss each gap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Funding always comes with more discussion on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Bear with us while we manage all these transitions/funding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said, three important things: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Still progressing with new software and service releases - ongoing improvements and robustness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Changes to policies and software prepare for next scale as infrastructure is made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Working consistently and to priorities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6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1F8A-26D9-1E4A-87A2-3DC52512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358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NCI Cloud and Layered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4394C-FD09-B045-9B3B-0961DEC9D523}"/>
              </a:ext>
            </a:extLst>
          </p:cNvPr>
          <p:cNvSpPr txBox="1"/>
          <p:nvPr/>
        </p:nvSpPr>
        <p:spPr>
          <a:xfrm>
            <a:off x="347240" y="856525"/>
            <a:ext cx="10589245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Cloud underpinning infrastructure - </a:t>
            </a:r>
            <a:r>
              <a:rPr lang="en-US" dirty="0"/>
              <a:t>underpins</a:t>
            </a:r>
            <a:r>
              <a:rPr lang="en-US" b="1" dirty="0"/>
              <a:t> </a:t>
            </a:r>
            <a:r>
              <a:rPr lang="en-US" dirty="0" err="1"/>
              <a:t>accessdev</a:t>
            </a:r>
            <a:r>
              <a:rPr lang="en-US" dirty="0"/>
              <a:t>, VDI, all NCI data services,…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Tenjin cloud hardware is EOL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Contingencies are being put in place, particularly repurposing Raijin components</a:t>
            </a:r>
          </a:p>
          <a:p>
            <a:pPr>
              <a:spcBef>
                <a:spcPts val="1200"/>
              </a:spcBef>
            </a:pPr>
            <a:r>
              <a:rPr lang="en-US" b="1" dirty="0"/>
              <a:t>Cloud 3.0 (Tenjin++)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Refreshed design for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biggest issues: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I/O performance and scalability (network and filesystem)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resource management (memory contention, new hardware)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scale-out NCI managed service needs (K8s)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Progressively transition from Tenjin - from 2019q4 and into next year</a:t>
            </a:r>
          </a:p>
          <a:p>
            <a:pPr>
              <a:spcBef>
                <a:spcPts val="1200"/>
              </a:spcBef>
            </a:pPr>
            <a:r>
              <a:rPr lang="en-US" b="1" dirty="0"/>
              <a:t>VDI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Demand across all users have increased – not just climate/weather.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that the service has been effective for so long and clearly filled a gap,</a:t>
            </a:r>
          </a:p>
          <a:p>
            <a:pPr lvl="1"/>
            <a:r>
              <a:rPr lang="en-US" dirty="0"/>
              <a:t>                   but order of magnitude increase always means changes/improvements.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err="1"/>
              <a:t>behaviour</a:t>
            </a:r>
            <a:r>
              <a:rPr lang="en-US" dirty="0"/>
              <a:t> changes, new analysis environments</a:t>
            </a:r>
          </a:p>
          <a:p>
            <a:pPr>
              <a:spcBef>
                <a:spcPts val="1200"/>
              </a:spcBef>
            </a:pPr>
            <a:r>
              <a:rPr lang="en-US" b="1" dirty="0"/>
              <a:t>Jupyterhub – new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interaction for this specific scale-out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in progress.  Minimal release in 2019q4.  Looking for more challenging test examples  (python and 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9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B99B-AAA3-8F42-A239-03A35D3D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57" y="0"/>
            <a:ext cx="9567441" cy="69448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Reference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78BB9-A7F6-A445-AE32-66FACF18DDEC}"/>
              </a:ext>
            </a:extLst>
          </p:cNvPr>
          <p:cNvSpPr txBox="1"/>
          <p:nvPr/>
        </p:nvSpPr>
        <p:spPr>
          <a:xfrm>
            <a:off x="277792" y="937550"/>
            <a:ext cx="1129456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Management Improvements and Maturing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Stronger requirement for FAIR and Trusted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All Improvements required to improve future funding (and its sources), better management and future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b="1" dirty="0"/>
              <a:t>Improvements and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Ongoing cleaning of spaces and improvements to quality and fidelity of datasets, access mgt and discoverability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How to find major datasets - </a:t>
            </a:r>
            <a:r>
              <a:rPr lang="en-AU" dirty="0" err="1"/>
              <a:t>geonetwork.nci.org.au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Despite storage funding discussions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Planning for new key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b="1" dirty="0"/>
              <a:t>But</a:t>
            </a:r>
            <a:r>
              <a:rPr lang="en-AU" dirty="0"/>
              <a:t> first step is on improved organisation before random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Differentiated – collection by collection.  Better collection spaces are much easier to plan for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Refreshed data training and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To 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Data storage output spaces are project based, and are more within yours/shareholder management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Datasets and data sharing needs– “major ones” should be under our data collections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We are organising data this way to make manageable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Let me know if you have needs</a:t>
            </a:r>
          </a:p>
        </p:txBody>
      </p:sp>
    </p:spTree>
    <p:extLst>
      <p:ext uri="{BB962C8B-B14F-4D97-AF65-F5344CB8AC3E}">
        <p14:creationId xmlns:p14="http://schemas.microsoft.com/office/powerpoint/2010/main" val="107803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6B5F-C52D-494C-886E-D0C28BB3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46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1F60C-9A26-F54B-87D8-630BBB075619}"/>
              </a:ext>
            </a:extLst>
          </p:cNvPr>
          <p:cNvSpPr txBox="1"/>
          <p:nvPr/>
        </p:nvSpPr>
        <p:spPr>
          <a:xfrm>
            <a:off x="196769" y="948690"/>
            <a:ext cx="115941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 priority activity for the last year - ESGF and CMIP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Ongoing improvements with the ACCESS and climate and weather models – ACCESS-OM2, CM2, ESM1.5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Major activity under a program called Climate DEVL (NCI, BOM, CSIRO and CLEX with ARDC funding)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Focus was to prepare for CMIP6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ESGF - </a:t>
            </a:r>
            <a:r>
              <a:rPr lang="en-AU" dirty="0">
                <a:hlinkClick r:id="rId2"/>
              </a:rPr>
              <a:t>http://esgf.nci.org.au</a:t>
            </a:r>
            <a:r>
              <a:rPr lang="en-AU" dirty="0"/>
              <a:t> and automated (software) data replication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Expecting to store the prioritised replicated reference variables plus Australian published reference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User materials centralised - </a:t>
            </a:r>
            <a:r>
              <a:rPr lang="en-AU" dirty="0">
                <a:hlinkClick r:id="rId3"/>
              </a:rPr>
              <a:t>https://opus.nci.org.au/display/CMIP/CMIP+Community+Home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b="1" dirty="0"/>
              <a:t>Australian Leadership Computing Symposium (ALCS)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http://</a:t>
            </a:r>
            <a:r>
              <a:rPr lang="en-AU" dirty="0" err="1"/>
              <a:t>nci.org.au</a:t>
            </a:r>
            <a:r>
              <a:rPr lang="en-AU" dirty="0"/>
              <a:t>/event/alcs2019/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Early Nov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Registration now open.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Further announcements on NCI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Plenary talks and streams with keynotes: Climate/Weather, Geophysics, Material Science, Genomics, Astronomy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NCMAS User Forum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4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815</Words>
  <Application>Microsoft Macintosh PowerPoint</Application>
  <PresentationFormat>Widescreen</PresentationFormat>
  <Paragraphs>94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NCI Supercomputer Upgrade</vt:lpstr>
      <vt:lpstr>Caveats</vt:lpstr>
      <vt:lpstr>NCI Cloud and Layered Services</vt:lpstr>
      <vt:lpstr>Reference Datasets</vt:lpstr>
      <vt:lpstr>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Evans</dc:creator>
  <cp:lastModifiedBy>Ben Evans</cp:lastModifiedBy>
  <cp:revision>670</cp:revision>
  <dcterms:created xsi:type="dcterms:W3CDTF">2018-12-11T11:13:10Z</dcterms:created>
  <dcterms:modified xsi:type="dcterms:W3CDTF">2019-05-23T23:45:38Z</dcterms:modified>
</cp:coreProperties>
</file>