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62" r:id="rId3"/>
    <p:sldId id="263" r:id="rId4"/>
    <p:sldId id="264" r:id="rId5"/>
    <p:sldId id="265" r:id="rId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2084"/>
    <a:srgbClr val="B8269C"/>
    <a:srgbClr val="CC0000"/>
    <a:srgbClr val="66A41C"/>
    <a:srgbClr val="B834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53" autoAdjust="0"/>
  </p:normalViewPr>
  <p:slideViewPr>
    <p:cSldViewPr showGuides="1">
      <p:cViewPr varScale="1">
        <p:scale>
          <a:sx n="84" d="100"/>
          <a:sy n="84" d="100"/>
        </p:scale>
        <p:origin x="1236" y="78"/>
      </p:cViewPr>
      <p:guideLst>
        <p:guide orient="horz" pos="2160"/>
        <p:guide orient="horz" pos="7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FA697C-5849-4DDF-A6C8-08E6893940F4}" type="datetimeFigureOut">
              <a:rPr lang="en-AU" smtClean="0"/>
              <a:pPr/>
              <a:t>22/05/2019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0992BC2-9435-4D31-AEB3-5D5877AD6447}" type="datetimeFigureOut">
              <a:rPr lang="en-AU" smtClean="0"/>
              <a:pPr/>
              <a:t>22/05/2019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97" y="5500319"/>
            <a:ext cx="9170984" cy="1357681"/>
            <a:chOff x="1497" y="5500319"/>
            <a:chExt cx="9170984" cy="1357681"/>
          </a:xfrm>
        </p:grpSpPr>
        <p:sp>
          <p:nvSpPr>
            <p:cNvPr id="8" name="Rectangle 7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r>
              <a:rPr lang="en-AU" dirty="0"/>
              <a:t>CABLE in ACCESS: Status and </a:t>
            </a:r>
            <a:r>
              <a:rPr lang="en-AU" dirty="0" err="1"/>
              <a:t>plands</a:t>
            </a:r>
            <a:r>
              <a:rPr lang="en-AU" dirty="0"/>
              <a:t> for </a:t>
            </a:r>
            <a:r>
              <a:rPr lang="en-AU" dirty="0" err="1"/>
              <a:t>JaC</a:t>
            </a:r>
            <a:r>
              <a:rPr lang="en-AU" dirty="0"/>
              <a:t>  |  Ian Harman</a:t>
            </a:r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r>
              <a:rPr lang="en-AU" dirty="0"/>
              <a:t>Boundary layer meteorology and spray drift  |  Ian Harman</a:t>
            </a:r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7938" y="6056313"/>
            <a:ext cx="9161463" cy="801687"/>
            <a:chOff x="-7938" y="6056313"/>
            <a:chExt cx="9161463" cy="801687"/>
          </a:xfrm>
        </p:grpSpPr>
        <p:sp>
          <p:nvSpPr>
            <p:cNvPr id="3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33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35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2486 w 2486"/>
                  <a:gd name="T1" fmla="*/ 81 h 94"/>
                  <a:gd name="T2" fmla="*/ 2171 w 2486"/>
                  <a:gd name="T3" fmla="*/ 0 h 94"/>
                  <a:gd name="T4" fmla="*/ 0 w 2486"/>
                  <a:gd name="T5" fmla="*/ 0 h 94"/>
                  <a:gd name="T6" fmla="*/ 0 w 2486"/>
                  <a:gd name="T7" fmla="*/ 94 h 94"/>
                  <a:gd name="T8" fmla="*/ 2289 w 2486"/>
                  <a:gd name="T9" fmla="*/ 94 h 94"/>
                  <a:gd name="T10" fmla="*/ 2486 w 2486"/>
                  <a:gd name="T11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331 w 394"/>
                  <a:gd name="T1" fmla="*/ 0 h 189"/>
                  <a:gd name="T2" fmla="*/ 0 w 394"/>
                  <a:gd name="T3" fmla="*/ 81 h 189"/>
                  <a:gd name="T4" fmla="*/ 327 w 394"/>
                  <a:gd name="T5" fmla="*/ 189 h 189"/>
                  <a:gd name="T6" fmla="*/ 394 w 394"/>
                  <a:gd name="T7" fmla="*/ 189 h 189"/>
                  <a:gd name="T8" fmla="*/ 394 w 394"/>
                  <a:gd name="T9" fmla="*/ 0 h 189"/>
                  <a:gd name="T10" fmla="*/ 331 w 394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3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1276350"/>
            <a:ext cx="7477125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r>
              <a:rPr lang="en-AU" dirty="0"/>
              <a:t>Boundary layer meteorology and spray drift  |  Ian Harman</a:t>
            </a:r>
          </a:p>
        </p:txBody>
      </p:sp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371703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2744924"/>
            <a:ext cx="8461374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168860"/>
            <a:ext cx="6121438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26988" y="357188"/>
            <a:ext cx="9199469" cy="6500812"/>
            <a:chOff x="-26988" y="357188"/>
            <a:chExt cx="9199469" cy="6500812"/>
          </a:xfrm>
        </p:grpSpPr>
        <p:grpSp>
          <p:nvGrpSpPr>
            <p:cNvPr id="29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1497" y="5940320"/>
                <a:ext cx="9158377" cy="91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32" name="Group 31"/>
              <p:cNvGrpSpPr/>
              <p:nvPr userDrawn="1"/>
            </p:nvGrpSpPr>
            <p:grpSpPr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47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497" y="5563679"/>
                  <a:ext cx="9170984" cy="932871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0" y="117"/>
                    </a:cxn>
                    <a:cxn ang="0">
                      <a:pos x="0" y="137"/>
                    </a:cxn>
                    <a:cxn ang="0">
                      <a:pos x="2030" y="137"/>
                    </a:cxn>
                    <a:cxn ang="0">
                      <a:pos x="2313" y="117"/>
                    </a:cxn>
                    <a:cxn ang="0">
                      <a:pos x="2880" y="0"/>
                    </a:cxn>
                    <a:cxn ang="0">
                      <a:pos x="2880" y="0"/>
                    </a:cxn>
                    <a:cxn ang="0">
                      <a:pos x="2880" y="117"/>
                    </a:cxn>
                    <a:cxn ang="0">
                      <a:pos x="2313" y="117"/>
                    </a:cxn>
                    <a:cxn ang="0">
                      <a:pos x="2784" y="293"/>
                    </a:cxn>
                    <a:cxn ang="0">
                      <a:pos x="2880" y="293"/>
                    </a:cxn>
                    <a:cxn ang="0">
                      <a:pos x="2880" y="0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497" y="5500319"/>
                  <a:ext cx="9170984" cy="435430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 userDrawn="1"/>
              </p:nvSpPr>
              <p:spPr bwMode="auto">
                <a:xfrm>
                  <a:off x="1497" y="5563679"/>
                  <a:ext cx="7365906" cy="432734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2030" y="136"/>
                    </a:cxn>
                    <a:cxn ang="0">
                      <a:pos x="2313" y="117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 userDrawn="1"/>
              </p:nvSpPr>
              <p:spPr bwMode="auto">
                <a:xfrm>
                  <a:off x="7367402" y="5563679"/>
                  <a:ext cx="1805078" cy="869511"/>
                </a:xfrm>
                <a:custGeom>
                  <a:avLst/>
                  <a:gdLst/>
                  <a:ahLst/>
                  <a:cxnLst>
                    <a:cxn ang="0">
                      <a:pos x="476" y="0"/>
                    </a:cxn>
                    <a:cxn ang="0">
                      <a:pos x="0" y="117"/>
                    </a:cxn>
                    <a:cxn ang="0">
                      <a:pos x="471" y="273"/>
                    </a:cxn>
                    <a:cxn ang="0">
                      <a:pos x="567" y="273"/>
                    </a:cxn>
                    <a:cxn ang="0">
                      <a:pos x="567" y="0"/>
                    </a:cxn>
                    <a:cxn ang="0">
                      <a:pos x="476" y="0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pic>
            <p:nvPicPr>
              <p:cNvPr id="33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4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1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3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4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5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26988" y="357188"/>
            <a:ext cx="9195409" cy="6140081"/>
            <a:chOff x="-26988" y="357188"/>
            <a:chExt cx="9195409" cy="6140081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43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5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  <p:grpSp>
          <p:nvGrpSpPr>
            <p:cNvPr id="30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Boundary layer meteorology and spray drift |  Ian Harman</a:t>
            </a:r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r>
              <a:rPr lang="en-AU" dirty="0"/>
              <a:t>Boundary layer meteorology and spray drift   |  Ian Harman</a:t>
            </a:r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r>
              <a:rPr lang="en-AU" dirty="0"/>
              <a:t>Boundary layer meteorology and spray drift  |  Ian Harman</a:t>
            </a:r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r>
              <a:rPr lang="en-AU" dirty="0"/>
              <a:t>Boundary layer meteorology and spray drift  |  Ian Harman</a:t>
            </a:r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r>
              <a:rPr lang="en-AU" dirty="0"/>
              <a:t>Boundary layer meteorology and spray drift  |  Ian Harman</a:t>
            </a:r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Presentation title  |  Presenter name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80" r:id="rId6"/>
    <p:sldLayoutId id="2147483679" r:id="rId7"/>
    <p:sldLayoutId id="2147483661" r:id="rId8"/>
    <p:sldLayoutId id="2147483663" r:id="rId9"/>
    <p:sldLayoutId id="2147483664" r:id="rId10"/>
    <p:sldLayoutId id="2147483667" r:id="rId11"/>
    <p:sldLayoutId id="2147483665" r:id="rId12"/>
    <p:sldLayoutId id="2147483682" r:id="rId13"/>
    <p:sldLayoutId id="2147483681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0C2073-F2A8-41B2-B31C-40F24F82D315}"/>
              </a:ext>
            </a:extLst>
          </p:cNvPr>
          <p:cNvSpPr/>
          <p:nvPr/>
        </p:nvSpPr>
        <p:spPr>
          <a:xfrm>
            <a:off x="0" y="-35619"/>
            <a:ext cx="9144000" cy="3536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2978" y="3356992"/>
            <a:ext cx="8467494" cy="1080000"/>
          </a:xfrm>
        </p:spPr>
        <p:txBody>
          <a:bodyPr>
            <a:normAutofit/>
          </a:bodyPr>
          <a:lstStyle/>
          <a:p>
            <a:r>
              <a:rPr lang="en-AU" sz="3600" dirty="0"/>
              <a:t>CABLE in ACCESS: Status and plans for </a:t>
            </a:r>
            <a:r>
              <a:rPr lang="en-AU" sz="3600" dirty="0" err="1"/>
              <a:t>JaC</a:t>
            </a:r>
            <a:r>
              <a:rPr lang="en-AU" sz="3600" dirty="0"/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95536" y="5085184"/>
            <a:ext cx="5364128" cy="432048"/>
          </a:xfrm>
        </p:spPr>
        <p:txBody>
          <a:bodyPr/>
          <a:lstStyle/>
          <a:p>
            <a:r>
              <a:rPr lang="en-AU" baseline="30000" dirty="0"/>
              <a:t>1</a:t>
            </a:r>
            <a:r>
              <a:rPr lang="en-AU" dirty="0"/>
              <a:t>CSIRO Climate Science Centre, CSIRO Oceans and atmosphere</a:t>
            </a:r>
          </a:p>
          <a:p>
            <a:r>
              <a:rPr lang="en-AU" baseline="30000" dirty="0"/>
              <a:t>2</a:t>
            </a:r>
            <a:r>
              <a:rPr lang="en-AU" dirty="0"/>
              <a:t>ARC Centre of excellence in climate extremes, UNSW</a:t>
            </a:r>
            <a:endParaRPr lang="en-US" dirty="0"/>
          </a:p>
        </p:txBody>
      </p:sp>
      <p:sp>
        <p:nvSpPr>
          <p:cNvPr id="22533" name="Footer Placeholder 2"/>
          <p:cNvSpPr txBox="1">
            <a:spLocks/>
          </p:cNvSpPr>
          <p:nvPr/>
        </p:nvSpPr>
        <p:spPr bwMode="auto">
          <a:xfrm>
            <a:off x="395536" y="4437112"/>
            <a:ext cx="8042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b="1" dirty="0">
                <a:solidFill>
                  <a:schemeClr val="bg1"/>
                </a:solidFill>
                <a:latin typeface="Calibri" pitchFamily="34" charset="0"/>
              </a:rPr>
              <a:t>Ian Harman</a:t>
            </a:r>
            <a:r>
              <a:rPr lang="en-AU" sz="1600" b="1" baseline="30000" dirty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en-AU" sz="1600" b="1" dirty="0">
                <a:solidFill>
                  <a:schemeClr val="bg1"/>
                </a:solidFill>
                <a:latin typeface="Calibri" pitchFamily="34" charset="0"/>
              </a:rPr>
              <a:t>, Jhan Srbinovsky</a:t>
            </a:r>
            <a:r>
              <a:rPr lang="en-AU" sz="1600" b="1" baseline="30000" dirty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en-AU" sz="1600" b="1" dirty="0">
                <a:solidFill>
                  <a:schemeClr val="bg1"/>
                </a:solidFill>
                <a:latin typeface="Calibri" pitchFamily="34" charset="0"/>
              </a:rPr>
              <a:t>, Martin Dix</a:t>
            </a:r>
            <a:r>
              <a:rPr lang="en-AU" sz="1600" b="1" baseline="30000" dirty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en-AU" sz="1600" b="1" dirty="0">
                <a:solidFill>
                  <a:schemeClr val="bg1"/>
                </a:solidFill>
                <a:latin typeface="Calibri" pitchFamily="34" charset="0"/>
              </a:rPr>
              <a:t>, Rachel Law</a:t>
            </a:r>
            <a:r>
              <a:rPr lang="en-AU" sz="1600" b="1" baseline="30000" dirty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en-AU" sz="1600" b="1" dirty="0">
                <a:solidFill>
                  <a:schemeClr val="bg1"/>
                </a:solidFill>
                <a:latin typeface="Calibri" pitchFamily="34" charset="0"/>
              </a:rPr>
              <a:t>, Daniel Eisenberg</a:t>
            </a:r>
            <a:r>
              <a:rPr lang="en-AU" sz="1600" b="1" baseline="30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AU" sz="1600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534" name="Footer Placeholder 2"/>
          <p:cNvSpPr txBox="1">
            <a:spLocks/>
          </p:cNvSpPr>
          <p:nvPr/>
        </p:nvSpPr>
        <p:spPr bwMode="auto">
          <a:xfrm>
            <a:off x="395536" y="4725144"/>
            <a:ext cx="80422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dirty="0">
                <a:solidFill>
                  <a:schemeClr val="bg1"/>
                </a:solidFill>
                <a:latin typeface="Calibri" pitchFamily="34" charset="0"/>
              </a:rPr>
              <a:t>24 May 2019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620E2-18BA-46D8-9B90-C93C88881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48" y="0"/>
            <a:ext cx="5810250" cy="170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36A409-8093-457E-BAE3-5BA5B9CF4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691258"/>
            <a:ext cx="5953125" cy="180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35796-182A-4E01-BB0E-786FAE3F8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95" y="937721"/>
            <a:ext cx="7324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0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64AFC9-3369-46E4-BA49-659347834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EC853-293C-4F5C-B589-E90B6F13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CABLE in ACCESS: Status and plands for JaC  |  Ian Harman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A80EB3-6B15-405B-BE51-C13BDFA338F7}"/>
              </a:ext>
            </a:extLst>
          </p:cNvPr>
          <p:cNvGrpSpPr>
            <a:grpSpLocks noChangeAspect="1"/>
          </p:cNvGrpSpPr>
          <p:nvPr/>
        </p:nvGrpSpPr>
        <p:grpSpPr>
          <a:xfrm>
            <a:off x="5148064" y="3573016"/>
            <a:ext cx="3929960" cy="2491761"/>
            <a:chOff x="426016" y="3458087"/>
            <a:chExt cx="4290000" cy="28512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F9EB1B-356D-4DF0-A0E2-BC41E7A7F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98" b="10411"/>
            <a:stretch/>
          </p:blipFill>
          <p:spPr>
            <a:xfrm>
              <a:off x="426016" y="3458087"/>
              <a:ext cx="4290000" cy="2851233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4AE8D1E-31E1-4E1C-92DA-BB9CD2DBE76C}"/>
                </a:ext>
              </a:extLst>
            </p:cNvPr>
            <p:cNvCxnSpPr/>
            <p:nvPr/>
          </p:nvCxnSpPr>
          <p:spPr>
            <a:xfrm flipH="1">
              <a:off x="2771800" y="5229200"/>
              <a:ext cx="3879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0E0D8C-E26C-46F7-803A-853ED448F142}"/>
                </a:ext>
              </a:extLst>
            </p:cNvPr>
            <p:cNvSpPr txBox="1"/>
            <p:nvPr/>
          </p:nvSpPr>
          <p:spPr>
            <a:xfrm>
              <a:off x="2546557" y="4949120"/>
              <a:ext cx="16001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dirty="0"/>
                <a:t>recalibrated iceberg flux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FFA0D1A-851E-4FD6-9D4D-B7DE82B335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88640"/>
            <a:ext cx="4050001" cy="27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1841A5-586D-403B-A0DD-328893FEDCB7}"/>
              </a:ext>
            </a:extLst>
          </p:cNvPr>
          <p:cNvSpPr txBox="1"/>
          <p:nvPr/>
        </p:nvSpPr>
        <p:spPr>
          <a:xfrm>
            <a:off x="7236296" y="2636912"/>
            <a:ext cx="143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courtesy R. Bodman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33A58-E75C-4E25-B127-48CC38952AD1}"/>
              </a:ext>
            </a:extLst>
          </p:cNvPr>
          <p:cNvSpPr txBox="1"/>
          <p:nvPr/>
        </p:nvSpPr>
        <p:spPr>
          <a:xfrm>
            <a:off x="5508104" y="3347700"/>
            <a:ext cx="325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pre-industrial change in sea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8A90B-F3B2-4344-8BA1-3B755E175180}"/>
              </a:ext>
            </a:extLst>
          </p:cNvPr>
          <p:cNvSpPr txBox="1"/>
          <p:nvPr/>
        </p:nvSpPr>
        <p:spPr>
          <a:xfrm>
            <a:off x="5660504" y="467380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historical global T (AMIP)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4B9BC-15D8-4001-AE9C-9DF5E772F91E}"/>
              </a:ext>
            </a:extLst>
          </p:cNvPr>
          <p:cNvSpPr txBox="1"/>
          <p:nvPr/>
        </p:nvSpPr>
        <p:spPr>
          <a:xfrm>
            <a:off x="218695" y="404664"/>
            <a:ext cx="4497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CABLE in ACCESS-CM2: 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02EC3-FDEA-4951-B936-84F2E65946CD}"/>
              </a:ext>
            </a:extLst>
          </p:cNvPr>
          <p:cNvSpPr txBox="1"/>
          <p:nvPr/>
        </p:nvSpPr>
        <p:spPr>
          <a:xfrm>
            <a:off x="251520" y="1115452"/>
            <a:ext cx="4071179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Updates from ACCESS1.3/ACCESS-ESM1.5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ENDGAME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MOSES → JULES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rivers and inland water bodies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consistency with iceberg scheme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UKCA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Medlyn</a:t>
            </a:r>
            <a:r>
              <a:rPr lang="en-AU" dirty="0"/>
              <a:t> stomatal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leaf area and root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soil thermal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general code improvements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FCFA2-D8D6-4B30-8010-72C3BF445D78}"/>
              </a:ext>
            </a:extLst>
          </p:cNvPr>
          <p:cNvSpPr txBox="1"/>
          <p:nvPr/>
        </p:nvSpPr>
        <p:spPr>
          <a:xfrm>
            <a:off x="192447" y="4221088"/>
            <a:ext cx="492025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ACCESS-CM2 is physics model only:  </a:t>
            </a:r>
          </a:p>
          <a:p>
            <a:pPr>
              <a:spcAft>
                <a:spcPts val="600"/>
              </a:spcAft>
            </a:pPr>
            <a:r>
              <a:rPr lang="en-AU" dirty="0"/>
              <a:t>CASA carbon cycle model functions but not tested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69411-D65F-45E3-8AFD-ADA04D3BF88E}"/>
              </a:ext>
            </a:extLst>
          </p:cNvPr>
          <p:cNvSpPr txBox="1"/>
          <p:nvPr/>
        </p:nvSpPr>
        <p:spPr>
          <a:xfrm>
            <a:off x="227806" y="5158933"/>
            <a:ext cx="48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Several CABLE science updates available/in train but not utilised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599C6-17EB-47E7-83A9-B3E6D6D9766A}"/>
              </a:ext>
            </a:extLst>
          </p:cNvPr>
          <p:cNvSpPr txBox="1"/>
          <p:nvPr/>
        </p:nvSpPr>
        <p:spPr>
          <a:xfrm>
            <a:off x="7950145" y="4123823"/>
            <a:ext cx="71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JULES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41F613-7A17-464E-947C-491B22F6919B}"/>
              </a:ext>
            </a:extLst>
          </p:cNvPr>
          <p:cNvSpPr txBox="1"/>
          <p:nvPr/>
        </p:nvSpPr>
        <p:spPr>
          <a:xfrm>
            <a:off x="7848442" y="557994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21686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65855-A04A-484E-95BF-EE98C3112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05CE4-055F-4AD7-BC51-62A2B3EE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CABLE in ACCESS: Status and plands for JaC  |  Ian Harman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413513-2CF5-4B7B-A675-CF35FD6E24AD}"/>
              </a:ext>
            </a:extLst>
          </p:cNvPr>
          <p:cNvGrpSpPr/>
          <p:nvPr/>
        </p:nvGrpSpPr>
        <p:grpSpPr>
          <a:xfrm>
            <a:off x="2567003" y="1142499"/>
            <a:ext cx="4608512" cy="3078589"/>
            <a:chOff x="3215680" y="1574547"/>
            <a:chExt cx="5616624" cy="3726661"/>
          </a:xfrm>
        </p:grpSpPr>
        <p:sp>
          <p:nvSpPr>
            <p:cNvPr id="5" name="Rounded Rectangle 27">
              <a:extLst>
                <a:ext uri="{FF2B5EF4-FFF2-40B4-BE49-F238E27FC236}">
                  <a16:creationId xmlns:a16="http://schemas.microsoft.com/office/drawing/2014/main" id="{38298BFE-EFA2-489D-AABD-9EB4464224A9}"/>
                </a:ext>
              </a:extLst>
            </p:cNvPr>
            <p:cNvSpPr/>
            <p:nvPr/>
          </p:nvSpPr>
          <p:spPr>
            <a:xfrm>
              <a:off x="4439816" y="3717032"/>
              <a:ext cx="172819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MOM</a:t>
              </a:r>
            </a:p>
          </p:txBody>
        </p:sp>
        <p:sp>
          <p:nvSpPr>
            <p:cNvPr id="6" name="Rounded Rectangle 28">
              <a:extLst>
                <a:ext uri="{FF2B5EF4-FFF2-40B4-BE49-F238E27FC236}">
                  <a16:creationId xmlns:a16="http://schemas.microsoft.com/office/drawing/2014/main" id="{8DDA7D6B-959E-4C5F-8741-D7C2F4FAC689}"/>
                </a:ext>
              </a:extLst>
            </p:cNvPr>
            <p:cNvSpPr/>
            <p:nvPr/>
          </p:nvSpPr>
          <p:spPr>
            <a:xfrm>
              <a:off x="7104112" y="3723770"/>
              <a:ext cx="1728192" cy="5760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CICE</a:t>
              </a:r>
            </a:p>
          </p:txBody>
        </p:sp>
        <p:sp>
          <p:nvSpPr>
            <p:cNvPr id="7" name="Rounded Rectangle 29">
              <a:extLst>
                <a:ext uri="{FF2B5EF4-FFF2-40B4-BE49-F238E27FC236}">
                  <a16:creationId xmlns:a16="http://schemas.microsoft.com/office/drawing/2014/main" id="{2D552588-6096-48C9-8DB5-9CAEDD31F238}"/>
                </a:ext>
              </a:extLst>
            </p:cNvPr>
            <p:cNvSpPr/>
            <p:nvPr/>
          </p:nvSpPr>
          <p:spPr>
            <a:xfrm>
              <a:off x="5807968" y="2636912"/>
              <a:ext cx="1728192" cy="576064"/>
            </a:xfrm>
            <a:prstGeom prst="roundRect">
              <a:avLst/>
            </a:prstGeom>
            <a:solidFill>
              <a:srgbClr val="DA80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OASIS</a:t>
              </a:r>
            </a:p>
          </p:txBody>
        </p:sp>
        <p:sp>
          <p:nvSpPr>
            <p:cNvPr id="8" name="Rounded Rectangle 30">
              <a:extLst>
                <a:ext uri="{FF2B5EF4-FFF2-40B4-BE49-F238E27FC236}">
                  <a16:creationId xmlns:a16="http://schemas.microsoft.com/office/drawing/2014/main" id="{0E1F6E9D-54A6-4B61-87C6-536AEEE50AF6}"/>
                </a:ext>
              </a:extLst>
            </p:cNvPr>
            <p:cNvSpPr/>
            <p:nvPr/>
          </p:nvSpPr>
          <p:spPr>
            <a:xfrm>
              <a:off x="5807968" y="1574547"/>
              <a:ext cx="1728192" cy="57606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UM</a:t>
              </a:r>
            </a:p>
          </p:txBody>
        </p:sp>
        <p:sp>
          <p:nvSpPr>
            <p:cNvPr id="9" name="Rounded Rectangle 31">
              <a:extLst>
                <a:ext uri="{FF2B5EF4-FFF2-40B4-BE49-F238E27FC236}">
                  <a16:creationId xmlns:a16="http://schemas.microsoft.com/office/drawing/2014/main" id="{8327502C-F7AA-43BF-96BA-9973CA02CA0D}"/>
                </a:ext>
              </a:extLst>
            </p:cNvPr>
            <p:cNvSpPr/>
            <p:nvPr/>
          </p:nvSpPr>
          <p:spPr>
            <a:xfrm>
              <a:off x="3215680" y="1574547"/>
              <a:ext cx="1944216" cy="57606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CABLE-CASA-CNP</a:t>
              </a:r>
            </a:p>
          </p:txBody>
        </p:sp>
        <p:sp>
          <p:nvSpPr>
            <p:cNvPr id="10" name="Rounded Rectangle 32">
              <a:extLst>
                <a:ext uri="{FF2B5EF4-FFF2-40B4-BE49-F238E27FC236}">
                  <a16:creationId xmlns:a16="http://schemas.microsoft.com/office/drawing/2014/main" id="{B9BFF0BE-F17B-4D7F-A716-78AB883FA31E}"/>
                </a:ext>
              </a:extLst>
            </p:cNvPr>
            <p:cNvSpPr/>
            <p:nvPr/>
          </p:nvSpPr>
          <p:spPr>
            <a:xfrm>
              <a:off x="4439816" y="4725144"/>
              <a:ext cx="1728192" cy="57606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WOMBAT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5A5A352-DDFE-491C-895F-247B7322B58C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>
              <a:off x="6672064" y="2150612"/>
              <a:ext cx="0" cy="48630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36F1C52-B770-4CFE-8872-DA9D7C86EC4A}"/>
                </a:ext>
              </a:extLst>
            </p:cNvPr>
            <p:cNvCxnSpPr>
              <a:endCxn id="5" idx="0"/>
            </p:cNvCxnSpPr>
            <p:nvPr/>
          </p:nvCxnSpPr>
          <p:spPr>
            <a:xfrm flipH="1">
              <a:off x="5303913" y="3212976"/>
              <a:ext cx="804097" cy="50405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6D9AC80-B852-497E-A7EC-45696E6D284C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7248128" y="3223120"/>
              <a:ext cx="720080" cy="50065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08DFEC-2F62-4ACD-9750-9ADEB789E375}"/>
                </a:ext>
              </a:extLst>
            </p:cNvPr>
            <p:cNvCxnSpPr/>
            <p:nvPr/>
          </p:nvCxnSpPr>
          <p:spPr>
            <a:xfrm flipH="1">
              <a:off x="5159896" y="1862579"/>
              <a:ext cx="6366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836964F-1B46-42F3-95F8-8A14E461B3BC}"/>
                </a:ext>
              </a:extLst>
            </p:cNvPr>
            <p:cNvCxnSpPr/>
            <p:nvPr/>
          </p:nvCxnSpPr>
          <p:spPr>
            <a:xfrm>
              <a:off x="5303912" y="4299835"/>
              <a:ext cx="0" cy="414293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947F5-42B8-42FA-97F0-B8D01C94C5B0}"/>
              </a:ext>
            </a:extLst>
          </p:cNvPr>
          <p:cNvGrpSpPr/>
          <p:nvPr/>
        </p:nvGrpSpPr>
        <p:grpSpPr>
          <a:xfrm>
            <a:off x="169864" y="1124744"/>
            <a:ext cx="8804271" cy="3281108"/>
            <a:chOff x="2321988" y="116632"/>
            <a:chExt cx="9176558" cy="3456384"/>
          </a:xfrm>
        </p:grpSpPr>
        <p:sp>
          <p:nvSpPr>
            <p:cNvPr id="17" name="Rounded Rectangle 21">
              <a:extLst>
                <a:ext uri="{FF2B5EF4-FFF2-40B4-BE49-F238E27FC236}">
                  <a16:creationId xmlns:a16="http://schemas.microsoft.com/office/drawing/2014/main" id="{21836932-F916-47DB-9FCF-BDE014C179E9}"/>
                </a:ext>
              </a:extLst>
            </p:cNvPr>
            <p:cNvSpPr/>
            <p:nvPr/>
          </p:nvSpPr>
          <p:spPr>
            <a:xfrm>
              <a:off x="6240016" y="116632"/>
              <a:ext cx="5258530" cy="3456384"/>
            </a:xfrm>
            <a:prstGeom prst="roundRect">
              <a:avLst/>
            </a:prstGeom>
            <a:solidFill>
              <a:srgbClr val="FFFF0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UM</a:t>
              </a:r>
            </a:p>
          </p:txBody>
        </p:sp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1BAEB7B3-A275-4780-9395-86A018CC8228}"/>
                </a:ext>
              </a:extLst>
            </p:cNvPr>
            <p:cNvSpPr/>
            <p:nvPr/>
          </p:nvSpPr>
          <p:spPr>
            <a:xfrm>
              <a:off x="8184232" y="1537905"/>
              <a:ext cx="1728192" cy="57606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UM AP2</a:t>
              </a:r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DB35FEFC-1D84-44BC-BDA5-785D54F08AC2}"/>
                </a:ext>
              </a:extLst>
            </p:cNvPr>
            <p:cNvSpPr/>
            <p:nvPr/>
          </p:nvSpPr>
          <p:spPr>
            <a:xfrm>
              <a:off x="2321988" y="1537905"/>
              <a:ext cx="1728192" cy="57606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CABLE core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5E9FAF-606C-48C6-A905-E8CB96C624A5}"/>
                </a:ext>
              </a:extLst>
            </p:cNvPr>
            <p:cNvCxnSpPr/>
            <p:nvPr/>
          </p:nvCxnSpPr>
          <p:spPr>
            <a:xfrm flipH="1" flipV="1">
              <a:off x="7143740" y="836714"/>
              <a:ext cx="968484" cy="67200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B957AD-BA8C-4AD8-9188-FA9940EAAF70}"/>
                </a:ext>
              </a:extLst>
            </p:cNvPr>
            <p:cNvCxnSpPr/>
            <p:nvPr/>
          </p:nvCxnSpPr>
          <p:spPr>
            <a:xfrm flipH="1" flipV="1">
              <a:off x="7168476" y="1494022"/>
              <a:ext cx="871740" cy="2599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675F95-950B-48EE-8FDF-E1306F9B7AA4}"/>
                </a:ext>
              </a:extLst>
            </p:cNvPr>
            <p:cNvCxnSpPr/>
            <p:nvPr/>
          </p:nvCxnSpPr>
          <p:spPr>
            <a:xfrm flipH="1">
              <a:off x="7168284" y="1897946"/>
              <a:ext cx="871932" cy="28277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D4C026-AAD4-44FF-BCF1-F087361FC93F}"/>
                </a:ext>
              </a:extLst>
            </p:cNvPr>
            <p:cNvCxnSpPr/>
            <p:nvPr/>
          </p:nvCxnSpPr>
          <p:spPr>
            <a:xfrm flipH="1">
              <a:off x="7104112" y="2111343"/>
              <a:ext cx="1015738" cy="72270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16">
              <a:extLst>
                <a:ext uri="{FF2B5EF4-FFF2-40B4-BE49-F238E27FC236}">
                  <a16:creationId xmlns:a16="http://schemas.microsoft.com/office/drawing/2014/main" id="{105887CE-8B1F-49EF-B1F7-45E83C10415A}"/>
                </a:ext>
              </a:extLst>
            </p:cNvPr>
            <p:cNvSpPr/>
            <p:nvPr/>
          </p:nvSpPr>
          <p:spPr>
            <a:xfrm>
              <a:off x="5274316" y="260648"/>
              <a:ext cx="1872000" cy="57606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CABLE-JULES-UM albedos</a:t>
              </a:r>
            </a:p>
          </p:txBody>
        </p:sp>
        <p:sp>
          <p:nvSpPr>
            <p:cNvPr id="25" name="Rounded Rectangle 17">
              <a:extLst>
                <a:ext uri="{FF2B5EF4-FFF2-40B4-BE49-F238E27FC236}">
                  <a16:creationId xmlns:a16="http://schemas.microsoft.com/office/drawing/2014/main" id="{4153565B-9B04-4737-B0F0-C3FC8B4AD910}"/>
                </a:ext>
              </a:extLst>
            </p:cNvPr>
            <p:cNvSpPr/>
            <p:nvPr/>
          </p:nvSpPr>
          <p:spPr>
            <a:xfrm>
              <a:off x="5260643" y="1205990"/>
              <a:ext cx="1872000" cy="576064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CABLE-JULES-UM explicit</a:t>
              </a:r>
            </a:p>
          </p:txBody>
        </p:sp>
        <p:sp>
          <p:nvSpPr>
            <p:cNvPr id="26" name="Rounded Rectangle 18">
              <a:extLst>
                <a:ext uri="{FF2B5EF4-FFF2-40B4-BE49-F238E27FC236}">
                  <a16:creationId xmlns:a16="http://schemas.microsoft.com/office/drawing/2014/main" id="{65DC5C40-AD40-44C3-8C48-296E4B3DE2D2}"/>
                </a:ext>
              </a:extLst>
            </p:cNvPr>
            <p:cNvSpPr/>
            <p:nvPr/>
          </p:nvSpPr>
          <p:spPr>
            <a:xfrm>
              <a:off x="5260451" y="1892692"/>
              <a:ext cx="1872000" cy="576064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CABLE-JULES-UM implicit (x2)</a:t>
              </a:r>
            </a:p>
          </p:txBody>
        </p:sp>
        <p:sp>
          <p:nvSpPr>
            <p:cNvPr id="27" name="Rounded Rectangle 19">
              <a:extLst>
                <a:ext uri="{FF2B5EF4-FFF2-40B4-BE49-F238E27FC236}">
                  <a16:creationId xmlns:a16="http://schemas.microsoft.com/office/drawing/2014/main" id="{6C0CBF4E-163C-43A6-90FB-3DF5B751D8A3}"/>
                </a:ext>
              </a:extLst>
            </p:cNvPr>
            <p:cNvSpPr/>
            <p:nvPr/>
          </p:nvSpPr>
          <p:spPr>
            <a:xfrm>
              <a:off x="5274316" y="2834049"/>
              <a:ext cx="1872000" cy="576064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CABLE-JULES-UM extra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73B000C-6F50-4E4A-B3E3-F7775D4EA0CA}"/>
                </a:ext>
              </a:extLst>
            </p:cNvPr>
            <p:cNvCxnSpPr/>
            <p:nvPr/>
          </p:nvCxnSpPr>
          <p:spPr>
            <a:xfrm flipV="1">
              <a:off x="4058142" y="836713"/>
              <a:ext cx="1186578" cy="701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E627D7-C86F-4C59-B613-EA7407983607}"/>
                </a:ext>
              </a:extLst>
            </p:cNvPr>
            <p:cNvCxnSpPr>
              <a:stCxn id="25" idx="1"/>
            </p:cNvCxnSpPr>
            <p:nvPr/>
          </p:nvCxnSpPr>
          <p:spPr>
            <a:xfrm flipH="1">
              <a:off x="4086015" y="1494022"/>
              <a:ext cx="1174628" cy="2599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9030574-966E-4CEF-827D-97B7EAC9986D}"/>
                </a:ext>
              </a:extLst>
            </p:cNvPr>
            <p:cNvCxnSpPr/>
            <p:nvPr/>
          </p:nvCxnSpPr>
          <p:spPr>
            <a:xfrm flipH="1" flipV="1">
              <a:off x="4086016" y="1892692"/>
              <a:ext cx="1138603" cy="28803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5484825-1E93-4769-A82B-BFFE90C67D48}"/>
                </a:ext>
              </a:extLst>
            </p:cNvPr>
            <p:cNvCxnSpPr/>
            <p:nvPr/>
          </p:nvCxnSpPr>
          <p:spPr>
            <a:xfrm flipH="1" flipV="1">
              <a:off x="4086013" y="2111344"/>
              <a:ext cx="1138606" cy="7607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22">
              <a:extLst>
                <a:ext uri="{FF2B5EF4-FFF2-40B4-BE49-F238E27FC236}">
                  <a16:creationId xmlns:a16="http://schemas.microsoft.com/office/drawing/2014/main" id="{436E395A-7676-48A6-A8D5-1D8E6CDCCC6F}"/>
                </a:ext>
              </a:extLst>
            </p:cNvPr>
            <p:cNvSpPr/>
            <p:nvPr/>
          </p:nvSpPr>
          <p:spPr>
            <a:xfrm>
              <a:off x="8184232" y="620688"/>
              <a:ext cx="1728192" cy="57606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UM AP1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A3D26A1-6C37-4ACC-8D3D-86D6FBA09F6A}"/>
                </a:ext>
              </a:extLst>
            </p:cNvPr>
            <p:cNvCxnSpPr>
              <a:endCxn id="24" idx="3"/>
            </p:cNvCxnSpPr>
            <p:nvPr/>
          </p:nvCxnSpPr>
          <p:spPr>
            <a:xfrm flipH="1" flipV="1">
              <a:off x="7146316" y="548680"/>
              <a:ext cx="952236" cy="3311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26">
              <a:extLst>
                <a:ext uri="{FF2B5EF4-FFF2-40B4-BE49-F238E27FC236}">
                  <a16:creationId xmlns:a16="http://schemas.microsoft.com/office/drawing/2014/main" id="{A1101B61-428B-4EF5-8D41-CB85EBBA6B49}"/>
                </a:ext>
              </a:extLst>
            </p:cNvPr>
            <p:cNvSpPr/>
            <p:nvPr/>
          </p:nvSpPr>
          <p:spPr>
            <a:xfrm>
              <a:off x="8184232" y="2420888"/>
              <a:ext cx="1728192" cy="57606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UM output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4EEEC2-5076-4893-9898-7C89D9E09B2F}"/>
              </a:ext>
            </a:extLst>
          </p:cNvPr>
          <p:cNvSpPr txBox="1"/>
          <p:nvPr/>
        </p:nvSpPr>
        <p:spPr>
          <a:xfrm>
            <a:off x="350200" y="323945"/>
            <a:ext cx="3709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/>
              <a:t>JaC</a:t>
            </a:r>
            <a:r>
              <a:rPr lang="en-AU" sz="3200" dirty="0"/>
              <a:t>:  What and Why?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E84125-00F2-40C0-AD2C-B9F9B5108A3F}"/>
              </a:ext>
            </a:extLst>
          </p:cNvPr>
          <p:cNvSpPr txBox="1"/>
          <p:nvPr/>
        </p:nvSpPr>
        <p:spPr>
          <a:xfrm>
            <a:off x="292425" y="4509120"/>
            <a:ext cx="785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ACCESS uses JULES’ sea, sea-ice, aerosols, river, …  – science and technical reasons</a:t>
            </a:r>
          </a:p>
          <a:p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72DE5A-361E-4D87-A0C8-69183CA51DD5}"/>
              </a:ext>
            </a:extLst>
          </p:cNvPr>
          <p:cNvSpPr txBox="1"/>
          <p:nvPr/>
        </p:nvSpPr>
        <p:spPr>
          <a:xfrm>
            <a:off x="320579" y="5228763"/>
            <a:ext cx="8427885" cy="7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AU" dirty="0"/>
              <a:t>Technical coupling:  ACCESS 1.3, ACCESS-ESM1.5, ACCESS(UMv8.6), ACCESS-CM2 to date</a:t>
            </a:r>
          </a:p>
          <a:p>
            <a:r>
              <a:rPr lang="en-AU" dirty="0" err="1"/>
              <a:t>LFRic</a:t>
            </a:r>
            <a:r>
              <a:rPr lang="en-AU" dirty="0"/>
              <a:t> will also require coupling changes </a:t>
            </a:r>
          </a:p>
        </p:txBody>
      </p:sp>
    </p:spTree>
    <p:extLst>
      <p:ext uri="{BB962C8B-B14F-4D97-AF65-F5344CB8AC3E}">
        <p14:creationId xmlns:p14="http://schemas.microsoft.com/office/powerpoint/2010/main" val="12839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B2B798-8F08-4FFA-AD40-B9A2DB2AF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CF0A4-F8B4-4F23-8DB4-EC7EC530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CABLE in ACCESS: Status and plands for JaC  |  Ian Harman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1E5A8-325E-4406-998A-6F268EC7B412}"/>
              </a:ext>
            </a:extLst>
          </p:cNvPr>
          <p:cNvSpPr txBox="1"/>
          <p:nvPr/>
        </p:nvSpPr>
        <p:spPr>
          <a:xfrm>
            <a:off x="350200" y="323945"/>
            <a:ext cx="3709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/>
              <a:t>JaC</a:t>
            </a:r>
            <a:r>
              <a:rPr lang="en-AU" sz="3200" dirty="0"/>
              <a:t>:  What and 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EB4B8-2029-4C6C-A80F-8B5E8E38B1F0}"/>
              </a:ext>
            </a:extLst>
          </p:cNvPr>
          <p:cNvSpPr txBox="1"/>
          <p:nvPr/>
        </p:nvSpPr>
        <p:spPr>
          <a:xfrm>
            <a:off x="423819" y="1115452"/>
            <a:ext cx="8631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JaC</a:t>
            </a:r>
            <a:r>
              <a:rPr lang="en-AU" dirty="0"/>
              <a:t>:  JULES and CABLE – the technical implementation of CABLE within the JULES structure</a:t>
            </a:r>
          </a:p>
          <a:p>
            <a:r>
              <a:rPr lang="en-AU" dirty="0"/>
              <a:t>			including common input and output</a:t>
            </a:r>
          </a:p>
          <a:p>
            <a:endParaRPr lang="en-AU" dirty="0"/>
          </a:p>
          <a:p>
            <a:r>
              <a:rPr lang="en-AU" dirty="0"/>
              <a:t>Partnership between UKMO, CSIRO-CSC and ARC-</a:t>
            </a:r>
            <a:r>
              <a:rPr lang="en-AU" dirty="0" err="1"/>
              <a:t>ClEx</a:t>
            </a:r>
            <a:r>
              <a:rPr lang="en-AU" dirty="0"/>
              <a:t> (UNSW)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3D287F-0D41-4EA7-BB02-78FD34BE1DD3}"/>
              </a:ext>
            </a:extLst>
          </p:cNvPr>
          <p:cNvGrpSpPr/>
          <p:nvPr/>
        </p:nvGrpSpPr>
        <p:grpSpPr>
          <a:xfrm>
            <a:off x="423819" y="2492896"/>
            <a:ext cx="7962248" cy="3515618"/>
            <a:chOff x="423819" y="2492896"/>
            <a:chExt cx="7962248" cy="35156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F2C5A9-79EE-40F3-8BFC-B548F81A7420}"/>
                </a:ext>
              </a:extLst>
            </p:cNvPr>
            <p:cNvSpPr txBox="1"/>
            <p:nvPr/>
          </p:nvSpPr>
          <p:spPr>
            <a:xfrm>
              <a:off x="423819" y="2492896"/>
              <a:ext cx="425610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Pros</a:t>
              </a:r>
            </a:p>
            <a:p>
              <a:r>
                <a:rPr lang="en-AU" dirty="0"/>
                <a:t>future proofing ACCESS</a:t>
              </a:r>
            </a:p>
            <a:p>
              <a:r>
                <a:rPr lang="en-AU" dirty="0"/>
                <a:t>independent review of the coupling to date</a:t>
              </a:r>
            </a:p>
            <a:p>
              <a:r>
                <a:rPr lang="en-AU" dirty="0"/>
                <a:t>facilitate use of CABLE in ACCESS-NWP</a:t>
              </a:r>
            </a:p>
            <a:p>
              <a:r>
                <a:rPr lang="en-AU" dirty="0"/>
                <a:t>simulation repeatability via rose </a:t>
              </a:r>
            </a:p>
            <a:p>
              <a:r>
                <a:rPr lang="en-AU" dirty="0"/>
                <a:t>automated testing and benchmarking</a:t>
              </a:r>
            </a:p>
            <a:p>
              <a:r>
                <a:rPr lang="en-AU" dirty="0"/>
                <a:t>expose CABLE to wider audience</a:t>
              </a:r>
            </a:p>
            <a:p>
              <a:r>
                <a:rPr lang="en-AU" dirty="0"/>
                <a:t>facilitate JULES/CABLE comparisons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FF8BC5-07D9-4DC4-816D-3224402C2D6A}"/>
                </a:ext>
              </a:extLst>
            </p:cNvPr>
            <p:cNvSpPr txBox="1"/>
            <p:nvPr/>
          </p:nvSpPr>
          <p:spPr>
            <a:xfrm>
              <a:off x="4711663" y="2492896"/>
              <a:ext cx="367440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Cons</a:t>
              </a:r>
            </a:p>
            <a:p>
              <a:r>
                <a:rPr lang="en-AU" dirty="0"/>
                <a:t>even more technical work</a:t>
              </a:r>
            </a:p>
            <a:p>
              <a:r>
                <a:rPr lang="en-AU" dirty="0"/>
                <a:t>risk splitting the CABLE community</a:t>
              </a:r>
            </a:p>
            <a:p>
              <a:r>
                <a:rPr lang="en-AU" dirty="0"/>
                <a:t>duplicate existing capability</a:t>
              </a:r>
            </a:p>
            <a:p>
              <a:r>
                <a:rPr lang="en-AU" dirty="0"/>
                <a:t>potential block to new CABLE science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FDB692-E305-46C1-9F79-EABADFA4089D}"/>
                </a:ext>
              </a:extLst>
            </p:cNvPr>
            <p:cNvSpPr txBox="1"/>
            <p:nvPr/>
          </p:nvSpPr>
          <p:spPr>
            <a:xfrm>
              <a:off x="467544" y="5085184"/>
              <a:ext cx="67752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impose operational model code development practices onto CABLE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impose changes in CABLE core 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require documentation practices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4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1C388-DD86-4617-8431-71E735B8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4D47B-179A-448E-A6DB-BBBDBF48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CABLE in ACCESS: Status and plands for JaC  |  Ian Harman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57D7-4100-4CBF-84B2-4A39741C31ED}"/>
              </a:ext>
            </a:extLst>
          </p:cNvPr>
          <p:cNvSpPr txBox="1"/>
          <p:nvPr/>
        </p:nvSpPr>
        <p:spPr>
          <a:xfrm>
            <a:off x="350200" y="323945"/>
            <a:ext cx="3731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/>
              <a:t>JaC</a:t>
            </a:r>
            <a:r>
              <a:rPr lang="en-AU" sz="3200" dirty="0"/>
              <a:t>:  Progress to 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9594D-174C-4B41-8E53-D75F97A2C4F1}"/>
              </a:ext>
            </a:extLst>
          </p:cNvPr>
          <p:cNvSpPr txBox="1"/>
          <p:nvPr/>
        </p:nvSpPr>
        <p:spPr>
          <a:xfrm>
            <a:off x="395536" y="937751"/>
            <a:ext cx="85014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ACCESS-CM2 CABLE physics code resides in JULES v5.4 and runs single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1/3 of input requirements via JULES structures and accepted onto JULES trunk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aiming for most CABLE biophysics code into JULES v5.6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Significant testing and development will be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single site surface-only:  </a:t>
            </a:r>
            <a:r>
              <a:rPr lang="en-AU" dirty="0" err="1"/>
              <a:t>JaC</a:t>
            </a:r>
            <a:r>
              <a:rPr lang="en-AU" dirty="0"/>
              <a:t>(JULES) </a:t>
            </a:r>
            <a:r>
              <a:rPr lang="en-AU" dirty="0">
                <a:sym typeface="Symbol" panose="05050102010706020507" pitchFamily="18" charset="2"/>
              </a:rPr>
              <a:t></a:t>
            </a:r>
            <a:r>
              <a:rPr lang="en-AU" dirty="0"/>
              <a:t> JULES, </a:t>
            </a:r>
            <a:r>
              <a:rPr lang="en-AU" dirty="0" err="1"/>
              <a:t>JaC</a:t>
            </a:r>
            <a:r>
              <a:rPr lang="en-AU" dirty="0"/>
              <a:t>(CABLE) </a:t>
            </a:r>
            <a:r>
              <a:rPr lang="en-AU" dirty="0">
                <a:sym typeface="Symbol" panose="05050102010706020507" pitchFamily="18" charset="2"/>
              </a:rPr>
              <a:t></a:t>
            </a:r>
            <a:r>
              <a:rPr lang="en-AU" dirty="0"/>
              <a:t> 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global surface-only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ACCESS-AMIP style simulations  (checking requirements for NWP can commence 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ACCESS-CM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Repeat the above for Earth system and carbon cycle 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6E09F-861A-4F8A-88DA-D80B6E50C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02" y="4077072"/>
            <a:ext cx="3145542" cy="2359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596F47-F0CD-450F-8DD4-9C6FABF231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26" y="4077072"/>
            <a:ext cx="3145542" cy="2359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4526A9-CFB8-498F-A465-D3A9042472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077072"/>
            <a:ext cx="3145542" cy="23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64246"/>
      </p:ext>
    </p:extLst>
  </p:cSld>
  <p:clrMapOvr>
    <a:masterClrMapping/>
  </p:clrMapOvr>
</p:sld>
</file>

<file path=ppt/theme/theme1.xml><?xml version="1.0" encoding="utf-8"?>
<a:theme xmlns:a="http://schemas.openxmlformats.org/drawingml/2006/main" name="CSIRO_PowerPoint_120322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951</TotalTime>
  <Words>436</Words>
  <Application>Microsoft Office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Symbol</vt:lpstr>
      <vt:lpstr>CSIRO_PowerPoint_120322</vt:lpstr>
      <vt:lpstr>CABLE in ACCESS: Status and plans for JaC </vt:lpstr>
      <vt:lpstr>PowerPoint Presentation</vt:lpstr>
      <vt:lpstr>PowerPoint Presentation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Harman, Ian (CMAR, Black Mountain)</dc:creator>
  <cp:lastModifiedBy>Harman, Ian (O&amp;A, Black Mountain)</cp:lastModifiedBy>
  <cp:revision>114</cp:revision>
  <dcterms:created xsi:type="dcterms:W3CDTF">2014-05-28T02:59:33Z</dcterms:created>
  <dcterms:modified xsi:type="dcterms:W3CDTF">2019-05-22T08:01:57Z</dcterms:modified>
</cp:coreProperties>
</file>