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2" r:id="rId5"/>
    <p:sldId id="553" r:id="rId6"/>
    <p:sldId id="637" r:id="rId7"/>
    <p:sldId id="636" r:id="rId8"/>
    <p:sldId id="638" r:id="rId9"/>
  </p:sldIdLst>
  <p:sldSz cx="6858000" cy="51435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577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4235" userDrawn="1">
          <p15:clr>
            <a:srgbClr val="A4A3A4"/>
          </p15:clr>
        </p15:guide>
        <p15:guide id="5" pos="14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bing, Chris (Comms, Clayton)" initials="GC(C" lastIdx="1" clrIdx="0">
    <p:extLst>
      <p:ext uri="{19B8F6BF-5375-455C-9EA6-DF929625EA0E}">
        <p15:presenceInfo xmlns:p15="http://schemas.microsoft.com/office/powerpoint/2012/main" userId="S-1-5-21-61289985-2027487937-1858953157-1893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313C"/>
    <a:srgbClr val="06756F"/>
    <a:srgbClr val="004B87"/>
    <a:srgbClr val="CBD0E3"/>
    <a:srgbClr val="41B6E6"/>
    <a:srgbClr val="622064"/>
    <a:srgbClr val="CBD0D9"/>
    <a:srgbClr val="9FAEE5"/>
    <a:srgbClr val="2D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1394" autoAdjust="0"/>
  </p:normalViewPr>
  <p:slideViewPr>
    <p:cSldViewPr snapToGrid="0" showGuides="1">
      <p:cViewPr varScale="1">
        <p:scale>
          <a:sx n="118" d="100"/>
          <a:sy n="118" d="100"/>
        </p:scale>
        <p:origin x="1134" y="90"/>
      </p:cViewPr>
      <p:guideLst>
        <p:guide orient="horz" pos="1620"/>
        <p:guide orient="horz" pos="577"/>
        <p:guide pos="2160"/>
        <p:guide pos="4235"/>
        <p:guide pos="14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008" y="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17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50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8330" y="2341960"/>
            <a:ext cx="5708952" cy="810000"/>
          </a:xfrm>
        </p:spPr>
        <p:txBody>
          <a:bodyPr anchor="b" anchorCtr="0"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8331" y="3192819"/>
            <a:ext cx="5714492" cy="270030"/>
          </a:xfrm>
        </p:spPr>
        <p:txBody>
          <a:bodyPr>
            <a:normAutofit/>
          </a:bodyPr>
          <a:lstStyle>
            <a:lvl1pPr marL="0" indent="0" algn="l">
              <a:buNone/>
              <a:defRPr sz="1650" b="1">
                <a:solidFill>
                  <a:schemeClr val="bg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26" name="Group 99"/>
          <p:cNvGrpSpPr/>
          <p:nvPr userDrawn="1"/>
        </p:nvGrpSpPr>
        <p:grpSpPr>
          <a:xfrm>
            <a:off x="0" y="4124457"/>
            <a:ext cx="6858000" cy="745712"/>
            <a:chOff x="1" y="4124455"/>
            <a:chExt cx="9144000" cy="745712"/>
          </a:xfrm>
        </p:grpSpPr>
        <p:grpSp>
          <p:nvGrpSpPr>
            <p:cNvPr id="28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350"/>
              </a:p>
            </p:txBody>
          </p:sp>
          <p:sp>
            <p:nvSpPr>
              <p:cNvPr id="63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350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rgbClr val="00313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350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350"/>
              </a:p>
            </p:txBody>
          </p:sp>
        </p:grpSp>
        <p:grpSp>
          <p:nvGrpSpPr>
            <p:cNvPr id="31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</p:grpSp>
      <p:sp>
        <p:nvSpPr>
          <p:cNvPr id="6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69999" y="4219470"/>
            <a:ext cx="3564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825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CSIRO Climate science centre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858000" cy="21399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27" name="Picture 78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5695" y="4279966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0000" y="957266"/>
            <a:ext cx="6345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3000" b="1">
                <a:solidFill>
                  <a:schemeClr val="accent2"/>
                </a:solidFill>
              </a:defRPr>
            </a:lvl2pPr>
            <a:lvl3pPr marL="0" indent="0">
              <a:spcBef>
                <a:spcPts val="165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-7144" y="4538667"/>
            <a:ext cx="6877050" cy="636985"/>
            <a:chOff x="-9525" y="4538663"/>
            <a:chExt cx="9169400" cy="636985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50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51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53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54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55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56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57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rgbClr val="0031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59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0003" y="957263"/>
            <a:ext cx="5607844" cy="3419476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33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638"/>
              </a:spcAft>
              <a:buNone/>
              <a:defRPr sz="3300" b="1">
                <a:solidFill>
                  <a:schemeClr val="bg1"/>
                </a:solidFill>
              </a:defRPr>
            </a:lvl2pPr>
            <a:lvl3pPr marL="0" indent="0">
              <a:buNone/>
              <a:defRPr sz="165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8497" y="4924512"/>
            <a:ext cx="4562884" cy="93206"/>
          </a:xfrm>
        </p:spPr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18" name="Picture 78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7868" y="465771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9"/>
          <p:cNvGrpSpPr/>
          <p:nvPr userDrawn="1"/>
        </p:nvGrpSpPr>
        <p:grpSpPr>
          <a:xfrm>
            <a:off x="0" y="4124457"/>
            <a:ext cx="6858000" cy="745712"/>
            <a:chOff x="1" y="4124455"/>
            <a:chExt cx="9144000" cy="745712"/>
          </a:xfrm>
        </p:grpSpPr>
        <p:grpSp>
          <p:nvGrpSpPr>
            <p:cNvPr id="44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0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350"/>
              </a:p>
            </p:txBody>
          </p:sp>
          <p:sp>
            <p:nvSpPr>
              <p:cNvPr id="6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350"/>
              </a:p>
            </p:txBody>
          </p:sp>
          <p:sp>
            <p:nvSpPr>
              <p:cNvPr id="63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rgbClr val="00313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350"/>
              </a:p>
            </p:txBody>
          </p:sp>
          <p:sp>
            <p:nvSpPr>
              <p:cNvPr id="64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 sz="1350"/>
              </a:p>
            </p:txBody>
          </p:sp>
        </p:grpSp>
        <p:grpSp>
          <p:nvGrpSpPr>
            <p:cNvPr id="47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4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7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8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350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81" y="2499742"/>
            <a:ext cx="4591079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225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None/>
              <a:defRPr sz="1200">
                <a:solidFill>
                  <a:schemeClr val="bg1"/>
                </a:solidFill>
              </a:defRPr>
            </a:lvl2pPr>
            <a:lvl3pPr marL="199795" indent="-199795" algn="l">
              <a:lnSpc>
                <a:spcPct val="90000"/>
              </a:lnSpc>
              <a:spcBef>
                <a:spcPts val="0"/>
              </a:spcBef>
              <a:buNone/>
              <a:tabLst>
                <a:tab pos="267293" algn="l"/>
              </a:tabLst>
              <a:defRPr sz="1200">
                <a:solidFill>
                  <a:schemeClr val="bg1"/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69082" y="1563642"/>
            <a:ext cx="6346031" cy="63936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1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69999" y="4219470"/>
            <a:ext cx="3564000" cy="108000"/>
          </a:xfrm>
        </p:spPr>
        <p:txBody>
          <a:bodyPr anchor="ctr">
            <a:noAutofit/>
          </a:bodyPr>
          <a:lstStyle>
            <a:lvl1pPr marL="161996" marR="0" indent="-161996" algn="l" defTabSz="685783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25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9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9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9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9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9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900">
                <a:solidFill>
                  <a:schemeClr val="bg2"/>
                </a:solidFill>
              </a:defRPr>
            </a:lvl9pPr>
          </a:lstStyle>
          <a:p>
            <a:r>
              <a:rPr lang="en-AU" dirty="0"/>
              <a:t>CSIRO CLIMATE SCIENCE CENTRE</a:t>
            </a:r>
          </a:p>
        </p:txBody>
      </p:sp>
      <p:pic>
        <p:nvPicPr>
          <p:cNvPr id="25" name="Picture 78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5671" y="429645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dark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144" y="4538667"/>
            <a:ext cx="6877050" cy="636985"/>
            <a:chOff x="-9525" y="4538663"/>
            <a:chExt cx="9169400" cy="636985"/>
          </a:xfrm>
        </p:grpSpPr>
        <p:sp>
          <p:nvSpPr>
            <p:cNvPr id="20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22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5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6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rgbClr val="0031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32" name="Picture 78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7868" y="465771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37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70272" y="202500"/>
            <a:ext cx="6345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165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100">
                <a:solidFill>
                  <a:srgbClr val="00A9CE"/>
                </a:solidFill>
              </a:defRPr>
            </a:lvl3pPr>
            <a:lvl4pPr>
              <a:buNone/>
              <a:defRPr sz="2100">
                <a:solidFill>
                  <a:srgbClr val="00A9CE"/>
                </a:solidFill>
              </a:defRPr>
            </a:lvl4pPr>
            <a:lvl5pPr>
              <a:buNone/>
              <a:defRPr sz="21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081" y="951310"/>
            <a:ext cx="302895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6163" y="951310"/>
            <a:ext cx="302895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dark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144" y="4538667"/>
            <a:ext cx="6877050" cy="636985"/>
            <a:chOff x="-9525" y="4538663"/>
            <a:chExt cx="9169400" cy="636985"/>
          </a:xfrm>
        </p:grpSpPr>
        <p:sp>
          <p:nvSpPr>
            <p:cNvPr id="20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22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5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6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rgbClr val="0031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18" name="Picture 78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7868" y="465771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064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7144" y="4538667"/>
            <a:ext cx="6877050" cy="636985"/>
            <a:chOff x="-9525" y="4538663"/>
            <a:chExt cx="9169400" cy="636985"/>
          </a:xfrm>
        </p:grpSpPr>
        <p:sp>
          <p:nvSpPr>
            <p:cNvPr id="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 sz="1350"/>
            </a:p>
          </p:txBody>
        </p:sp>
        <p:sp>
          <p:nvSpPr>
            <p:cNvPr id="3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40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41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42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rgbClr val="0031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F7F7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083" y="205983"/>
            <a:ext cx="6346031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085" y="951314"/>
            <a:ext cx="6346031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497" y="4924512"/>
            <a:ext cx="4562884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fr-FR"/>
              <a:t>Firstname Lastname  |  Climate Science Centre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47651" y="4924512"/>
            <a:ext cx="216592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2385" y="2494959"/>
            <a:ext cx="6871097" cy="60126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 sz="135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9527" y="2728321"/>
            <a:ext cx="6856809" cy="36790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 sz="1350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194" y="2719987"/>
            <a:ext cx="6875860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pic>
        <p:nvPicPr>
          <p:cNvPr id="22" name="Picture 78"/>
          <p:cNvPicPr>
            <a:picLocks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27868" y="465771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84" r:id="rId3"/>
    <p:sldLayoutId id="2147483680" r:id="rId4"/>
    <p:sldLayoutId id="2147483679" r:id="rId5"/>
    <p:sldLayoutId id="2147483661" r:id="rId6"/>
    <p:sldLayoutId id="2147483663" r:id="rId7"/>
    <p:sldLayoutId id="2147483685" r:id="rId8"/>
    <p:sldLayoutId id="2147483664" r:id="rId9"/>
    <p:sldLayoutId id="2147483667" r:id="rId10"/>
    <p:sldLayoutId id="2147483665" r:id="rId11"/>
    <p:sldLayoutId id="2147483682" r:id="rId12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27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61996" indent="-161996" algn="l" defTabSz="6857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" indent="-161996" algn="l" defTabSz="685783" rtl="0" eaLnBrk="1" latinLnBrk="0" hangingPunct="1">
        <a:lnSpc>
          <a:spcPct val="90000"/>
        </a:lnSpc>
        <a:spcBef>
          <a:spcPts val="450"/>
        </a:spcBef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5988" indent="-161996" algn="l" defTabSz="685783" rtl="0" eaLnBrk="1" latinLnBrk="0" hangingPunct="1">
        <a:lnSpc>
          <a:spcPct val="90000"/>
        </a:lnSpc>
        <a:spcBef>
          <a:spcPts val="450"/>
        </a:spcBef>
        <a:buFont typeface="Calibri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84" indent="-161996" algn="l" defTabSz="685783" rtl="0" eaLnBrk="1" latinLnBrk="0" hangingPunct="1">
        <a:lnSpc>
          <a:spcPct val="90000"/>
        </a:lnSpc>
        <a:spcBef>
          <a:spcPts val="450"/>
        </a:spcBef>
        <a:buFont typeface="Calibri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809980" indent="-161996" algn="l" defTabSz="685783" rtl="0" eaLnBrk="1" latinLnBrk="0" hangingPunct="1">
        <a:lnSpc>
          <a:spcPct val="90000"/>
        </a:lnSpc>
        <a:spcBef>
          <a:spcPts val="450"/>
        </a:spcBef>
        <a:buFont typeface="Calibri" pitchFamily="34" charset="0"/>
        <a:buChar char="•"/>
        <a:tabLst/>
        <a:defRPr sz="135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dev.nci.org.au/trac/wik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ceansAus/access-om2" TargetMode="External"/><Relationship Id="rId4" Type="http://schemas.openxmlformats.org/officeDocument/2006/relationships/hyperlink" Target="https://trac.nci.org.au/trac/cable/wik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27" y="2436624"/>
            <a:ext cx="5220148" cy="863965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ACCESS community: collaboration and governance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CSIRO Climate Science Centre</a:t>
            </a:r>
          </a:p>
        </p:txBody>
      </p:sp>
      <p:sp>
        <p:nvSpPr>
          <p:cNvPr id="16" name="Footer Placeholder 2"/>
          <p:cNvSpPr txBox="1">
            <a:spLocks/>
          </p:cNvSpPr>
          <p:nvPr/>
        </p:nvSpPr>
        <p:spPr bwMode="auto">
          <a:xfrm>
            <a:off x="158685" y="4818972"/>
            <a:ext cx="6031706" cy="14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200" b="1" dirty="0">
                <a:solidFill>
                  <a:schemeClr val="bg1"/>
                </a:solidFill>
                <a:latin typeface="Calibri" pitchFamily="34" charset="0"/>
              </a:rPr>
              <a:t>Rachel Law</a:t>
            </a:r>
            <a:r>
              <a:rPr lang="en-AU" sz="1200" dirty="0">
                <a:solidFill>
                  <a:schemeClr val="bg1"/>
                </a:solidFill>
                <a:latin typeface="Calibri" pitchFamily="34" charset="0"/>
              </a:rPr>
              <a:t>|  ACCESS group leader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5CF2D42-478F-4CCA-A819-F23F9E79A32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t="4180" b="4180"/>
          <a:stretch>
            <a:fillRect/>
          </a:stretch>
        </p:blipFill>
        <p:spPr>
          <a:xfrm>
            <a:off x="0" y="0"/>
            <a:ext cx="6858000" cy="213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D1C84-8E55-48F7-9D52-674C9291AC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5550"/>
          <a:stretch/>
        </p:blipFill>
        <p:spPr>
          <a:xfrm>
            <a:off x="1728360" y="344605"/>
            <a:ext cx="5047344" cy="15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2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1" y="100584"/>
            <a:ext cx="6346031" cy="1014984"/>
          </a:xfrm>
        </p:spPr>
        <p:txBody>
          <a:bodyPr>
            <a:noAutofit/>
          </a:bodyPr>
          <a:lstStyle/>
          <a:p>
            <a:r>
              <a:rPr lang="en-AU" sz="3200" dirty="0"/>
              <a:t>How do we want to operate as a community?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3429001" y="1449611"/>
            <a:ext cx="1601721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788" dirty="0">
                <a:solidFill>
                  <a:srgbClr val="FFFFFF"/>
                </a:solidFill>
              </a:rPr>
              <a:t>www.csiro.au/state-of-the-climate</a:t>
            </a:r>
            <a:endParaRPr lang="en-AU" sz="788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5985" y="1234440"/>
            <a:ext cx="6346031" cy="3052130"/>
          </a:xfrm>
        </p:spPr>
        <p:txBody>
          <a:bodyPr/>
          <a:lstStyle/>
          <a:p>
            <a:r>
              <a:rPr lang="en-AU" dirty="0"/>
              <a:t>Governance</a:t>
            </a:r>
          </a:p>
          <a:p>
            <a:pPr lvl="1"/>
            <a:r>
              <a:rPr lang="en-AU" dirty="0"/>
              <a:t>ACCESS Advisory Group (AAG)</a:t>
            </a:r>
          </a:p>
          <a:p>
            <a:pPr lvl="1"/>
            <a:r>
              <a:rPr lang="en-AU" dirty="0"/>
              <a:t>ACCESS Research Leaders Group (RLG)</a:t>
            </a:r>
          </a:p>
          <a:p>
            <a:pPr lvl="1"/>
            <a:r>
              <a:rPr lang="en-AU" dirty="0"/>
              <a:t>Dependence on outcome of NCRIS scoping study</a:t>
            </a:r>
          </a:p>
          <a:p>
            <a:pPr lvl="1"/>
            <a:endParaRPr lang="en-AU" dirty="0"/>
          </a:p>
          <a:p>
            <a:r>
              <a:rPr lang="en-AU" dirty="0"/>
              <a:t>Meetings</a:t>
            </a:r>
          </a:p>
          <a:p>
            <a:pPr lvl="1"/>
            <a:r>
              <a:rPr lang="en-AU" dirty="0"/>
              <a:t>COSIMA</a:t>
            </a:r>
          </a:p>
          <a:p>
            <a:pPr lvl="1"/>
            <a:r>
              <a:rPr lang="en-AU" dirty="0"/>
              <a:t>CABLE / COE Land group</a:t>
            </a:r>
          </a:p>
          <a:p>
            <a:pPr lvl="1"/>
            <a:r>
              <a:rPr lang="en-AU" dirty="0"/>
              <a:t>UM partnership sponsored meetings</a:t>
            </a:r>
          </a:p>
          <a:p>
            <a:pPr lvl="1"/>
            <a:r>
              <a:rPr lang="en-AU" dirty="0"/>
              <a:t>ACCESS science day (frequency and style?)</a:t>
            </a:r>
          </a:p>
        </p:txBody>
      </p:sp>
    </p:spTree>
    <p:extLst>
      <p:ext uri="{BB962C8B-B14F-4D97-AF65-F5344CB8AC3E}">
        <p14:creationId xmlns:p14="http://schemas.microsoft.com/office/powerpoint/2010/main" val="359402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1" y="100584"/>
            <a:ext cx="6346031" cy="676656"/>
          </a:xfrm>
        </p:spPr>
        <p:txBody>
          <a:bodyPr>
            <a:noAutofit/>
          </a:bodyPr>
          <a:lstStyle/>
          <a:p>
            <a:r>
              <a:rPr lang="en-AU" sz="3200" dirty="0"/>
              <a:t>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3429001" y="1449611"/>
            <a:ext cx="1601721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788" dirty="0">
                <a:solidFill>
                  <a:srgbClr val="FFFFFF"/>
                </a:solidFill>
              </a:rPr>
              <a:t>www.csiro.au/state-of-the-climate</a:t>
            </a:r>
            <a:endParaRPr lang="en-AU" sz="788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5985" y="696710"/>
            <a:ext cx="6346031" cy="387529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Email lists</a:t>
            </a:r>
          </a:p>
          <a:p>
            <a:pPr lvl="1"/>
            <a:r>
              <a:rPr lang="en-AU" dirty="0"/>
              <a:t>access_users@lists.hpsc.csiro.au</a:t>
            </a:r>
          </a:p>
          <a:p>
            <a:pPr lvl="1"/>
            <a:r>
              <a:rPr lang="en-AU" dirty="0"/>
              <a:t>access-cmip6@lists.csiro.au</a:t>
            </a:r>
          </a:p>
          <a:p>
            <a:pPr lvl="1"/>
            <a:r>
              <a:rPr lang="en-AU" dirty="0"/>
              <a:t>Cable-users@lists.csiro.au</a:t>
            </a:r>
          </a:p>
          <a:p>
            <a:pPr lvl="1"/>
            <a:r>
              <a:rPr lang="en-AU" dirty="0"/>
              <a:t>cosima-announce@mailman.anu.edu.au email list</a:t>
            </a:r>
          </a:p>
          <a:p>
            <a:r>
              <a:rPr lang="en-AU" dirty="0"/>
              <a:t>Wiki / Trac / </a:t>
            </a:r>
            <a:r>
              <a:rPr lang="en-AU" dirty="0" err="1"/>
              <a:t>Github</a:t>
            </a:r>
            <a:endParaRPr lang="en-AU" dirty="0"/>
          </a:p>
          <a:p>
            <a:pPr lvl="1"/>
            <a:r>
              <a:rPr lang="en-AU" dirty="0"/>
              <a:t>ACCESS Wiki -  </a:t>
            </a:r>
            <a:r>
              <a:rPr lang="en-AU" dirty="0">
                <a:hlinkClick r:id="rId3"/>
              </a:rPr>
              <a:t>https://accessdev.nci.org.au/trac/wiki</a:t>
            </a:r>
            <a:r>
              <a:rPr lang="en-AU" dirty="0"/>
              <a:t> – who maintains?</a:t>
            </a:r>
          </a:p>
          <a:p>
            <a:pPr lvl="1"/>
            <a:r>
              <a:rPr lang="en-AU" dirty="0"/>
              <a:t>CABLE wiki - </a:t>
            </a:r>
            <a:r>
              <a:rPr lang="en-AU" dirty="0">
                <a:hlinkClick r:id="rId4"/>
              </a:rPr>
              <a:t>https://trac.nci.org.au/trac/cable/wiki</a:t>
            </a:r>
            <a:r>
              <a:rPr lang="en-AU" dirty="0"/>
              <a:t> - CABLE committee</a:t>
            </a:r>
          </a:p>
          <a:p>
            <a:pPr lvl="1"/>
            <a:r>
              <a:rPr lang="en-AU" dirty="0"/>
              <a:t>ACCESS-OM2 -</a:t>
            </a:r>
            <a:r>
              <a:rPr lang="en-AU" u="sng" dirty="0"/>
              <a:t> </a:t>
            </a:r>
            <a:r>
              <a:rPr lang="en-AU" u="sng" dirty="0">
                <a:hlinkClick r:id="rId5"/>
              </a:rPr>
              <a:t>https://github.com/OceansAus/access-om2</a:t>
            </a:r>
            <a:r>
              <a:rPr lang="en-AU" dirty="0"/>
              <a:t> (also MOM5)</a:t>
            </a:r>
          </a:p>
          <a:p>
            <a:pPr lvl="1"/>
            <a:r>
              <a:rPr lang="en-AU" dirty="0"/>
              <a:t>MOSRS – also UM partners communication group</a:t>
            </a:r>
          </a:p>
          <a:p>
            <a:r>
              <a:rPr lang="en-AU" dirty="0"/>
              <a:t>Websites </a:t>
            </a:r>
          </a:p>
          <a:p>
            <a:pPr lvl="1"/>
            <a:r>
              <a:rPr lang="en-AU" dirty="0"/>
              <a:t>research.csiro.au/access – almost live, climate/carbon/chemistry focus including CMIP6</a:t>
            </a:r>
          </a:p>
          <a:p>
            <a:pPr lvl="1"/>
            <a:r>
              <a:rPr lang="en-AU" dirty="0"/>
              <a:t>http://cosima.org.au/</a:t>
            </a:r>
          </a:p>
          <a:p>
            <a:pPr lvl="1"/>
            <a:r>
              <a:rPr lang="en-AU" dirty="0"/>
              <a:t>Various individual pages on BoM/CAWCR/CSIRO/NESP</a:t>
            </a:r>
          </a:p>
          <a:p>
            <a:r>
              <a:rPr lang="en-AU" dirty="0"/>
              <a:t>SLACK</a:t>
            </a:r>
          </a:p>
          <a:p>
            <a:pPr lvl="1"/>
            <a:r>
              <a:rPr lang="en-AU" dirty="0"/>
              <a:t>https://arccss.slack.com/messages/C6PP0GU9Y/details/ (COSIMA)</a:t>
            </a:r>
          </a:p>
          <a:p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165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47" y="94299"/>
            <a:ext cx="6161392" cy="479524"/>
          </a:xfrm>
        </p:spPr>
        <p:txBody>
          <a:bodyPr>
            <a:normAutofit/>
          </a:bodyPr>
          <a:lstStyle/>
          <a:p>
            <a:r>
              <a:rPr lang="en-AU" sz="2800" dirty="0"/>
              <a:t>Announcement – GMD special issue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85" y="530359"/>
            <a:ext cx="6346031" cy="3749776"/>
          </a:xfrm>
        </p:spPr>
        <p:txBody>
          <a:bodyPr/>
          <a:lstStyle/>
          <a:p>
            <a:r>
              <a:rPr lang="en-AU" dirty="0"/>
              <a:t>https://www.geosci-model-dev.net/special_issue1027.html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AEF4F-5307-4049-BD96-FF0FF11A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7" y="791952"/>
            <a:ext cx="5622589" cy="2485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933B4-E997-44E6-A072-DB0E396E962C}"/>
              </a:ext>
            </a:extLst>
          </p:cNvPr>
          <p:cNvSpPr txBox="1"/>
          <p:nvPr/>
        </p:nvSpPr>
        <p:spPr>
          <a:xfrm>
            <a:off x="0" y="3317052"/>
            <a:ext cx="6461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6 published papers (Lorenz14, </a:t>
            </a:r>
            <a:r>
              <a:rPr lang="en-AU" sz="1600" dirty="0" err="1"/>
              <a:t>Uhe</a:t>
            </a:r>
            <a:r>
              <a:rPr lang="en-AU" sz="1600" dirty="0"/>
              <a:t> 15, Kala15, Ackerley16, Kowalczyk16, Ziehn17, Law17)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1 paper in discussion (Kiss19)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Indefinite, standard review process, select special issue when registering manuscript</a:t>
            </a:r>
          </a:p>
        </p:txBody>
      </p:sp>
    </p:spTree>
    <p:extLst>
      <p:ext uri="{BB962C8B-B14F-4D97-AF65-F5344CB8AC3E}">
        <p14:creationId xmlns:p14="http://schemas.microsoft.com/office/powerpoint/2010/main" val="341790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B38-89B4-4889-BEBF-FBF1BD0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Feedback /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A21-1D68-4AAA-9813-51AD5422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 our communication effective?</a:t>
            </a:r>
          </a:p>
          <a:p>
            <a:r>
              <a:rPr lang="en-AU" dirty="0"/>
              <a:t>Do we do enough collaborative project work?</a:t>
            </a:r>
          </a:p>
          <a:p>
            <a:r>
              <a:rPr lang="en-AU" dirty="0"/>
              <a:t>What governance do we need?</a:t>
            </a:r>
          </a:p>
          <a:p>
            <a:r>
              <a:rPr lang="en-AU" dirty="0"/>
              <a:t>How do we resource community activities?</a:t>
            </a:r>
          </a:p>
          <a:p>
            <a:r>
              <a:rPr lang="en-AU" dirty="0"/>
              <a:t>Do we need an ACCESS strategy or roadmap </a:t>
            </a:r>
            <a:r>
              <a:rPr lang="en-AU"/>
              <a:t>or similar?</a:t>
            </a:r>
          </a:p>
          <a:p>
            <a:endParaRPr lang="en-AU" dirty="0"/>
          </a:p>
          <a:p>
            <a:r>
              <a:rPr lang="en-AU" dirty="0"/>
              <a:t>Provide comments to</a:t>
            </a:r>
          </a:p>
          <a:p>
            <a:pPr lvl="1"/>
            <a:r>
              <a:rPr lang="en-AU" dirty="0"/>
              <a:t>Helen Cleugh, Rachel Law (CSIRO)</a:t>
            </a:r>
          </a:p>
          <a:p>
            <a:pPr lvl="1"/>
            <a:r>
              <a:rPr lang="en-AU" dirty="0"/>
              <a:t>Peter May, Tony Hirst (BoM)</a:t>
            </a:r>
          </a:p>
          <a:p>
            <a:pPr lvl="1"/>
            <a:r>
              <a:rPr lang="en-AU" dirty="0"/>
              <a:t>Andy Pitman, Christian Jakob (Universities)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48D1C-C34B-44C7-999E-1548587A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Firstname Lastname  |  Climate Science Centre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12892-62D7-4331-B9B7-08A40240E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2448785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Theme - OA Review">
  <a:themeElements>
    <a:clrScheme name="CSIRO Sk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41B6E6"/>
      </a:accent1>
      <a:accent2>
        <a:srgbClr val="004B87"/>
      </a:accent2>
      <a:accent3>
        <a:srgbClr val="78BE20"/>
      </a:accent3>
      <a:accent4>
        <a:srgbClr val="4A7729"/>
      </a:accent4>
      <a:accent5>
        <a:srgbClr val="00A9CE"/>
      </a:accent5>
      <a:accent6>
        <a:srgbClr val="00313C"/>
      </a:accent6>
      <a:hlink>
        <a:srgbClr val="9FAEE5"/>
      </a:hlink>
      <a:folHlink>
        <a:srgbClr val="1E22AA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0BBBEF49E70E4EB47049F3E1CFC54E" ma:contentTypeVersion="0" ma:contentTypeDescription="Create a new document." ma:contentTypeScope="" ma:versionID="0831a169ef363171d7d753091f4d24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79837C-DC3C-4C52-BAD1-0EC3B7AC237B}">
  <ds:schemaRefs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652D4D-81D5-4BEA-8564-2ADD1F3DD7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FED0BD-F423-4DDD-9D42-D94B3FB2C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Widescreen</Template>
  <TotalTime>53927</TotalTime>
  <Words>402</Words>
  <Application>Microsoft Office PowerPoint</Application>
  <PresentationFormat>Custom</PresentationFormat>
  <Paragraphs>61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CSIRO Theme - OA Review</vt:lpstr>
      <vt:lpstr>ACCESS community: collaboration and governance</vt:lpstr>
      <vt:lpstr>How do we want to operate as a community?</vt:lpstr>
      <vt:lpstr>Communication</vt:lpstr>
      <vt:lpstr>Announcement – GMD special issue</vt:lpstr>
      <vt:lpstr>Feedback / Discussion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 ECR PowerPoint</dc:title>
  <dc:creator>Gerbing, Chris (Comms, Clayton)</dc:creator>
  <cp:lastModifiedBy>Law, Rachel (O&amp;A, Aspendale)</cp:lastModifiedBy>
  <cp:revision>317</cp:revision>
  <cp:lastPrinted>2018-10-08T09:00:12Z</cp:lastPrinted>
  <dcterms:created xsi:type="dcterms:W3CDTF">2018-08-22T22:06:23Z</dcterms:created>
  <dcterms:modified xsi:type="dcterms:W3CDTF">2019-05-23T03:41:15Z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0x0101003B0BBBEF49E70E4EB47049F3E1CFC54E</vt:lpwstr>
  </property>
</Properties>
</file>