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34" r:id="rId2"/>
  </p:sldMasterIdLst>
  <p:notesMasterIdLst>
    <p:notesMasterId r:id="rId16"/>
  </p:notesMasterIdLst>
  <p:handoutMasterIdLst>
    <p:handoutMasterId r:id="rId17"/>
  </p:handoutMasterIdLst>
  <p:sldIdLst>
    <p:sldId id="262" r:id="rId3"/>
    <p:sldId id="514" r:id="rId4"/>
    <p:sldId id="477" r:id="rId5"/>
    <p:sldId id="499" r:id="rId6"/>
    <p:sldId id="507" r:id="rId7"/>
    <p:sldId id="497" r:id="rId8"/>
    <p:sldId id="348" r:id="rId9"/>
    <p:sldId id="359" r:id="rId10"/>
    <p:sldId id="520" r:id="rId11"/>
    <p:sldId id="515" r:id="rId12"/>
    <p:sldId id="512" r:id="rId13"/>
    <p:sldId id="519" r:id="rId14"/>
    <p:sldId id="317" r:id="rId15"/>
  </p:sldIdLst>
  <p:sldSz cx="9144000" cy="6858000" type="screen4x3"/>
  <p:notesSz cx="6807200" cy="9939338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 userDrawn="1">
          <p15:clr>
            <a:srgbClr val="A4A3A4"/>
          </p15:clr>
        </p15:guide>
        <p15:guide id="2" pos="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0"/>
    <a:srgbClr val="0E5F7E"/>
    <a:srgbClr val="00576C"/>
    <a:srgbClr val="666666"/>
    <a:srgbClr val="0E7D60"/>
    <a:srgbClr val="0095C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9A330-5FE7-4397-9C62-B3D72564F9B5}" v="27" dt="2021-06-03T01:12:15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43" autoAdjust="0"/>
  </p:normalViewPr>
  <p:slideViewPr>
    <p:cSldViewPr snapToGrid="0">
      <p:cViewPr varScale="1">
        <p:scale>
          <a:sx n="103" d="100"/>
          <a:sy n="103" d="100"/>
        </p:scale>
        <p:origin x="900" y="102"/>
      </p:cViewPr>
      <p:guideLst>
        <p:guide orient="horz" pos="1366"/>
        <p:guide pos="24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D7BCC2A-CC4E-4593-A47D-868C79854B10}" type="datetime1">
              <a:rPr lang="en-AU"/>
              <a:pPr>
                <a:defRPr/>
              </a:pPr>
              <a:t>8/06/2021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FD15860-C54A-4F7B-9F3C-3D82C63F5DB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035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663A43B-5769-4705-899D-9721B2FA97E2}" type="datetime1">
              <a:rPr lang="en-AU"/>
              <a:pPr>
                <a:defRPr/>
              </a:pPr>
              <a:t>8/06/2021</a:t>
            </a:fld>
            <a:endParaRPr lang="en-AU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E9A517A-E8A0-4033-89B0-ECC5169A052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642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A517A-E8A0-4033-89B0-ECC5169A052C}" type="slidenum">
              <a:rPr lang="en-AU"/>
              <a:pPr>
                <a:defRPr/>
              </a:pPr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966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9A517A-E8A0-4033-89B0-ECC5169A052C}" type="slidenum">
              <a:rPr lang="en-AU" smtClean="0"/>
              <a:pPr>
                <a:defRPr/>
              </a:pPr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00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Note: Probably still a lot of noise – small ensemble (~11) and only 23 years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A517A-E8A0-4033-89B0-ECC5169A052C}" type="slidenum">
              <a:rPr lang="en-AU" smtClean="0"/>
              <a:pPr>
                <a:defRPr/>
              </a:pPr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891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/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18435" name="Text Placeholder 2"/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4304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3678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5740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6701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logo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863" y="106363"/>
            <a:ext cx="13462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969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61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982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96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722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9802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234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75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4989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892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153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8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47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16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2616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8141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37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20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7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963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</p:txBody>
      </p:sp>
      <p:pic>
        <p:nvPicPr>
          <p:cNvPr id="1029" name="Picture 7" descr="logo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802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·"/>
        <a:defRPr sz="2400">
          <a:solidFill>
            <a:srgbClr val="6666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pds00.nci.org.au/thredds/catalogs/ux62/access-s2/access-s2.html" TargetMode="External"/><Relationship Id="rId2" Type="http://schemas.openxmlformats.org/officeDocument/2006/relationships/hyperlink" Target="https://geonetwork.nci.org.au/geonetwork/srv/eng/catalog.search#/metadata/f3311_4920_0252_8073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/>
          </p:cNvSpPr>
          <p:nvPr>
            <p:ph type="ctrTitle"/>
          </p:nvPr>
        </p:nvSpPr>
        <p:spPr>
          <a:xfrm>
            <a:off x="-333633" y="1263214"/>
            <a:ext cx="8882479" cy="879475"/>
          </a:xfrm>
        </p:spPr>
        <p:txBody>
          <a:bodyPr/>
          <a:lstStyle/>
          <a:p>
            <a:pPr algn="ctr"/>
            <a:r>
              <a:rPr lang="en-AU" sz="2400" dirty="0">
                <a:latin typeface="Arial"/>
              </a:rPr>
              <a:t>An upgraded seasonal prediction system: ACCESS-S2</a:t>
            </a:r>
            <a:endParaRPr lang="en-US" altLang="en-US" sz="2400" dirty="0">
              <a:latin typeface="Arial"/>
            </a:endParaRPr>
          </a:p>
        </p:txBody>
      </p:sp>
      <p:sp>
        <p:nvSpPr>
          <p:cNvPr id="4099" name="Rectangle 7"/>
          <p:cNvSpPr>
            <a:spLocks noGrp="1"/>
          </p:cNvSpPr>
          <p:nvPr>
            <p:ph type="subTitle" idx="1"/>
          </p:nvPr>
        </p:nvSpPr>
        <p:spPr>
          <a:xfrm>
            <a:off x="303294" y="2148126"/>
            <a:ext cx="7785718" cy="964944"/>
          </a:xfrm>
        </p:spPr>
        <p:txBody>
          <a:bodyPr/>
          <a:lstStyle/>
          <a:p>
            <a:r>
              <a:rPr lang="en-US" altLang="en-US" sz="2000" dirty="0">
                <a:cs typeface="Arial" charset="0"/>
              </a:rPr>
              <a:t>Debbie Hudson</a:t>
            </a:r>
          </a:p>
          <a:p>
            <a:r>
              <a:rPr lang="en-US" altLang="en-US" sz="1400" dirty="0">
                <a:cs typeface="Arial" charset="0"/>
              </a:rPr>
              <a:t>Research Program</a:t>
            </a:r>
          </a:p>
        </p:txBody>
      </p:sp>
      <p:pic>
        <p:nvPicPr>
          <p:cNvPr id="4100" name="Picture 4" descr="Placeholder_sk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8475"/>
            <a:ext cx="9142413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480DB5-6B4E-40A8-BF58-997FADC9D349}"/>
              </a:ext>
            </a:extLst>
          </p:cNvPr>
          <p:cNvSpPr txBox="1"/>
          <p:nvPr/>
        </p:nvSpPr>
        <p:spPr>
          <a:xfrm>
            <a:off x="8135810" y="6572488"/>
            <a:ext cx="202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From: Li Shi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E0A810-8042-4B12-B648-94E0309CF1DB}"/>
              </a:ext>
            </a:extLst>
          </p:cNvPr>
          <p:cNvSpPr txBox="1">
            <a:spLocks/>
          </p:cNvSpPr>
          <p:nvPr/>
        </p:nvSpPr>
        <p:spPr bwMode="auto">
          <a:xfrm>
            <a:off x="1306555" y="300220"/>
            <a:ext cx="653089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AU" sz="3600"/>
              <a:t>Forecasts</a:t>
            </a:r>
            <a:br>
              <a:rPr lang="en-AU"/>
            </a:br>
            <a:r>
              <a:rPr lang="en-AU"/>
              <a:t>Nino3</a:t>
            </a:r>
          </a:p>
        </p:txBody>
      </p:sp>
      <p:pic>
        <p:nvPicPr>
          <p:cNvPr id="11" name="Picture 10" descr="Chart, line chart, histogram&#10;&#10;Description automatically generated">
            <a:extLst>
              <a:ext uri="{FF2B5EF4-FFF2-40B4-BE49-F238E27FC236}">
                <a16:creationId xmlns:a16="http://schemas.microsoft.com/office/drawing/2014/main" id="{64FE61E8-552A-4526-A66C-D12085F8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328" y="1883713"/>
            <a:ext cx="9144000" cy="4644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F2DF8-4C13-427B-BFA6-4E5318CEBB4F}"/>
              </a:ext>
            </a:extLst>
          </p:cNvPr>
          <p:cNvSpPr txBox="1"/>
          <p:nvPr/>
        </p:nvSpPr>
        <p:spPr>
          <a:xfrm>
            <a:off x="6879833" y="38651"/>
            <a:ext cx="230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Caution: Only 23 years in the comparison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B664D-E728-471F-8037-7794384F7E15}"/>
              </a:ext>
            </a:extLst>
          </p:cNvPr>
          <p:cNvSpPr txBox="1"/>
          <p:nvPr/>
        </p:nvSpPr>
        <p:spPr>
          <a:xfrm>
            <a:off x="1527256" y="2876969"/>
            <a:ext cx="180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70C0"/>
                </a:solidFill>
              </a:rPr>
              <a:t>ACCESS-S2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03972-4F57-40AB-ABA5-44595922A2C7}"/>
              </a:ext>
            </a:extLst>
          </p:cNvPr>
          <p:cNvSpPr txBox="1"/>
          <p:nvPr/>
        </p:nvSpPr>
        <p:spPr>
          <a:xfrm>
            <a:off x="1617302" y="3451489"/>
            <a:ext cx="180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ACCESS-S1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AA9D1-4549-4223-A96F-8829930A2E94}"/>
              </a:ext>
            </a:extLst>
          </p:cNvPr>
          <p:cNvSpPr txBox="1"/>
          <p:nvPr/>
        </p:nvSpPr>
        <p:spPr>
          <a:xfrm>
            <a:off x="348944" y="3673254"/>
            <a:ext cx="155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10000"/>
                </a:solidFill>
              </a:rPr>
              <a:t>Forecast start: FEB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D63B1-200E-4E4F-A45C-A09D6633C630}"/>
              </a:ext>
            </a:extLst>
          </p:cNvPr>
          <p:cNvSpPr txBox="1"/>
          <p:nvPr/>
        </p:nvSpPr>
        <p:spPr>
          <a:xfrm>
            <a:off x="3410235" y="3690631"/>
            <a:ext cx="155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10000"/>
                </a:solidFill>
              </a:rPr>
              <a:t>Forecast start: APR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922451-0D53-4989-8801-EF54903BBF27}"/>
              </a:ext>
            </a:extLst>
          </p:cNvPr>
          <p:cNvSpPr txBox="1"/>
          <p:nvPr/>
        </p:nvSpPr>
        <p:spPr>
          <a:xfrm>
            <a:off x="6518786" y="3663422"/>
            <a:ext cx="155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10000"/>
                </a:solidFill>
              </a:rPr>
              <a:t>Forecast start: MAY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8A1DB5-9667-4A6F-86CE-53D76962E4AC}"/>
              </a:ext>
            </a:extLst>
          </p:cNvPr>
          <p:cNvSpPr txBox="1"/>
          <p:nvPr/>
        </p:nvSpPr>
        <p:spPr>
          <a:xfrm>
            <a:off x="352830" y="6008586"/>
            <a:ext cx="155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10000"/>
                </a:solidFill>
              </a:rPr>
              <a:t>Forecast start: JUN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15EF5-886B-4922-A782-B70388089B03}"/>
              </a:ext>
            </a:extLst>
          </p:cNvPr>
          <p:cNvSpPr txBox="1"/>
          <p:nvPr/>
        </p:nvSpPr>
        <p:spPr>
          <a:xfrm>
            <a:off x="3410235" y="5998754"/>
            <a:ext cx="155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10000"/>
                </a:solidFill>
              </a:rPr>
              <a:t>Forecast start: JUL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5644F-B68C-4675-840F-63AB630BB0E8}"/>
              </a:ext>
            </a:extLst>
          </p:cNvPr>
          <p:cNvSpPr txBox="1"/>
          <p:nvPr/>
        </p:nvSpPr>
        <p:spPr>
          <a:xfrm>
            <a:off x="6518787" y="5998754"/>
            <a:ext cx="1553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10000"/>
                </a:solidFill>
              </a:rPr>
              <a:t>Forecast start: AUG</a:t>
            </a:r>
          </a:p>
        </p:txBody>
      </p:sp>
    </p:spTree>
    <p:extLst>
      <p:ext uri="{BB962C8B-B14F-4D97-AF65-F5344CB8AC3E}">
        <p14:creationId xmlns:p14="http://schemas.microsoft.com/office/powerpoint/2010/main" val="86766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C6E03BB5-D132-4982-BB54-5F410843BA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5" t="24233" r="52121" b="24229"/>
          <a:stretch/>
        </p:blipFill>
        <p:spPr>
          <a:xfrm>
            <a:off x="1902148" y="2640216"/>
            <a:ext cx="5731321" cy="4217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AEC86-6C64-45AE-B237-66049033995F}"/>
              </a:ext>
            </a:extLst>
          </p:cNvPr>
          <p:cNvSpPr txBox="1"/>
          <p:nvPr/>
        </p:nvSpPr>
        <p:spPr>
          <a:xfrm>
            <a:off x="7377830" y="6557780"/>
            <a:ext cx="2023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From: Andrew Marshall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5E44D8-4463-4BF0-9E4D-A663C4935374}"/>
              </a:ext>
            </a:extLst>
          </p:cNvPr>
          <p:cNvSpPr txBox="1">
            <a:spLocks/>
          </p:cNvSpPr>
          <p:nvPr/>
        </p:nvSpPr>
        <p:spPr bwMode="auto">
          <a:xfrm>
            <a:off x="1637902" y="231690"/>
            <a:ext cx="653089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AU" sz="3600"/>
              <a:t>Forecasts</a:t>
            </a:r>
            <a:br>
              <a:rPr lang="en-AU"/>
            </a:br>
            <a:r>
              <a:rPr lang="en-AU"/>
              <a:t>MJO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A011D-352C-4C1E-BDDD-5E5317B5D67D}"/>
              </a:ext>
            </a:extLst>
          </p:cNvPr>
          <p:cNvSpPr txBox="1"/>
          <p:nvPr/>
        </p:nvSpPr>
        <p:spPr>
          <a:xfrm>
            <a:off x="5190441" y="4063896"/>
            <a:ext cx="180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070C0"/>
                </a:solidFill>
              </a:rPr>
              <a:t>ACCESS-S2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290E8-051C-4638-9CB5-B1F72A4EE3E5}"/>
              </a:ext>
            </a:extLst>
          </p:cNvPr>
          <p:cNvSpPr txBox="1"/>
          <p:nvPr/>
        </p:nvSpPr>
        <p:spPr>
          <a:xfrm>
            <a:off x="4691201" y="4613057"/>
            <a:ext cx="180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FF0000"/>
                </a:solidFill>
              </a:rPr>
              <a:t>ACCESS-S1</a:t>
            </a: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D5F2859-31C5-488C-A99D-5A001D5F2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5" t="5062" r="12727" b="79872"/>
          <a:stretch/>
        </p:blipFill>
        <p:spPr>
          <a:xfrm>
            <a:off x="536849" y="1810926"/>
            <a:ext cx="8070302" cy="8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0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2163005" y="362046"/>
            <a:ext cx="5205340" cy="1143000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AU" dirty="0"/>
              <a:t>ACCESS-S2 current status</a:t>
            </a:r>
            <a:endParaRPr lang="en-A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DE875-1EA1-41ED-8636-C8EED494356C}"/>
              </a:ext>
            </a:extLst>
          </p:cNvPr>
          <p:cNvSpPr txBox="1"/>
          <p:nvPr/>
        </p:nvSpPr>
        <p:spPr>
          <a:xfrm>
            <a:off x="210308" y="1505046"/>
            <a:ext cx="8723383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dirty="0">
              <a:solidFill>
                <a:srgbClr val="01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10000"/>
                </a:solidFill>
              </a:rPr>
              <a:t>Hindcasts are complete and available on the NCI </a:t>
            </a:r>
            <a:r>
              <a:rPr lang="en-US" sz="2000" dirty="0" err="1">
                <a:solidFill>
                  <a:srgbClr val="010000"/>
                </a:solidFill>
              </a:rPr>
              <a:t>OpenDap</a:t>
            </a:r>
            <a:r>
              <a:rPr lang="en-US" sz="2000" dirty="0">
                <a:solidFill>
                  <a:srgbClr val="010000"/>
                </a:solidFill>
              </a:rPr>
              <a:t> and to NCI users for research purposes:</a:t>
            </a:r>
          </a:p>
          <a:p>
            <a:pPr marL="285750" indent="-285750">
              <a:buFont typeface="Arial"/>
              <a:buChar char="•"/>
            </a:pPr>
            <a:endParaRPr lang="en-AU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20000"/>
            <a:r>
              <a:rPr lang="en-AU" b="0" i="0" dirty="0">
                <a:solidFill>
                  <a:srgbClr val="010000"/>
                </a:solidFill>
                <a:effectLst/>
                <a:latin typeface="-apple-system"/>
              </a:rPr>
              <a:t>On NCI: </a:t>
            </a:r>
            <a:r>
              <a:rPr lang="en-AU" b="0" i="0" dirty="0">
                <a:solidFill>
                  <a:schemeClr val="tx2"/>
                </a:solidFill>
                <a:effectLst/>
                <a:latin typeface="-apple-system"/>
              </a:rPr>
              <a:t>/g/data/ux62/access-s2/</a:t>
            </a:r>
            <a:r>
              <a:rPr lang="en-AU" b="0" i="0" dirty="0" err="1">
                <a:solidFill>
                  <a:schemeClr val="tx2"/>
                </a:solidFill>
                <a:effectLst/>
                <a:latin typeface="-apple-system"/>
              </a:rPr>
              <a:t>hc</a:t>
            </a:r>
            <a:endParaRPr lang="en-AU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720000"/>
            <a:endParaRPr lang="en-AU" dirty="0">
              <a:latin typeface="Calibri" panose="020F0502020204030204" pitchFamily="34" charset="0"/>
              <a:ea typeface="Calibri" panose="020F0502020204030204" pitchFamily="34" charset="0"/>
              <a:hlinkClick r:id="rId2"/>
            </a:endParaRPr>
          </a:p>
          <a:p>
            <a:pPr marL="720000"/>
            <a:r>
              <a:rPr lang="en-AU" b="0" i="0" dirty="0">
                <a:solidFill>
                  <a:srgbClr val="010000"/>
                </a:solidFill>
                <a:effectLst/>
                <a:latin typeface="-apple-system"/>
              </a:rPr>
              <a:t>On </a:t>
            </a:r>
            <a:r>
              <a:rPr lang="en-AU" b="0" i="0" dirty="0" err="1">
                <a:solidFill>
                  <a:srgbClr val="010000"/>
                </a:solidFill>
                <a:effectLst/>
                <a:latin typeface="-apple-system"/>
              </a:rPr>
              <a:t>OpenDap</a:t>
            </a:r>
            <a:r>
              <a:rPr lang="en-AU" b="0" i="0" dirty="0">
                <a:solidFill>
                  <a:srgbClr val="010000"/>
                </a:solidFill>
                <a:effectLst/>
                <a:latin typeface="-apple-system"/>
              </a:rPr>
              <a:t>: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https://geonetwork.nci.org.au/geonetwork/srv/eng/catalog.search#/metadata/f3311_4920_0252_8073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20000"/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https://dapds00.nci.org.au/thredds/catalogs/ux62/access-s2/access-s2.html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1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1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1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AU" sz="2000" dirty="0">
                <a:solidFill>
                  <a:srgbClr val="010000"/>
                </a:solidFill>
              </a:rPr>
              <a:t>ACCESS-S2 real-time system is running in trial mode</a:t>
            </a:r>
          </a:p>
          <a:p>
            <a:pPr marL="285750" indent="-285750">
              <a:buFont typeface="Arial"/>
              <a:buChar char="•"/>
            </a:pPr>
            <a:endParaRPr lang="en-AU" sz="2000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46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itle 2"/>
          <p:cNvSpPr txBox="1">
            <a:spLocks/>
          </p:cNvSpPr>
          <p:nvPr/>
        </p:nvSpPr>
        <p:spPr bwMode="auto">
          <a:xfrm>
            <a:off x="115888" y="6281738"/>
            <a:ext cx="64008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fontAlgn="t">
              <a:spcBef>
                <a:spcPct val="30000"/>
              </a:spcBef>
              <a:spcAft>
                <a:spcPct val="30000"/>
              </a:spcAft>
              <a:buChar char="•"/>
              <a:defRPr sz="2400">
                <a:solidFill>
                  <a:srgbClr val="666666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 fontAlgn="t">
              <a:spcBef>
                <a:spcPct val="15000"/>
              </a:spcBef>
              <a:spcAft>
                <a:spcPct val="15000"/>
              </a:spcAft>
              <a:buFont typeface="Arial" charset="0"/>
              <a:buChar char="–"/>
              <a:defRPr sz="2400">
                <a:solidFill>
                  <a:srgbClr val="666666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1143000" indent="-228600" fontAlgn="t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666666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600200" indent="-228600" fontAlgn="t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666666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514600" indent="-2286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971800" indent="-2286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429000" indent="-2286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886200" indent="-228600" defTabSz="4572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AU" altLang="en-US" sz="1400">
                <a:solidFill>
                  <a:schemeClr val="tx1"/>
                </a:solidFill>
              </a:rPr>
              <a:t>Debbie.Hudson@bom.gov.au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1975" y="2950733"/>
            <a:ext cx="7700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altLang="en-US" sz="2800">
                <a:solidFill>
                  <a:srgbClr val="1F5C80"/>
                </a:solidFill>
              </a:rPr>
              <a:t>Thank you</a:t>
            </a:r>
            <a:endParaRPr lang="en-AU" sz="2800"/>
          </a:p>
        </p:txBody>
      </p:sp>
    </p:spTree>
    <p:extLst>
      <p:ext uri="{BB962C8B-B14F-4D97-AF65-F5344CB8AC3E}">
        <p14:creationId xmlns:p14="http://schemas.microsoft.com/office/powerpoint/2010/main" val="112204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F55C-C359-4048-B5A4-2117E89A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257" y="289394"/>
            <a:ext cx="6530890" cy="1143000"/>
          </a:xfrm>
        </p:spPr>
        <p:txBody>
          <a:bodyPr/>
          <a:lstStyle/>
          <a:p>
            <a:r>
              <a:rPr lang="en-AU" dirty="0"/>
              <a:t>ACCESS-S1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232F8-420E-4B38-A11A-04F80A10E4F4}"/>
              </a:ext>
            </a:extLst>
          </p:cNvPr>
          <p:cNvSpPr txBox="1"/>
          <p:nvPr/>
        </p:nvSpPr>
        <p:spPr>
          <a:xfrm>
            <a:off x="358775" y="2105000"/>
            <a:ext cx="86082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AU"/>
            </a:defPPr>
            <a:lvl1pPr marL="285750" indent="-285750">
              <a:buFont typeface="Arial"/>
              <a:buChar char="•"/>
              <a:defRPr sz="1600">
                <a:solidFill>
                  <a:srgbClr val="010000"/>
                </a:solidFill>
              </a:defRPr>
            </a:lvl1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010000"/>
                </a:solidFill>
              </a:rPr>
              <a:t>UKMO GC2 (Global Coupled model version 2) </a:t>
            </a:r>
          </a:p>
          <a:p>
            <a:endParaRPr lang="en-US" sz="18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800" dirty="0">
                <a:solidFill>
                  <a:srgbClr val="010000"/>
                </a:solidFill>
              </a:rPr>
              <a:t>Using UKMO ocean initial conditions + BoM ensemble generation</a:t>
            </a:r>
          </a:p>
          <a:p>
            <a:endParaRPr lang="en-US" sz="1800" dirty="0"/>
          </a:p>
          <a:p>
            <a:r>
              <a:rPr lang="en-US" sz="1800" dirty="0"/>
              <a:t>Hindcast: </a:t>
            </a:r>
          </a:p>
          <a:p>
            <a:pPr marL="720000">
              <a:buFont typeface="Courier New" panose="02070309020205020404" pitchFamily="49" charset="0"/>
              <a:buChar char="o"/>
            </a:pPr>
            <a:r>
              <a:rPr lang="en-US" sz="1400" dirty="0"/>
              <a:t>23 years (1990-2012) </a:t>
            </a:r>
          </a:p>
          <a:p>
            <a:pPr marL="720000">
              <a:buFont typeface="Courier New" panose="02070309020205020404" pitchFamily="49" charset="0"/>
              <a:buChar char="o"/>
            </a:pPr>
            <a:r>
              <a:rPr lang="en-US" sz="1400" dirty="0"/>
              <a:t>11 ensemble members </a:t>
            </a:r>
          </a:p>
          <a:p>
            <a:pPr marL="720000">
              <a:buFont typeface="Courier New" panose="02070309020205020404" pitchFamily="49" charset="0"/>
              <a:buChar char="o"/>
            </a:pPr>
            <a:r>
              <a:rPr lang="en-US" sz="1400" dirty="0"/>
              <a:t>4-starts per month</a:t>
            </a:r>
          </a:p>
          <a:p>
            <a:endParaRPr lang="en-US" sz="1800" dirty="0"/>
          </a:p>
          <a:p>
            <a:r>
              <a:rPr lang="en-US" sz="1800" dirty="0"/>
              <a:t>Real time: 99 members (uses burst and lagged)</a:t>
            </a:r>
          </a:p>
          <a:p>
            <a:pPr marL="720000">
              <a:buFont typeface="Courier New" panose="02070309020205020404" pitchFamily="49" charset="0"/>
              <a:buChar char="o"/>
            </a:pPr>
            <a:r>
              <a:rPr lang="en-US" sz="1400" dirty="0"/>
              <a:t>Sub-seasonal: 6-weeks</a:t>
            </a:r>
          </a:p>
          <a:p>
            <a:pPr marL="720000">
              <a:buFont typeface="Courier New" panose="02070309020205020404" pitchFamily="49" charset="0"/>
              <a:buChar char="o"/>
            </a:pPr>
            <a:r>
              <a:rPr lang="en-US" sz="1400" dirty="0"/>
              <a:t>Seasonal: 6 months</a:t>
            </a:r>
          </a:p>
          <a:p>
            <a:endParaRPr lang="en-US" sz="1800" dirty="0"/>
          </a:p>
          <a:p>
            <a:r>
              <a:rPr lang="en-US" sz="1800" dirty="0"/>
              <a:t>Calibrate to 5km for key variables over Australia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7451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2163005" y="362046"/>
            <a:ext cx="5205340" cy="1143000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AU" dirty="0"/>
              <a:t>ACCESS-S2 summary</a:t>
            </a:r>
            <a:endParaRPr lang="en-A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DE875-1EA1-41ED-8636-C8EED494356C}"/>
              </a:ext>
            </a:extLst>
          </p:cNvPr>
          <p:cNvSpPr txBox="1"/>
          <p:nvPr/>
        </p:nvSpPr>
        <p:spPr>
          <a:xfrm>
            <a:off x="125052" y="1163301"/>
            <a:ext cx="8723383" cy="57861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1000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10000"/>
                </a:solidFill>
              </a:rPr>
              <a:t>Break dependency on UKMO Initial conditions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10000"/>
                </a:solidFill>
                <a:latin typeface="Arial"/>
                <a:ea typeface="ＭＳ Ｐゴシック"/>
                <a:cs typeface="Arial"/>
              </a:rPr>
              <a:t>Same GC2 model but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tweaks/corrections </a:t>
            </a:r>
            <a:r>
              <a:rPr lang="en-US" sz="2000" dirty="0">
                <a:solidFill>
                  <a:srgbClr val="010000"/>
                </a:solidFill>
                <a:latin typeface="Arial"/>
                <a:ea typeface="ＭＳ Ｐゴシック"/>
                <a:cs typeface="Arial"/>
              </a:rPr>
              <a:t>for known issues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BoM weakly-coupled assimilation </a:t>
            </a:r>
            <a:r>
              <a:rPr lang="en-US" sz="2000" dirty="0">
                <a:solidFill>
                  <a:srgbClr val="010000"/>
                </a:solidFill>
                <a:latin typeface="Arial"/>
                <a:ea typeface="ＭＳ Ｐゴシック"/>
                <a:cs typeface="Arial"/>
              </a:rPr>
              <a:t>(affects ocean and land </a:t>
            </a:r>
            <a:r>
              <a:rPr lang="en-US" sz="2000" dirty="0" err="1">
                <a:solidFill>
                  <a:srgbClr val="010000"/>
                </a:solidFill>
                <a:latin typeface="Arial"/>
                <a:ea typeface="ＭＳ Ｐゴシック"/>
                <a:cs typeface="Arial"/>
              </a:rPr>
              <a:t>initialisation</a:t>
            </a:r>
            <a:r>
              <a:rPr lang="en-US" sz="2000" dirty="0">
                <a:solidFill>
                  <a:srgbClr val="010000"/>
                </a:solidFill>
                <a:latin typeface="Arial"/>
                <a:ea typeface="ＭＳ Ｐゴシック"/>
                <a:cs typeface="Arial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More hindcasts</a:t>
            </a:r>
            <a:r>
              <a:rPr lang="en-US" sz="2000" dirty="0">
                <a:solidFill>
                  <a:srgbClr val="010000"/>
                </a:solidFill>
                <a:latin typeface="Arial"/>
                <a:ea typeface="ＭＳ Ｐゴシック"/>
                <a:cs typeface="Arial"/>
              </a:rPr>
              <a:t>: 38 year (1981-2018), 27 member ensemble hindcasts to support applications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More timely </a:t>
            </a:r>
            <a:r>
              <a:rPr lang="en-US" sz="2000" dirty="0">
                <a:solidFill>
                  <a:srgbClr val="010000"/>
                </a:solidFill>
              </a:rPr>
              <a:t>forecasts in real-time (less of a delay) – especially for multi-week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10000"/>
                </a:solidFill>
                <a:latin typeface="Arial"/>
                <a:ea typeface="ＭＳ Ｐゴシック"/>
                <a:cs typeface="Arial"/>
              </a:rPr>
              <a:t>Run out to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longer leads </a:t>
            </a:r>
            <a:r>
              <a:rPr lang="en-US" sz="2000" dirty="0">
                <a:solidFill>
                  <a:srgbClr val="010000"/>
                </a:solidFill>
                <a:latin typeface="Arial"/>
                <a:ea typeface="ＭＳ Ｐゴシック"/>
                <a:cs typeface="Arial"/>
              </a:rPr>
              <a:t>(7 months)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10000"/>
                </a:solidFill>
              </a:rPr>
              <a:t>Same number of real-time forecasts as S1 (i.e., products based on 99-member time lagged ensemble)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10000"/>
                </a:solidFill>
              </a:rPr>
              <a:t>Currently transitioning to operations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5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0DCB00-1024-452A-959B-8B9B007A2C50}"/>
              </a:ext>
            </a:extLst>
          </p:cNvPr>
          <p:cNvSpPr/>
          <p:nvPr/>
        </p:nvSpPr>
        <p:spPr>
          <a:xfrm>
            <a:off x="281841" y="1311902"/>
            <a:ext cx="8575675" cy="5355825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dirty="0">
                <a:solidFill>
                  <a:srgbClr val="000000"/>
                </a:solidFill>
                <a:latin typeface="+mn-lt"/>
                <a:ea typeface="ＭＳ Ｐゴシック"/>
              </a:rPr>
              <a:t>Mostly, yes. GC2. However, minor changes were made to address known issues: </a:t>
            </a:r>
          </a:p>
          <a:p>
            <a:pPr>
              <a:lnSpc>
                <a:spcPct val="150000"/>
              </a:lnSpc>
            </a:pPr>
            <a:endParaRPr lang="en-US" sz="800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r>
              <a:rPr lang="en-AU" sz="1600" b="1" dirty="0">
                <a:solidFill>
                  <a:srgbClr val="323130"/>
                </a:solidFill>
                <a:latin typeface="+mn-lt"/>
                <a:ea typeface="ＭＳ Ｐゴシック"/>
              </a:rPr>
              <a:t>Coupling frequency </a:t>
            </a:r>
            <a:r>
              <a:rPr lang="en-AU" sz="1600" dirty="0">
                <a:solidFill>
                  <a:srgbClr val="323130"/>
                </a:solidFill>
                <a:latin typeface="+mn-lt"/>
                <a:ea typeface="ＭＳ Ｐゴシック"/>
              </a:rPr>
              <a:t>between the ocean-atmosphere was increased to 1-hour (improves ocean shallow layers in the Pacific) </a:t>
            </a:r>
            <a:endParaRPr lang="en-AU" sz="1600" dirty="0">
              <a:solidFill>
                <a:srgbClr val="000000"/>
              </a:solidFill>
              <a:latin typeface="+mn-lt"/>
              <a:ea typeface="ＭＳ Ｐゴシック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r>
              <a:rPr lang="en-AU" sz="1600" dirty="0">
                <a:solidFill>
                  <a:srgbClr val="323130"/>
                </a:solidFill>
                <a:latin typeface="+mn-lt"/>
                <a:ea typeface="ＭＳ Ｐゴシック"/>
              </a:rPr>
              <a:t>Representation of drainage of rivers into </a:t>
            </a:r>
            <a:r>
              <a:rPr lang="en-AU" sz="1600" b="1" dirty="0">
                <a:solidFill>
                  <a:srgbClr val="323130"/>
                </a:solidFill>
                <a:latin typeface="+mn-lt"/>
                <a:ea typeface="ＭＳ Ｐゴシック"/>
              </a:rPr>
              <a:t>inland lakes </a:t>
            </a:r>
            <a:r>
              <a:rPr lang="en-AU" sz="1600" dirty="0">
                <a:solidFill>
                  <a:srgbClr val="323130"/>
                </a:solidFill>
                <a:latin typeface="+mn-lt"/>
                <a:ea typeface="ＭＳ Ｐゴシック"/>
              </a:rPr>
              <a:t>was changed as the S1 (led to "bullseyes" in the outlooks). </a:t>
            </a:r>
            <a:endParaRPr lang="en-AU" sz="1600" dirty="0">
              <a:solidFill>
                <a:srgbClr val="000000"/>
              </a:solidFill>
              <a:latin typeface="+mn-lt"/>
              <a:ea typeface="ＭＳ Ｐゴシック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endParaRPr lang="en-AU" sz="1600" dirty="0">
              <a:solidFill>
                <a:srgbClr val="323130"/>
              </a:solidFill>
              <a:latin typeface="+mn-lt"/>
              <a:ea typeface="ＭＳ Ｐゴシック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endParaRPr lang="en-AU" sz="1600" dirty="0">
              <a:solidFill>
                <a:srgbClr val="323130"/>
              </a:solidFill>
              <a:latin typeface="+mn-lt"/>
              <a:ea typeface="ＭＳ Ｐゴシック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endParaRPr lang="en-AU" sz="1600" dirty="0">
              <a:solidFill>
                <a:srgbClr val="323130"/>
              </a:solidFill>
              <a:latin typeface="+mn-lt"/>
              <a:ea typeface="ＭＳ Ｐゴシック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endParaRPr lang="en-AU" sz="1600" dirty="0">
              <a:solidFill>
                <a:srgbClr val="323130"/>
              </a:solidFill>
              <a:latin typeface="+mn-lt"/>
              <a:ea typeface="ＭＳ Ｐゴシック"/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endParaRPr lang="en-AU" sz="1600" dirty="0">
              <a:solidFill>
                <a:srgbClr val="323130"/>
              </a:solidFill>
              <a:latin typeface="+mn-lt"/>
              <a:ea typeface="ＭＳ Ｐゴシック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endParaRPr lang="en-AU" sz="1600" dirty="0">
              <a:solidFill>
                <a:srgbClr val="323130"/>
              </a:solidFill>
              <a:latin typeface="+mn-lt"/>
              <a:ea typeface="ＭＳ Ｐゴシック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/>
              <a:buChar char="•"/>
            </a:pPr>
            <a:r>
              <a:rPr lang="en-AU" sz="1600" dirty="0">
                <a:solidFill>
                  <a:srgbClr val="323130"/>
                </a:solidFill>
                <a:latin typeface="+mn-lt"/>
                <a:ea typeface="ＭＳ Ｐゴシック"/>
              </a:rPr>
              <a:t>The </a:t>
            </a:r>
            <a:r>
              <a:rPr lang="en-AU" sz="1600" b="1" dirty="0">
                <a:solidFill>
                  <a:srgbClr val="323130"/>
                </a:solidFill>
                <a:latin typeface="+mn-lt"/>
                <a:ea typeface="ＭＳ Ｐゴシック"/>
              </a:rPr>
              <a:t>updating of ozone </a:t>
            </a:r>
            <a:r>
              <a:rPr lang="en-AU" sz="1600" dirty="0">
                <a:solidFill>
                  <a:srgbClr val="323130"/>
                </a:solidFill>
                <a:latin typeface="+mn-lt"/>
                <a:ea typeface="ＭＳ Ｐゴシック"/>
              </a:rPr>
              <a:t>was changed following bug found in the GC2 core code </a:t>
            </a:r>
            <a:endParaRPr lang="en-AU" sz="1600" b="0" i="0" dirty="0">
              <a:solidFill>
                <a:srgbClr val="000000"/>
              </a:solidFill>
              <a:effectLst/>
              <a:latin typeface="+mn-lt"/>
              <a:ea typeface="ＭＳ Ｐゴシック"/>
              <a:cs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259CB4-E6FF-4F4A-9005-15F2C761C0C5}"/>
              </a:ext>
            </a:extLst>
          </p:cNvPr>
          <p:cNvSpPr txBox="1">
            <a:spLocks/>
          </p:cNvSpPr>
          <p:nvPr/>
        </p:nvSpPr>
        <p:spPr>
          <a:xfrm>
            <a:off x="1789170" y="463317"/>
            <a:ext cx="6514270" cy="1143000"/>
          </a:xfrm>
          <a:prstGeom prst="rect">
            <a:avLst/>
          </a:prstGeom>
        </p:spPr>
        <p:txBody>
          <a:bodyPr/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AU" sz="2400" dirty="0"/>
              <a:t>Do ACCESS-S1 and S2 use the same model?</a:t>
            </a:r>
            <a:endParaRPr lang="en-AU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A5A5A-940A-4D54-8E13-F1858E9301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" t="3051" r="55908" b="4034"/>
          <a:stretch/>
        </p:blipFill>
        <p:spPr bwMode="auto">
          <a:xfrm>
            <a:off x="1541081" y="3764530"/>
            <a:ext cx="2638240" cy="22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E39BD5A-1D8B-4A61-B359-524BB2477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0" t="4034" r="2341"/>
          <a:stretch/>
        </p:blipFill>
        <p:spPr bwMode="auto">
          <a:xfrm>
            <a:off x="4660491" y="3690913"/>
            <a:ext cx="2526282" cy="225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8BD80-B87B-4209-8250-BCD66BBDE762}"/>
              </a:ext>
            </a:extLst>
          </p:cNvPr>
          <p:cNvSpPr txBox="1"/>
          <p:nvPr/>
        </p:nvSpPr>
        <p:spPr>
          <a:xfrm>
            <a:off x="1307684" y="39523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10000"/>
                </a:solidFill>
              </a:rPr>
              <a:t>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D2286-F89C-44A5-A0B3-59E8A839AE48}"/>
              </a:ext>
            </a:extLst>
          </p:cNvPr>
          <p:cNvSpPr txBox="1"/>
          <p:nvPr/>
        </p:nvSpPr>
        <p:spPr>
          <a:xfrm>
            <a:off x="4579511" y="39523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10000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40408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/>
          </p:cNvSpPr>
          <p:nvPr/>
        </p:nvSpPr>
        <p:spPr bwMode="auto">
          <a:xfrm>
            <a:off x="1966516" y="1409101"/>
            <a:ext cx="689294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lvl="0" algn="ctr"/>
            <a:r>
              <a:rPr lang="en-AU" sz="1600">
                <a:solidFill>
                  <a:srgbClr val="0E5F7E"/>
                </a:solidFill>
                <a:latin typeface="Arial"/>
                <a:cs typeface="Arial"/>
              </a:rPr>
              <a:t>Monthly mean U  from ADCP TAO/TRITON, ACCESS-S2</a:t>
            </a:r>
            <a:r>
              <a:rPr kumimoji="0" lang="en-AU" sz="1600" b="0" i="0" u="none" strike="noStrike" kern="1200" cap="none" spc="0" normalizeH="0" baseline="0" noProof="0">
                <a:ln>
                  <a:noFill/>
                </a:ln>
                <a:solidFill>
                  <a:srgbClr val="0E5F7E"/>
                </a:solidFill>
                <a:effectLst/>
                <a:uLnTx/>
                <a:uFillTx/>
                <a:latin typeface="Arial"/>
                <a:cs typeface="Arial"/>
              </a:rPr>
              <a:t>, S1</a:t>
            </a:r>
            <a:r>
              <a:rPr lang="en-AU" altLang="zh-CN" sz="1600">
                <a:solidFill>
                  <a:srgbClr val="010000"/>
                </a:solidFill>
                <a:latin typeface="Arial" pitchFamily="34" charset="0"/>
                <a:ea typeface="SimSun" pitchFamily="2" charset="-122"/>
                <a:sym typeface="Symbol" pitchFamily="18" charset="2"/>
              </a:rPr>
              <a:t>(1990-2013) </a:t>
            </a:r>
            <a:endParaRPr kumimoji="0" lang="en-AU" sz="1600" b="0" i="0" u="none" strike="noStrike" kern="1200" cap="none" spc="0" normalizeH="0" baseline="0" noProof="0">
              <a:ln>
                <a:noFill/>
              </a:ln>
              <a:solidFill>
                <a:srgbClr val="0E5F7E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5D6012-9770-4928-8877-90F3DD04B1FC}"/>
              </a:ext>
            </a:extLst>
          </p:cNvPr>
          <p:cNvSpPr txBox="1"/>
          <p:nvPr/>
        </p:nvSpPr>
        <p:spPr>
          <a:xfrm>
            <a:off x="584421" y="2926218"/>
            <a:ext cx="1858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10000"/>
                </a:solidFill>
              </a:rPr>
              <a:t>OBSERVED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B1AC1F-5830-4353-9B07-C8D7B0A0AED9}"/>
              </a:ext>
            </a:extLst>
          </p:cNvPr>
          <p:cNvSpPr txBox="1"/>
          <p:nvPr/>
        </p:nvSpPr>
        <p:spPr>
          <a:xfrm>
            <a:off x="1354850" y="557112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>
                <a:solidFill>
                  <a:srgbClr val="010000"/>
                </a:solidFill>
              </a:rPr>
              <a:t>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AAA5E-296C-4E34-BD7F-B7808BC9BEE8}"/>
              </a:ext>
            </a:extLst>
          </p:cNvPr>
          <p:cNvSpPr txBox="1"/>
          <p:nvPr/>
        </p:nvSpPr>
        <p:spPr>
          <a:xfrm>
            <a:off x="59545" y="1776862"/>
            <a:ext cx="22062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AU" b="1" dirty="0">
                <a:solidFill>
                  <a:srgbClr val="010000"/>
                </a:solidFill>
              </a:rPr>
              <a:t>U (0N,165E)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C1E4F-86BA-4D0A-8D06-B06E1508FEBB}"/>
              </a:ext>
            </a:extLst>
          </p:cNvPr>
          <p:cNvSpPr txBox="1"/>
          <p:nvPr/>
        </p:nvSpPr>
        <p:spPr>
          <a:xfrm>
            <a:off x="1354850" y="4317188"/>
            <a:ext cx="86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10000"/>
                </a:solidFill>
              </a:rPr>
              <a:t>S2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9A709F5-7700-4EBA-93F1-8EB72D619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2" b="31137"/>
          <a:stretch/>
        </p:blipFill>
        <p:spPr>
          <a:xfrm>
            <a:off x="2150469" y="2336800"/>
            <a:ext cx="6708987" cy="433010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EE86279-08E8-4E09-B783-7B216CC2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429" y="254221"/>
            <a:ext cx="7182054" cy="1143000"/>
          </a:xfrm>
        </p:spPr>
        <p:txBody>
          <a:bodyPr>
            <a:normAutofit/>
          </a:bodyPr>
          <a:lstStyle/>
          <a:p>
            <a:r>
              <a:rPr lang="en-AU" sz="3600" dirty="0"/>
              <a:t>Data assimilation</a:t>
            </a:r>
            <a:br>
              <a:rPr lang="en-AU" sz="3600" dirty="0"/>
            </a:br>
            <a:r>
              <a:rPr lang="en-AU" sz="2400" dirty="0"/>
              <a:t>Example: ocean currents better in S2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09B27-EE27-4639-9FBC-71EFD978F061}"/>
              </a:ext>
            </a:extLst>
          </p:cNvPr>
          <p:cNvSpPr/>
          <p:nvPr/>
        </p:nvSpPr>
        <p:spPr>
          <a:xfrm>
            <a:off x="358775" y="2336800"/>
            <a:ext cx="8677070" cy="1468284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9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DDEA-482C-4FC8-AE30-A7B0D362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946" y="232179"/>
            <a:ext cx="6530890" cy="1143000"/>
          </a:xfrm>
        </p:spPr>
        <p:txBody>
          <a:bodyPr/>
          <a:lstStyle/>
          <a:p>
            <a:r>
              <a:rPr lang="en-AU" sz="3600"/>
              <a:t>Forecasts</a:t>
            </a:r>
            <a:br>
              <a:rPr lang="en-AU"/>
            </a:br>
            <a:r>
              <a:rPr lang="en-AU"/>
              <a:t>RMSE and spread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86C0DB-94B0-486C-878E-DBB70B6A1690}"/>
              </a:ext>
            </a:extLst>
          </p:cNvPr>
          <p:cNvGrpSpPr/>
          <p:nvPr/>
        </p:nvGrpSpPr>
        <p:grpSpPr>
          <a:xfrm>
            <a:off x="3017962" y="5666015"/>
            <a:ext cx="3384376" cy="738664"/>
            <a:chOff x="4977391" y="2267466"/>
            <a:chExt cx="3384376" cy="738664"/>
          </a:xfrm>
        </p:grpSpPr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638CA471-990E-4B28-938B-B7C6E5D5E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391" y="2267466"/>
              <a:ext cx="3384376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AU" sz="1200" b="1" dirty="0">
                  <a:latin typeface="Helvetica" pitchFamily="34" charset="0"/>
                </a:rPr>
                <a:t>     </a:t>
              </a:r>
              <a:r>
                <a:rPr lang="en-AU" sz="1400" b="1" dirty="0">
                  <a:latin typeface="Helvetica" pitchFamily="34" charset="0"/>
                </a:rPr>
                <a:t>RMSE          SPREAD</a:t>
              </a:r>
            </a:p>
            <a:p>
              <a:pPr eaLnBrk="1" hangingPunct="1"/>
              <a:r>
                <a:rPr lang="en-AU" sz="1400" b="1" dirty="0">
                  <a:latin typeface="Helvetica" pitchFamily="34" charset="0"/>
                </a:rPr>
                <a:t>		                              </a:t>
              </a:r>
              <a:r>
                <a:rPr lang="en-AU" sz="1400" b="1" dirty="0">
                  <a:solidFill>
                    <a:srgbClr val="010000"/>
                  </a:solidFill>
                  <a:latin typeface="Helvetica" pitchFamily="34" charset="0"/>
                </a:rPr>
                <a:t>S1</a:t>
              </a:r>
              <a:r>
                <a:rPr lang="en-AU" sz="1400" b="1" dirty="0">
                  <a:latin typeface="Helvetica" pitchFamily="34" charset="0"/>
                </a:rPr>
                <a:t>                                                               		                              </a:t>
              </a:r>
              <a:r>
                <a:rPr lang="en-AU" sz="1400" b="1" dirty="0">
                  <a:solidFill>
                    <a:srgbClr val="010000"/>
                  </a:solidFill>
                  <a:latin typeface="Helvetica" pitchFamily="34" charset="0"/>
                </a:rPr>
                <a:t>S2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8C176591-773B-45B4-9E29-B0FAAB529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8366" y="2636318"/>
              <a:ext cx="792163" cy="1588"/>
            </a:xfrm>
            <a:prstGeom prst="line">
              <a:avLst/>
            </a:prstGeom>
            <a:noFill/>
            <a:ln w="19050">
              <a:solidFill>
                <a:srgbClr val="01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EF86C533-B435-4DA8-AF59-38BA0D231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8367" y="2841041"/>
              <a:ext cx="792162" cy="15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0E1791F-B52F-414E-A1FE-4E01903ED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3441" y="2627506"/>
              <a:ext cx="792163" cy="1588"/>
            </a:xfrm>
            <a:prstGeom prst="line">
              <a:avLst/>
            </a:prstGeom>
            <a:noFill/>
            <a:ln w="19050">
              <a:solidFill>
                <a:srgbClr val="01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9F768396-77C5-45E3-8615-7652F51BE2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953" y="2843530"/>
              <a:ext cx="792162" cy="15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D2202A-8CBA-4753-B6EB-01BFCABAF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88" y="1834335"/>
            <a:ext cx="5464820" cy="3665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1FC012-FC77-472D-AC01-037644C5E52F}"/>
              </a:ext>
            </a:extLst>
          </p:cNvPr>
          <p:cNvSpPr txBox="1"/>
          <p:nvPr/>
        </p:nvSpPr>
        <p:spPr>
          <a:xfrm>
            <a:off x="7595015" y="6570715"/>
            <a:ext cx="1548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From: Guomin Wang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3AF5F0-6767-41D5-8833-CCE2299B1DE0}"/>
              </a:ext>
            </a:extLst>
          </p:cNvPr>
          <p:cNvSpPr txBox="1"/>
          <p:nvPr/>
        </p:nvSpPr>
        <p:spPr>
          <a:xfrm>
            <a:off x="4335694" y="6570715"/>
            <a:ext cx="280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Starts: 0501; 0417</a:t>
            </a:r>
          </a:p>
        </p:txBody>
      </p:sp>
    </p:spTree>
    <p:extLst>
      <p:ext uri="{BB962C8B-B14F-4D97-AF65-F5344CB8AC3E}">
        <p14:creationId xmlns:p14="http://schemas.microsoft.com/office/powerpoint/2010/main" val="26976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Improving initialisation of soil moisture in ACCESS-S2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442011" y="1783943"/>
            <a:ext cx="84280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62500" lnSpcReduction="20000"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AU"/>
              <a:t>Tests showed that we could improve the forecast performance (especially </a:t>
            </a:r>
            <a:r>
              <a:rPr lang="en-AU" err="1"/>
              <a:t>Tmax</a:t>
            </a:r>
            <a:r>
              <a:rPr lang="en-AU"/>
              <a:t> and in winter half of the year) in the next version of ACCESS-S (</a:t>
            </a:r>
            <a:r>
              <a:rPr lang="en-AU" err="1"/>
              <a:t>vn</a:t>
            </a:r>
            <a:r>
              <a:rPr lang="en-AU"/>
              <a:t> 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8383" y="6621975"/>
            <a:ext cx="7331102" cy="4306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AU" sz="1400" baseline="0">
                <a:solidFill>
                  <a:srgbClr val="010000"/>
                </a:solidFill>
                <a:latin typeface="Arial"/>
              </a:rPr>
              <a:t>Forecasts</a:t>
            </a:r>
            <a:r>
              <a:rPr lang="en-AU" sz="1400">
                <a:solidFill>
                  <a:srgbClr val="010000"/>
                </a:solidFill>
                <a:latin typeface="Arial"/>
              </a:rPr>
              <a:t> initialised on 1st May for month May (1990-2012)</a:t>
            </a:r>
            <a:endParaRPr lang="en-AU" sz="1400" baseline="0">
              <a:solidFill>
                <a:srgbClr val="010000"/>
              </a:solidFill>
              <a:latin typeface="Arial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2011" y="2553613"/>
            <a:ext cx="8294904" cy="3940682"/>
            <a:chOff x="442011" y="2431687"/>
            <a:chExt cx="8294904" cy="3940682"/>
          </a:xfrm>
        </p:grpSpPr>
        <p:grpSp>
          <p:nvGrpSpPr>
            <p:cNvPr id="10" name="Group 9"/>
            <p:cNvGrpSpPr/>
            <p:nvPr/>
          </p:nvGrpSpPr>
          <p:grpSpPr>
            <a:xfrm>
              <a:off x="442011" y="2431687"/>
              <a:ext cx="8294904" cy="3744307"/>
              <a:chOff x="243641" y="1193731"/>
              <a:chExt cx="8533647" cy="368837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60363" y="1193731"/>
                <a:ext cx="8179338" cy="36883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641" y="1193731"/>
                <a:ext cx="8533647" cy="36883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117065" y="6095370"/>
              <a:ext cx="10537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>
                  <a:solidFill>
                    <a:srgbClr val="010000"/>
                  </a:solidFill>
                </a:rPr>
                <a:t>Correlation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149525" y="4889859"/>
              <a:ext cx="5682342" cy="466023"/>
              <a:chOff x="1149525" y="4889859"/>
              <a:chExt cx="5682342" cy="466023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1149525" y="4894217"/>
                <a:ext cx="1942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/>
                  <a:t>Realistic soil moisture initialisation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020484" y="4889859"/>
                <a:ext cx="18113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200"/>
                  <a:t>Climatological soil moisture initialisation</a:t>
                </a:r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442011" y="2357238"/>
            <a:ext cx="4025486" cy="3237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81" b="13375"/>
          <a:stretch/>
        </p:blipFill>
        <p:spPr bwMode="auto">
          <a:xfrm>
            <a:off x="594411" y="2546209"/>
            <a:ext cx="4041212" cy="324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301925" y="5008739"/>
            <a:ext cx="194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/>
              <a:t>Realistic soil moisture initialisation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4F2C7-B61E-4258-AFD0-7CF2B9DF90F3}"/>
              </a:ext>
            </a:extLst>
          </p:cNvPr>
          <p:cNvSpPr txBox="1"/>
          <p:nvPr/>
        </p:nvSpPr>
        <p:spPr>
          <a:xfrm>
            <a:off x="7725683" y="6549108"/>
            <a:ext cx="1560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From: Maggie Zhao</a:t>
            </a:r>
          </a:p>
        </p:txBody>
      </p:sp>
    </p:spTree>
    <p:extLst>
      <p:ext uri="{BB962C8B-B14F-4D97-AF65-F5344CB8AC3E}">
        <p14:creationId xmlns:p14="http://schemas.microsoft.com/office/powerpoint/2010/main" val="152511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91F51E-C474-4F61-8BF8-3275E35EBC17}"/>
              </a:ext>
            </a:extLst>
          </p:cNvPr>
          <p:cNvSpPr txBox="1"/>
          <p:nvPr/>
        </p:nvSpPr>
        <p:spPr>
          <a:xfrm>
            <a:off x="2418735" y="1768819"/>
            <a:ext cx="6175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 err="1">
                <a:solidFill>
                  <a:srgbClr val="010000"/>
                </a:solidFill>
              </a:rPr>
              <a:t>Tmax</a:t>
            </a:r>
            <a:r>
              <a:rPr lang="en-AU" sz="2000" dirty="0">
                <a:solidFill>
                  <a:srgbClr val="010000"/>
                </a:solidFill>
              </a:rPr>
              <a:t>: Skill for May (from 1st May Starts)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8ECC7-FD60-41D6-86CC-D1B9584E286C}"/>
              </a:ext>
            </a:extLst>
          </p:cNvPr>
          <p:cNvSpPr txBox="1"/>
          <p:nvPr/>
        </p:nvSpPr>
        <p:spPr>
          <a:xfrm>
            <a:off x="6636650" y="2255078"/>
            <a:ext cx="2042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>
                <a:solidFill>
                  <a:srgbClr val="010000"/>
                </a:solidFill>
              </a:rPr>
              <a:t>Difference (S2-S1)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1D8374-B43C-4959-B1BD-76336D557235}"/>
              </a:ext>
            </a:extLst>
          </p:cNvPr>
          <p:cNvGrpSpPr/>
          <p:nvPr/>
        </p:nvGrpSpPr>
        <p:grpSpPr>
          <a:xfrm>
            <a:off x="3085549" y="5387183"/>
            <a:ext cx="3209510" cy="1385474"/>
            <a:chOff x="243641" y="1193731"/>
            <a:chExt cx="8533647" cy="36883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49C1FD-0766-434C-B058-00A15A2E0D84}"/>
                </a:ext>
              </a:extLst>
            </p:cNvPr>
            <p:cNvSpPr/>
            <p:nvPr/>
          </p:nvSpPr>
          <p:spPr>
            <a:xfrm>
              <a:off x="360363" y="1193731"/>
              <a:ext cx="8179338" cy="36883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052C84EF-F18C-4A48-B5DD-E7BCCFDAF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641" y="1193731"/>
              <a:ext cx="8533647" cy="3688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C397262-6CA9-4081-8B4A-0635A1EB1680}"/>
              </a:ext>
            </a:extLst>
          </p:cNvPr>
          <p:cNvSpPr txBox="1"/>
          <p:nvPr/>
        </p:nvSpPr>
        <p:spPr>
          <a:xfrm>
            <a:off x="4368209" y="6714130"/>
            <a:ext cx="231522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00">
                <a:solidFill>
                  <a:srgbClr val="010000"/>
                </a:solidFill>
              </a:rPr>
              <a:t>Correlation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CA32F6-3EF4-4875-A1FD-1024A707B8ED}"/>
              </a:ext>
            </a:extLst>
          </p:cNvPr>
          <p:cNvSpPr txBox="1"/>
          <p:nvPr/>
        </p:nvSpPr>
        <p:spPr>
          <a:xfrm>
            <a:off x="1782125" y="6079920"/>
            <a:ext cx="158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Realistic soil moisture initialisation tests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F2290-D1BC-479B-9DCC-E1F2CC5E9776}"/>
              </a:ext>
            </a:extLst>
          </p:cNvPr>
          <p:cNvSpPr txBox="1"/>
          <p:nvPr/>
        </p:nvSpPr>
        <p:spPr>
          <a:xfrm>
            <a:off x="5973902" y="6113081"/>
            <a:ext cx="15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/>
              <a:t>Climatological soil moisture initialisation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A7C36-8EB9-4D10-9D52-898D73C1D56F}"/>
              </a:ext>
            </a:extLst>
          </p:cNvPr>
          <p:cNvSpPr txBox="1"/>
          <p:nvPr/>
        </p:nvSpPr>
        <p:spPr>
          <a:xfrm>
            <a:off x="3881957" y="2271658"/>
            <a:ext cx="2042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>
                <a:solidFill>
                  <a:srgbClr val="010000"/>
                </a:solidFill>
              </a:rPr>
              <a:t>ACCESS-S1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ABDF3-D87E-48EC-BEB1-A5384DE55FF2}"/>
              </a:ext>
            </a:extLst>
          </p:cNvPr>
          <p:cNvSpPr txBox="1"/>
          <p:nvPr/>
        </p:nvSpPr>
        <p:spPr>
          <a:xfrm>
            <a:off x="842053" y="2255078"/>
            <a:ext cx="20427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>
                <a:solidFill>
                  <a:srgbClr val="010000"/>
                </a:solidFill>
              </a:rPr>
              <a:t>ACCESS-S2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25AF9-AC86-42D7-8F85-66944B957F12}"/>
              </a:ext>
            </a:extLst>
          </p:cNvPr>
          <p:cNvSpPr txBox="1"/>
          <p:nvPr/>
        </p:nvSpPr>
        <p:spPr>
          <a:xfrm>
            <a:off x="8217157" y="6543997"/>
            <a:ext cx="1301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From: Li Shi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806DDF6-8ACD-4D59-9C75-1AE096A32D65}"/>
              </a:ext>
            </a:extLst>
          </p:cNvPr>
          <p:cNvSpPr txBox="1">
            <a:spLocks/>
          </p:cNvSpPr>
          <p:nvPr/>
        </p:nvSpPr>
        <p:spPr bwMode="auto">
          <a:xfrm>
            <a:off x="1637902" y="231690"/>
            <a:ext cx="653089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AU" sz="3600" dirty="0"/>
              <a:t>Forecasts</a:t>
            </a:r>
            <a:br>
              <a:rPr lang="en-AU" dirty="0"/>
            </a:br>
            <a:r>
              <a:rPr lang="en-AU" dirty="0"/>
              <a:t>Example: </a:t>
            </a:r>
            <a:r>
              <a:rPr lang="en-AU" dirty="0" err="1"/>
              <a:t>Tmax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64DDA-6E95-4E52-9014-E52F3CE7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51" y="2610212"/>
            <a:ext cx="3000375" cy="256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CBB82-E8A9-49D8-A130-DF497DD5B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744" y="2624499"/>
            <a:ext cx="2990850" cy="253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CAE36-C2E0-4B92-BC50-9C20433C7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19" y="2586399"/>
            <a:ext cx="3019425" cy="2571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CA3F17-8822-44DD-AC68-B3932A819959}"/>
              </a:ext>
            </a:extLst>
          </p:cNvPr>
          <p:cNvSpPr txBox="1"/>
          <p:nvPr/>
        </p:nvSpPr>
        <p:spPr>
          <a:xfrm>
            <a:off x="6879833" y="38651"/>
            <a:ext cx="230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Caution: Only 23 years in the comparison</a:t>
            </a:r>
          </a:p>
        </p:txBody>
      </p:sp>
    </p:spTree>
    <p:extLst>
      <p:ext uri="{BB962C8B-B14F-4D97-AF65-F5344CB8AC3E}">
        <p14:creationId xmlns:p14="http://schemas.microsoft.com/office/powerpoint/2010/main" val="152850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3425AF9-AC86-42D7-8F85-66944B957F12}"/>
              </a:ext>
            </a:extLst>
          </p:cNvPr>
          <p:cNvSpPr txBox="1"/>
          <p:nvPr/>
        </p:nvSpPr>
        <p:spPr>
          <a:xfrm>
            <a:off x="8217157" y="6543997"/>
            <a:ext cx="13016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/>
              <a:t>From: Li Shi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806DDF6-8ACD-4D59-9C75-1AE096A32D65}"/>
              </a:ext>
            </a:extLst>
          </p:cNvPr>
          <p:cNvSpPr txBox="1">
            <a:spLocks/>
          </p:cNvSpPr>
          <p:nvPr/>
        </p:nvSpPr>
        <p:spPr bwMode="auto">
          <a:xfrm>
            <a:off x="1224014" y="267379"/>
            <a:ext cx="653089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E5F7E"/>
                </a:solidFill>
                <a:latin typeface="Arial"/>
                <a:ea typeface="ＭＳ Ｐゴシック" charset="-128"/>
                <a:cs typeface="Arial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10000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AU" sz="3600" dirty="0"/>
              <a:t>Forecasts</a:t>
            </a:r>
            <a:br>
              <a:rPr lang="en-AU" dirty="0"/>
            </a:br>
            <a:r>
              <a:rPr lang="en-AU" dirty="0"/>
              <a:t>Example: Rainfall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67D78-5859-4BB3-B080-2FB7B081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1" y="1876257"/>
            <a:ext cx="7767484" cy="4981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BDB72-4CEE-41DA-AE9B-6C522988291B}"/>
              </a:ext>
            </a:extLst>
          </p:cNvPr>
          <p:cNvSpPr txBox="1"/>
          <p:nvPr/>
        </p:nvSpPr>
        <p:spPr>
          <a:xfrm>
            <a:off x="2441709" y="1883337"/>
            <a:ext cx="377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rgbClr val="010000"/>
                </a:solidFill>
              </a:rPr>
              <a:t>Difference in skill for seasonal rainfall (S2-S1)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843C22-493E-494B-B17F-67A7AA7D5804}"/>
              </a:ext>
            </a:extLst>
          </p:cNvPr>
          <p:cNvSpPr/>
          <p:nvPr/>
        </p:nvSpPr>
        <p:spPr>
          <a:xfrm>
            <a:off x="2998836" y="3429000"/>
            <a:ext cx="1160207" cy="749710"/>
          </a:xfrm>
          <a:prstGeom prst="ellipse">
            <a:avLst/>
          </a:prstGeom>
          <a:noFill/>
          <a:ln w="28575">
            <a:solidFill>
              <a:srgbClr val="01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35438D-EA1A-493A-97B8-7E292BB3E256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3989135" y="2244701"/>
            <a:ext cx="4309290" cy="1294091"/>
          </a:xfrm>
          <a:prstGeom prst="straightConnector1">
            <a:avLst/>
          </a:prstGeom>
          <a:ln>
            <a:solidFill>
              <a:srgbClr val="01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2D00D1-32FE-44E9-81F1-3A940FB257DF}"/>
              </a:ext>
            </a:extLst>
          </p:cNvPr>
          <p:cNvSpPr txBox="1"/>
          <p:nvPr/>
        </p:nvSpPr>
        <p:spPr>
          <a:xfrm>
            <a:off x="8094253" y="1783933"/>
            <a:ext cx="1052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>
                <a:solidFill>
                  <a:srgbClr val="010000"/>
                </a:solidFill>
              </a:rPr>
              <a:t>Low rainfall region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78224-3294-447F-A6D1-C9AD73768256}"/>
              </a:ext>
            </a:extLst>
          </p:cNvPr>
          <p:cNvSpPr txBox="1"/>
          <p:nvPr/>
        </p:nvSpPr>
        <p:spPr>
          <a:xfrm>
            <a:off x="6879833" y="38651"/>
            <a:ext cx="2306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Caution: Only 23 years in the comparison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02ED37-8E3A-4D3E-BA5F-979EB2A22F3E}"/>
              </a:ext>
            </a:extLst>
          </p:cNvPr>
          <p:cNvSpPr txBox="1"/>
          <p:nvPr/>
        </p:nvSpPr>
        <p:spPr>
          <a:xfrm>
            <a:off x="617701" y="1986859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JFM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39B4A-0D28-407D-A69B-8602D09DB71A}"/>
              </a:ext>
            </a:extLst>
          </p:cNvPr>
          <p:cNvSpPr txBox="1"/>
          <p:nvPr/>
        </p:nvSpPr>
        <p:spPr>
          <a:xfrm>
            <a:off x="6360467" y="1984174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AMJ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136A44-A106-4F1D-910C-27F408260690}"/>
              </a:ext>
            </a:extLst>
          </p:cNvPr>
          <p:cNvSpPr txBox="1"/>
          <p:nvPr/>
        </p:nvSpPr>
        <p:spPr>
          <a:xfrm>
            <a:off x="617701" y="3609022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MJJ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A656A0-4591-44C1-82D1-F9F085B4D9F4}"/>
              </a:ext>
            </a:extLst>
          </p:cNvPr>
          <p:cNvSpPr txBox="1"/>
          <p:nvPr/>
        </p:nvSpPr>
        <p:spPr>
          <a:xfrm>
            <a:off x="2531730" y="3606607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JJA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938AB8-9126-41DE-A9B4-286BAC02A3BF}"/>
              </a:ext>
            </a:extLst>
          </p:cNvPr>
          <p:cNvSpPr txBox="1"/>
          <p:nvPr/>
        </p:nvSpPr>
        <p:spPr>
          <a:xfrm>
            <a:off x="4468837" y="3606606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JAS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038C2B-01DC-49F0-B49C-6064883A56A1}"/>
              </a:ext>
            </a:extLst>
          </p:cNvPr>
          <p:cNvSpPr txBox="1"/>
          <p:nvPr/>
        </p:nvSpPr>
        <p:spPr>
          <a:xfrm>
            <a:off x="6360467" y="3606337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ASO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37DF41-7763-4D37-B415-AA8B7F08AC51}"/>
              </a:ext>
            </a:extLst>
          </p:cNvPr>
          <p:cNvSpPr txBox="1"/>
          <p:nvPr/>
        </p:nvSpPr>
        <p:spPr>
          <a:xfrm>
            <a:off x="617701" y="5305246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7933B9-C924-4A78-AFF6-EBC954C6E3FD}"/>
              </a:ext>
            </a:extLst>
          </p:cNvPr>
          <p:cNvSpPr txBox="1"/>
          <p:nvPr/>
        </p:nvSpPr>
        <p:spPr>
          <a:xfrm>
            <a:off x="2521898" y="5275750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OND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CA978F-01AB-41DE-A646-63DE71D35826}"/>
              </a:ext>
            </a:extLst>
          </p:cNvPr>
          <p:cNvSpPr txBox="1"/>
          <p:nvPr/>
        </p:nvSpPr>
        <p:spPr>
          <a:xfrm>
            <a:off x="4426475" y="5275750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NDJ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842FB6-58DE-4908-B5F8-3699890C7049}"/>
              </a:ext>
            </a:extLst>
          </p:cNvPr>
          <p:cNvSpPr txBox="1"/>
          <p:nvPr/>
        </p:nvSpPr>
        <p:spPr>
          <a:xfrm>
            <a:off x="6387720" y="5275750"/>
            <a:ext cx="885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rgbClr val="010000"/>
                </a:solidFill>
              </a:rPr>
              <a:t>DJF</a:t>
            </a:r>
          </a:p>
        </p:txBody>
      </p:sp>
    </p:spTree>
    <p:extLst>
      <p:ext uri="{BB962C8B-B14F-4D97-AF65-F5344CB8AC3E}">
        <p14:creationId xmlns:p14="http://schemas.microsoft.com/office/powerpoint/2010/main" val="71537045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520</TotalTime>
  <Words>618</Words>
  <Application>Microsoft Office PowerPoint</Application>
  <PresentationFormat>On-screen Show (4:3)</PresentationFormat>
  <Paragraphs>120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-apple-system</vt:lpstr>
      <vt:lpstr>Arial</vt:lpstr>
      <vt:lpstr>Calibri</vt:lpstr>
      <vt:lpstr>Courier New</vt:lpstr>
      <vt:lpstr>Helvetica</vt:lpstr>
      <vt:lpstr>Lucida Grande</vt:lpstr>
      <vt:lpstr>Symbol</vt:lpstr>
      <vt:lpstr>Presentation1</vt:lpstr>
      <vt:lpstr>Bureau Blank</vt:lpstr>
      <vt:lpstr>An upgraded seasonal prediction system: ACCESS-S2</vt:lpstr>
      <vt:lpstr>ACCESS-S1</vt:lpstr>
      <vt:lpstr>PowerPoint Presentation</vt:lpstr>
      <vt:lpstr>PowerPoint Presentation</vt:lpstr>
      <vt:lpstr>Data assimilation Example: ocean currents better in S2</vt:lpstr>
      <vt:lpstr>Forecasts RMSE and spread</vt:lpstr>
      <vt:lpstr>Improving initialisation of soil moisture in ACCESS-S2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Bureau of Meteorology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Hudson</dc:creator>
  <cp:lastModifiedBy>Debra Hudson</cp:lastModifiedBy>
  <cp:revision>32</cp:revision>
  <cp:lastPrinted>2019-05-22T00:20:10Z</cp:lastPrinted>
  <dcterms:created xsi:type="dcterms:W3CDTF">2015-02-05T00:51:19Z</dcterms:created>
  <dcterms:modified xsi:type="dcterms:W3CDTF">2021-06-08T07:34:48Z</dcterms:modified>
</cp:coreProperties>
</file>