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9" r:id="rId4"/>
    <p:sldId id="258" r:id="rId5"/>
    <p:sldId id="281" r:id="rId6"/>
    <p:sldId id="282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7AB6B-B3CC-4B26-A85B-6F9C639FB121}" v="84" dt="2021-06-09T05:35:25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obhan" userId="624ed9fe-4272-4d07-92c1-292ced791845" providerId="ADAL" clId="{0CB8A2BE-A6AA-402A-8CD7-4E41D1C4E495}"/>
    <pc:docChg chg="modSld">
      <pc:chgData name="Siobhan" userId="624ed9fe-4272-4d07-92c1-292ced791845" providerId="ADAL" clId="{0CB8A2BE-A6AA-402A-8CD7-4E41D1C4E495}" dt="2021-06-09T06:05:28.706" v="5" actId="20577"/>
      <pc:docMkLst>
        <pc:docMk/>
      </pc:docMkLst>
      <pc:sldChg chg="modSp mod">
        <pc:chgData name="Siobhan" userId="624ed9fe-4272-4d07-92c1-292ced791845" providerId="ADAL" clId="{0CB8A2BE-A6AA-402A-8CD7-4E41D1C4E495}" dt="2021-06-09T06:05:28.706" v="5" actId="20577"/>
        <pc:sldMkLst>
          <pc:docMk/>
          <pc:sldMk cId="3531732037" sldId="285"/>
        </pc:sldMkLst>
        <pc:spChg chg="mod">
          <ac:chgData name="Siobhan" userId="624ed9fe-4272-4d07-92c1-292ced791845" providerId="ADAL" clId="{0CB8A2BE-A6AA-402A-8CD7-4E41D1C4E495}" dt="2021-06-09T06:05:28.706" v="5" actId="20577"/>
          <ac:spMkLst>
            <pc:docMk/>
            <pc:sldMk cId="3531732037" sldId="285"/>
            <ac:spMk id="3" creationId="{808EF6DF-B7B5-4C7D-A6E0-491EF3FA3B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6118-8931-44E3-9A31-399E45583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C316-7A28-4F6E-98F4-733A323B0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C25A-FB8F-446D-A50D-FDE99C08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B6DB-2F4D-42AF-8200-021C5511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EF64-573B-49B0-8EAA-3EE07A8E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9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17C6-5A23-4C69-B319-1711E5E9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F2E2E-4C9F-499A-9C88-047A76D0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B1DF-6FC7-4B46-B5F4-DF398E95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740C-40E8-4712-8C4F-36CE4270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B8AF-AA57-44A5-95C3-DA3ECE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CC86-F9B0-4315-B862-11C9721BE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72E81-A72D-41AD-8A1B-E5A8B0256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4348-433F-4550-8204-75090A39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73E0-D700-4079-A6E4-0E958B7A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4171-22F9-4585-B422-7219E1C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20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E0B9-C0CD-4420-B9D1-8BA815AA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6E6D-AABB-4A95-AEF7-B599EA4F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4552-5A6A-439D-9DCA-0BE1F45F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6632-7068-4F38-AD8B-8037933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8F8E-CCC6-41CE-B823-AD5BFB9B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78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EEC5-4B46-42B8-AD18-4CC3AA6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74F2E-90B4-4C91-80C5-C235212C5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56D5-400E-4135-9C7C-DB87649E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4114-05E1-4BCB-B3F4-6551D36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CEAE-71D5-40FC-9D2F-BC64C6EF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99A6-B743-4977-8368-0BB0266B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3FE9-00A2-469A-BE14-4DF4945A5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E801-2C68-441F-89D5-C99A0063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7A3D-2257-45A8-8A79-D4EADF3E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EDAA-6527-4524-BA34-6017D925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FDD7F-DABA-48B2-A5C1-4BB2579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7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94C0-63D1-4A6F-9479-F9F27315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A9E1-5D6C-4286-9203-004274E3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DCCF5-D78D-4ED5-9A7D-32575A94E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AA442-C84F-4142-AE23-5592F37C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4BFA-ABF3-4B4F-8D89-E3F661282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552E9-55A1-43B4-A2C8-FDBFC8BF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19A49-48FE-4FD7-BBEA-B67D7FA5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DF017-2B1A-430A-83C7-602F6D37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9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578-3CFE-4245-8BE4-77714CBD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14098-5043-4BFA-BF26-FAAE82D9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6DC1E-E031-468C-A97C-570F1C99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1BB1D-DFE0-4D5C-BE35-1DD24BC6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6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91D63-7B0C-4F0D-8763-6227E435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E5DC-1C90-43D4-BC0C-6F1F762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2EFC-A718-496E-8C81-4EA9224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2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0362-1FC9-4345-8FBA-D7A16F3D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49A6-E565-4BF7-8548-D4E0ADA9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20D71-7727-4A4F-92F1-2B6525C1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7EE2-F027-4BC1-9858-0ADBA82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A8FF-836E-4FDE-894E-3C9909C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43BFE-DFF6-40BE-AEB2-E777061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6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1D73-06CA-49C6-8CE0-08FB3BAF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F925F-DA09-403E-9AF5-66203B24D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2E20-3017-44F6-B534-10F547D4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6DC81-A266-4C94-837C-0C35AECA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B13B5-E767-4EBF-8943-0CC48500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441CF-F0BF-4C71-B8A3-8ECCAF77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28AE8-D795-4D2E-9D37-1E544371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D576-41C6-4DE3-95FD-FEEF6DC8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2AFA-DE0F-4FE6-9BE8-096284A97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6EE8-7826-4A78-AAEE-BA619FE3E56F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3046-4867-47B6-9D91-73378A46E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9F4C-C7A2-4DAE-8580-1DCF3913B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FE75-F288-489C-BD0A-DCEE0B6926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0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DC480-3577-4BC5-8BE8-EC9BCAD33C8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2367" t="24730" r="11505" b="7958"/>
          <a:stretch/>
        </p:blipFill>
        <p:spPr>
          <a:xfrm>
            <a:off x="7920000" y="720000"/>
            <a:ext cx="3149399" cy="4874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7BF79-8B6B-4518-A376-690C2C4BF602}"/>
              </a:ext>
            </a:extLst>
          </p:cNvPr>
          <p:cNvSpPr txBox="1"/>
          <p:nvPr/>
        </p:nvSpPr>
        <p:spPr>
          <a:xfrm>
            <a:off x="7740000" y="6120000"/>
            <a:ext cx="452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Jefferies, 1998, Amundsen, Eastern Ross Seas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CC5F0-548D-4A9C-A9F4-B9902C01CA7F}"/>
              </a:ext>
            </a:extLst>
          </p:cNvPr>
          <p:cNvSpPr txBox="1"/>
          <p:nvPr/>
        </p:nvSpPr>
        <p:spPr>
          <a:xfrm>
            <a:off x="852055" y="1330036"/>
            <a:ext cx="55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Antarctic Sea ice in CMIP6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D0C4A-5E3F-4C5E-95A6-6913CD8B068A}"/>
              </a:ext>
            </a:extLst>
          </p:cNvPr>
          <p:cNvSpPr txBox="1"/>
          <p:nvPr/>
        </p:nvSpPr>
        <p:spPr>
          <a:xfrm>
            <a:off x="831272" y="1980000"/>
            <a:ext cx="6021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Ice Model Diversity  in CMIP6 : Now and in the Future</a:t>
            </a:r>
            <a:r>
              <a:rPr lang="en-AU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8F33E-9F0C-45E4-9EEF-071FFB5E00DB}"/>
              </a:ext>
            </a:extLst>
          </p:cNvPr>
          <p:cNvSpPr txBox="1"/>
          <p:nvPr/>
        </p:nvSpPr>
        <p:spPr>
          <a:xfrm>
            <a:off x="852055" y="3740727"/>
            <a:ext cx="64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Siobhan O’Farrell   CSIRO  Oceans and Atmosphere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029B-B663-46EE-83B3-04BA3673459F}"/>
              </a:ext>
            </a:extLst>
          </p:cNvPr>
          <p:cNvSpPr txBox="1"/>
          <p:nvPr/>
        </p:nvSpPr>
        <p:spPr>
          <a:xfrm>
            <a:off x="567343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9DACB-F04D-4D5F-9766-1491E6D72406}"/>
              </a:ext>
            </a:extLst>
          </p:cNvPr>
          <p:cNvSpPr txBox="1"/>
          <p:nvPr/>
        </p:nvSpPr>
        <p:spPr>
          <a:xfrm>
            <a:off x="852055" y="4925291"/>
            <a:ext cx="644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</a:t>
            </a:r>
            <a:r>
              <a:rPr lang="en-AU" sz="2400" dirty="0"/>
              <a:t>CICE6 v SI</a:t>
            </a:r>
            <a:r>
              <a:rPr lang="en-AU" sz="2400" baseline="30000" dirty="0"/>
              <a:t>3</a:t>
            </a:r>
            <a:r>
              <a:rPr lang="en-AU" sz="2400" dirty="0"/>
              <a:t>  (Sea Ice modelling Integrated Initiative)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8AC7D-DD60-4E77-AB47-7A9058FC0F5C}"/>
              </a:ext>
            </a:extLst>
          </p:cNvPr>
          <p:cNvSpPr txBox="1"/>
          <p:nvPr/>
        </p:nvSpPr>
        <p:spPr>
          <a:xfrm flipH="1">
            <a:off x="719998" y="6120000"/>
            <a:ext cx="33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Email: siobhan.ofarrell@csiro.au</a:t>
            </a:r>
          </a:p>
        </p:txBody>
      </p:sp>
    </p:spTree>
    <p:extLst>
      <p:ext uri="{BB962C8B-B14F-4D97-AF65-F5344CB8AC3E}">
        <p14:creationId xmlns:p14="http://schemas.microsoft.com/office/powerpoint/2010/main" val="33053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1B68-C940-4FC2-9AD4-F0016DE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CMIP6 models: 16 available on NCI with additional ice budget data (10 variables in 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D3AC-ECC5-447A-96E9-B89FE91C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Selected models that had realistic ice seasonal cycle (based on Roach et al, 2020) and what was available at ESGF. SIMIP model variables were not standard model output.</a:t>
            </a:r>
          </a:p>
          <a:p>
            <a:r>
              <a:rPr lang="en-AU" dirty="0"/>
              <a:t>Paper by Li et al, 2021 just published overview of these results for Antarctic Keen et al 2021 did a more detailed study for the Arctic.</a:t>
            </a:r>
          </a:p>
          <a:p>
            <a:r>
              <a:rPr lang="en-AU" dirty="0"/>
              <a:t>Concentrating here on CICE models   v   European model.</a:t>
            </a:r>
          </a:p>
          <a:p>
            <a:r>
              <a:rPr lang="en-AU" dirty="0"/>
              <a:t>CICE5(.1.2):  multi-layer thermodynamics –ACCESS CM2, HadGEM3-GC3.1-LL, UKESM1-LL</a:t>
            </a:r>
          </a:p>
          <a:p>
            <a:r>
              <a:rPr lang="en-AU" dirty="0"/>
              <a:t>CICE5(.1.2) ‘mushy layer’  thermodynamics- CESM2, CESM2-WACCM, NorESM2-LM</a:t>
            </a:r>
          </a:p>
          <a:p>
            <a:r>
              <a:rPr lang="en-AU" dirty="0"/>
              <a:t>LIM3.6: IPSL-CM6A-LR, EC-Earth3</a:t>
            </a:r>
          </a:p>
          <a:p>
            <a:r>
              <a:rPr lang="en-AU" dirty="0"/>
              <a:t>Gelato (v6): CNRM-CM6-1, CNRM-CM6-1-HR</a:t>
            </a:r>
          </a:p>
        </p:txBody>
      </p:sp>
    </p:spTree>
    <p:extLst>
      <p:ext uri="{BB962C8B-B14F-4D97-AF65-F5344CB8AC3E}">
        <p14:creationId xmlns:p14="http://schemas.microsoft.com/office/powerpoint/2010/main" val="15873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45AC03-40A6-419D-A8A3-2C56D19A25AF}"/>
              </a:ext>
            </a:extLst>
          </p:cNvPr>
          <p:cNvSpPr txBox="1"/>
          <p:nvPr/>
        </p:nvSpPr>
        <p:spPr>
          <a:xfrm>
            <a:off x="571501" y="217170"/>
            <a:ext cx="548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Individual terms in Antarctic budget for  ensemble average   of ACCESS-CM2  historical runs 1985-2014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F8C7B0-742E-4567-A01B-411420B1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1669496"/>
            <a:ext cx="5486411" cy="3429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271BE-7A43-43A7-A899-107E4C15AB37}"/>
              </a:ext>
            </a:extLst>
          </p:cNvPr>
          <p:cNvSpPr txBox="1"/>
          <p:nvPr/>
        </p:nvSpPr>
        <p:spPr>
          <a:xfrm>
            <a:off x="1036948" y="5835192"/>
            <a:ext cx="393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similar curves for other CMIP6 models see Li et al 2021.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96C35D1-9030-4036-B3CF-095718A5B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-72000"/>
            <a:ext cx="3608832" cy="360883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8E9E62A-B993-4191-9F5A-64D6C7356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3384000"/>
            <a:ext cx="3608832" cy="36088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CEB0FD-E984-440B-8EFC-B097A0F53682}"/>
              </a:ext>
            </a:extLst>
          </p:cNvPr>
          <p:cNvSpPr/>
          <p:nvPr/>
        </p:nvSpPr>
        <p:spPr>
          <a:xfrm>
            <a:off x="9900000" y="631080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Units: 1e5 kg m </a:t>
            </a:r>
            <a:r>
              <a:rPr lang="en-AU" baseline="30000" dirty="0"/>
              <a:t>-2</a:t>
            </a:r>
            <a:r>
              <a:rPr lang="en-AU" dirty="0"/>
              <a:t> s </a:t>
            </a:r>
            <a:r>
              <a:rPr lang="en-AU" baseline="30000" dirty="0"/>
              <a:t>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6FF0B-0121-4CED-B6BA-D9E6144B0998}"/>
              </a:ext>
            </a:extLst>
          </p:cNvPr>
          <p:cNvSpPr txBox="1"/>
          <p:nvPr/>
        </p:nvSpPr>
        <p:spPr>
          <a:xfrm>
            <a:off x="10047111" y="620889"/>
            <a:ext cx="149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ACCESS-CM2 basal (columnar) ice growth in historical simulation 1985-2014 average.</a:t>
            </a:r>
          </a:p>
        </p:txBody>
      </p:sp>
    </p:spTree>
    <p:extLst>
      <p:ext uri="{BB962C8B-B14F-4D97-AF65-F5344CB8AC3E}">
        <p14:creationId xmlns:p14="http://schemas.microsoft.com/office/powerpoint/2010/main" val="30618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6B02B1F4-8DF6-402B-8E66-C0D4FCE14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"/>
            <a:ext cx="2926080" cy="2926080"/>
          </a:xfrm>
          <a:prstGeom prst="rect">
            <a:avLst/>
          </a:prstGeom>
        </p:spPr>
      </p:pic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82C8117-FFE8-4B65-BAB3-01F6C724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000"/>
            <a:ext cx="2926080" cy="2926080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E8265BE6-1A56-4C83-804F-78C0624BD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0" y="72000"/>
            <a:ext cx="2926080" cy="2926080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241A1B5E-9FA2-4D70-8908-4FE812E70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0" y="3240000"/>
            <a:ext cx="2926080" cy="2926080"/>
          </a:xfrm>
          <a:prstGeom prst="rect">
            <a:avLst/>
          </a:prstGeom>
        </p:spPr>
      </p:pic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F83A15D7-BB2A-4879-A02A-1F2F98DB8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72000"/>
            <a:ext cx="2926080" cy="2926080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942F118E-BB25-426B-BA3A-B72D224A5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3240000"/>
            <a:ext cx="2926080" cy="2926080"/>
          </a:xfrm>
          <a:prstGeom prst="rect">
            <a:avLst/>
          </a:prstGeom>
        </p:spPr>
      </p:pic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AB654738-6137-4214-A31D-41E914C37A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72000"/>
            <a:ext cx="2926080" cy="2926080"/>
          </a:xfrm>
          <a:prstGeom prst="rect">
            <a:avLst/>
          </a:prstGeom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96D84ACA-2761-416B-B559-844DA5D52B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3240000"/>
            <a:ext cx="2926080" cy="2926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5A50B1-ACFF-4F64-8A82-8809BA66F243}"/>
              </a:ext>
            </a:extLst>
          </p:cNvPr>
          <p:cNvSpPr txBox="1"/>
          <p:nvPr/>
        </p:nvSpPr>
        <p:spPr>
          <a:xfrm>
            <a:off x="372533" y="6310489"/>
            <a:ext cx="736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Basal ice growth in CMIP6 models representative of 4 of the ice model codes.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BCE6D-1F95-4ED5-99C4-7FF08B22ECE9}"/>
              </a:ext>
            </a:extLst>
          </p:cNvPr>
          <p:cNvSpPr/>
          <p:nvPr/>
        </p:nvSpPr>
        <p:spPr>
          <a:xfrm>
            <a:off x="9000000" y="631080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Units: 1e5 kg m </a:t>
            </a:r>
            <a:r>
              <a:rPr lang="en-AU" baseline="30000" dirty="0"/>
              <a:t>-2</a:t>
            </a:r>
            <a:r>
              <a:rPr lang="en-AU" dirty="0"/>
              <a:t> s </a:t>
            </a:r>
            <a:r>
              <a:rPr lang="en-AU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1890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B7A6D9A-2879-4213-BCBC-9B2829B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"/>
            <a:ext cx="2340864" cy="234086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69C3241-B14E-4F9D-92E1-E16F2EC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000"/>
            <a:ext cx="2340864" cy="2340864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ACAC33E7-E7BD-403B-903F-B703FE5C2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180000"/>
            <a:ext cx="2340864" cy="2340864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0C3F291D-3BFB-47CC-BE28-D6E361C2E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3060000"/>
            <a:ext cx="2340864" cy="2340864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1AFE1BD0-DDB2-41C5-B77F-FDD20F822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180000"/>
            <a:ext cx="2340864" cy="2340864"/>
          </a:xfrm>
          <a:prstGeom prst="rect">
            <a:avLst/>
          </a:prstGeom>
        </p:spPr>
      </p:pic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8C476364-B407-49DE-A6B4-A79FB57FC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3060000"/>
            <a:ext cx="2340864" cy="2340864"/>
          </a:xfrm>
          <a:prstGeom prst="rect">
            <a:avLst/>
          </a:prstGeom>
        </p:spPr>
      </p:pic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367DEA58-FCF8-4F76-925A-5AD025940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0" y="180000"/>
            <a:ext cx="2340864" cy="2340864"/>
          </a:xfrm>
          <a:prstGeom prst="rect">
            <a:avLst/>
          </a:prstGeom>
        </p:spPr>
      </p:pic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91D7468B-D8E4-4037-ABFD-2CD20C3B3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0" y="3060000"/>
            <a:ext cx="2340864" cy="2340864"/>
          </a:xfrm>
          <a:prstGeom prst="rect">
            <a:avLst/>
          </a:prstGeom>
        </p:spPr>
      </p:pic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B6AAFBD5-5D17-4A37-95CE-37960D719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180000"/>
            <a:ext cx="2340864" cy="2340864"/>
          </a:xfrm>
          <a:prstGeom prst="rect">
            <a:avLst/>
          </a:prstGeom>
        </p:spPr>
      </p:pic>
      <p:pic>
        <p:nvPicPr>
          <p:cNvPr id="20" name="Picture 19" descr="Chart, radar chart&#10;&#10;Description automatically generated">
            <a:extLst>
              <a:ext uri="{FF2B5EF4-FFF2-40B4-BE49-F238E27FC236}">
                <a16:creationId xmlns:a16="http://schemas.microsoft.com/office/drawing/2014/main" id="{D861207A-D8BE-43B5-B2D9-58DDFF1A00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3060000"/>
            <a:ext cx="2340864" cy="23408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600A4D-A934-472D-8873-840E5F7071F2}"/>
              </a:ext>
            </a:extLst>
          </p:cNvPr>
          <p:cNvSpPr txBox="1"/>
          <p:nvPr/>
        </p:nvSpPr>
        <p:spPr>
          <a:xfrm>
            <a:off x="247792" y="3060000"/>
            <a:ext cx="1705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ACCESS-CM2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255827-1353-4D05-9B00-FA0798D7D2E6}"/>
              </a:ext>
            </a:extLst>
          </p:cNvPr>
          <p:cNvSpPr/>
          <p:nvPr/>
        </p:nvSpPr>
        <p:spPr>
          <a:xfrm>
            <a:off x="248400" y="180000"/>
            <a:ext cx="8595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/>
              <a:t>ACCESS-CM2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A94DB-6C41-4505-A5C8-76287A56FFE5}"/>
              </a:ext>
            </a:extLst>
          </p:cNvPr>
          <p:cNvSpPr txBox="1"/>
          <p:nvPr/>
        </p:nvSpPr>
        <p:spPr>
          <a:xfrm>
            <a:off x="406400" y="5554133"/>
            <a:ext cx="947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Frazil ice growth in the same 4 CMIP models:   Note CESM colleagues, Bailey et al  (2020) published runs showing differences between ‘mushy’ and the multi-level scheme in frazil and snow ice.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6D4B6B-CB43-4C00-A99C-0C43B6B0C5CA}"/>
              </a:ext>
            </a:extLst>
          </p:cNvPr>
          <p:cNvSpPr/>
          <p:nvPr/>
        </p:nvSpPr>
        <p:spPr>
          <a:xfrm>
            <a:off x="9000000" y="630000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Units: 1e5 kg m </a:t>
            </a:r>
            <a:r>
              <a:rPr lang="en-AU" baseline="30000" dirty="0"/>
              <a:t>-2</a:t>
            </a:r>
            <a:r>
              <a:rPr lang="en-AU" dirty="0"/>
              <a:t> s </a:t>
            </a:r>
            <a:r>
              <a:rPr lang="en-AU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9972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5BBD121-FE5C-4180-AE13-222F89A5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"/>
            <a:ext cx="2340864" cy="2340864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2CF1FFD-19FB-492C-A41C-9EFF43A44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000"/>
            <a:ext cx="2340864" cy="2340864"/>
          </a:xfrm>
          <a:prstGeom prst="rect">
            <a:avLst/>
          </a:prstGeom>
        </p:spPr>
      </p:pic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B9D9599B-C90A-41D4-BC5A-F388095C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180000"/>
            <a:ext cx="2340864" cy="2340864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BAD42508-6BDB-42FE-84D2-6D5F218F5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3060000"/>
            <a:ext cx="2340864" cy="2340864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AB75586C-AE9E-4A3A-BA6A-9EA196ABD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180000"/>
            <a:ext cx="2340864" cy="2340864"/>
          </a:xfrm>
          <a:prstGeom prst="rect">
            <a:avLst/>
          </a:prstGeom>
        </p:spPr>
      </p:pic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F4E2A423-C092-454E-893E-B4C25BE9F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3060000"/>
            <a:ext cx="2340864" cy="2340864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708CB45F-B684-4A56-BE63-FA6C348A0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0" y="180000"/>
            <a:ext cx="2340864" cy="2340864"/>
          </a:xfrm>
          <a:prstGeom prst="rect">
            <a:avLst/>
          </a:prstGeom>
        </p:spPr>
      </p:pic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691C35C0-FC5E-47C1-8BAB-B5CB8FB31B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0" y="3060000"/>
            <a:ext cx="2340864" cy="2340864"/>
          </a:xfrm>
          <a:prstGeom prst="rect">
            <a:avLst/>
          </a:prstGeom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F5C92D08-82A3-4B93-BF8F-49269C891E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180000"/>
            <a:ext cx="2340864" cy="2340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79843D-FC4A-452A-B750-252B417C9D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3060000"/>
            <a:ext cx="2340864" cy="23408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846648-7CB0-44CC-8C28-1B1CD1C7F5BE}"/>
              </a:ext>
            </a:extLst>
          </p:cNvPr>
          <p:cNvSpPr/>
          <p:nvPr/>
        </p:nvSpPr>
        <p:spPr>
          <a:xfrm>
            <a:off x="248400" y="180000"/>
            <a:ext cx="8595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/>
              <a:t>ACCESS-CM2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911E7-A079-45ED-8642-99A8B1E442C4}"/>
              </a:ext>
            </a:extLst>
          </p:cNvPr>
          <p:cNvSpPr/>
          <p:nvPr/>
        </p:nvSpPr>
        <p:spPr>
          <a:xfrm>
            <a:off x="248400" y="3060000"/>
            <a:ext cx="8595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/>
              <a:t>ACCESS-CM2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02E0D-47C8-4A99-B423-512C8FB01FA5}"/>
              </a:ext>
            </a:extLst>
          </p:cNvPr>
          <p:cNvSpPr txBox="1"/>
          <p:nvPr/>
        </p:nvSpPr>
        <p:spPr>
          <a:xfrm>
            <a:off x="519288" y="5667022"/>
            <a:ext cx="801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Snow ice in the 4 models compared to ACCESS-CM2, which is similar to HadGEM3-GC3.1 and much less than the other models which are thought to be more realistic.  Need to do comparison for all 3 of these variables with available observational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249D64-B503-4E6D-8356-AF7832D48621}"/>
              </a:ext>
            </a:extLst>
          </p:cNvPr>
          <p:cNvSpPr/>
          <p:nvPr/>
        </p:nvSpPr>
        <p:spPr>
          <a:xfrm>
            <a:off x="9000000" y="630000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Units: 1e5 kg m </a:t>
            </a:r>
            <a:r>
              <a:rPr lang="en-AU" baseline="30000" dirty="0"/>
              <a:t>-2</a:t>
            </a:r>
            <a:r>
              <a:rPr lang="en-AU" dirty="0"/>
              <a:t> s </a:t>
            </a:r>
            <a:r>
              <a:rPr lang="en-AU" baseline="30000" dirty="0"/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71432-B420-474A-8A45-FDAD59A01544}"/>
              </a:ext>
            </a:extLst>
          </p:cNvPr>
          <p:cNvSpPr txBox="1"/>
          <p:nvPr/>
        </p:nvSpPr>
        <p:spPr>
          <a:xfrm>
            <a:off x="9000000" y="5915378"/>
            <a:ext cx="25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Vertical scale enhanced </a:t>
            </a:r>
          </a:p>
        </p:txBody>
      </p:sp>
    </p:spTree>
    <p:extLst>
      <p:ext uri="{BB962C8B-B14F-4D97-AF65-F5344CB8AC3E}">
        <p14:creationId xmlns:p14="http://schemas.microsoft.com/office/powerpoint/2010/main" val="16359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60C7-C408-45EC-BAD6-6BD1FDB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F6DF-B7B5-4C7D-A6E0-491EF3FA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Large scale sea ice response in CMIP6 controlled by Atmosphere ocean-model climatology and biases.</a:t>
            </a:r>
          </a:p>
          <a:p>
            <a:r>
              <a:rPr lang="en-AU" dirty="0"/>
              <a:t>Individual ice models however do have clear differences in the regions of production of basal ice, frazil and snow ice.</a:t>
            </a:r>
          </a:p>
          <a:p>
            <a:r>
              <a:rPr lang="en-AU" dirty="0"/>
              <a:t>Need to do </a:t>
            </a:r>
            <a:r>
              <a:rPr lang="en-AU"/>
              <a:t>more comparisons </a:t>
            </a:r>
            <a:r>
              <a:rPr lang="en-AU" dirty="0"/>
              <a:t>with observations, data from floes heterogeneous and highly variable, cruise reports.</a:t>
            </a:r>
          </a:p>
          <a:p>
            <a:r>
              <a:rPr lang="en-AU" dirty="0"/>
              <a:t>Discussions with colleagues, in other (ice) modelling groups.</a:t>
            </a:r>
          </a:p>
        </p:txBody>
      </p:sp>
    </p:spTree>
    <p:extLst>
      <p:ext uri="{BB962C8B-B14F-4D97-AF65-F5344CB8AC3E}">
        <p14:creationId xmlns:p14="http://schemas.microsoft.com/office/powerpoint/2010/main" val="353173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432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CMIP6 models: 16 available on NCI with additional ice budget data (10 variables in all)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O'Farrell, Siobhan (O&amp;A, Aspendale)</dc:creator>
  <cp:lastModifiedBy>Siobhan</cp:lastModifiedBy>
  <cp:revision>2</cp:revision>
  <dcterms:created xsi:type="dcterms:W3CDTF">2021-06-06T08:34:20Z</dcterms:created>
  <dcterms:modified xsi:type="dcterms:W3CDTF">2021-06-09T06:05:38Z</dcterms:modified>
</cp:coreProperties>
</file>