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7" r:id="rId3"/>
    <p:sldId id="307" r:id="rId4"/>
    <p:sldId id="310" r:id="rId5"/>
    <p:sldId id="306" r:id="rId6"/>
    <p:sldId id="265" r:id="rId7"/>
    <p:sldId id="313" r:id="rId8"/>
    <p:sldId id="315" r:id="rId9"/>
    <p:sldId id="316"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yan Zhu" initials="HZ" lastIdx="1" clrIdx="0">
    <p:extLst>
      <p:ext uri="{19B8F6BF-5375-455C-9EA6-DF929625EA0E}">
        <p15:presenceInfo xmlns:p15="http://schemas.microsoft.com/office/powerpoint/2012/main" userId="S::hongyan.zhu@bom.gov.au::37290d8d-ba91-4ac2-b638-f4982aa767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52" d="100"/>
          <a:sy n="52" d="100"/>
        </p:scale>
        <p:origin x="7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1EDD9-374A-4E00-A365-BEE85F7C8F06}" type="datetimeFigureOut">
              <a:rPr lang="en-AU" smtClean="0"/>
              <a:t>8/06/2021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A9CEC-8035-49AA-BCC7-10F13058C342}" type="slidenum">
              <a:rPr lang="en-AU" smtClean="0"/>
              <a:t>‹#›</a:t>
            </a:fld>
            <a:endParaRPr lang="en-AU"/>
          </a:p>
        </p:txBody>
      </p:sp>
    </p:spTree>
    <p:extLst>
      <p:ext uri="{BB962C8B-B14F-4D97-AF65-F5344CB8AC3E}">
        <p14:creationId xmlns:p14="http://schemas.microsoft.com/office/powerpoint/2010/main" val="51486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C17D0BC-9D92-4826-BE0D-15A782613B19}" type="slidenum">
              <a:rPr lang="en-AU" smtClean="0"/>
              <a:t>2</a:t>
            </a:fld>
            <a:endParaRPr lang="en-AU"/>
          </a:p>
        </p:txBody>
      </p:sp>
    </p:spTree>
    <p:extLst>
      <p:ext uri="{BB962C8B-B14F-4D97-AF65-F5344CB8AC3E}">
        <p14:creationId xmlns:p14="http://schemas.microsoft.com/office/powerpoint/2010/main" val="110150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AD6E-EDE1-4779-AB1A-546242165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DC885E1-0BD3-4645-A39E-D68C71787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C7883AA-8696-41B7-AA2B-9FA3E687A98C}"/>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51B74F71-11F3-4CDD-9FBE-84358552BE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EC58C2-22B2-4646-9913-108618AE4E06}"/>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256707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BD3-BAE6-4E79-B74F-07EFAB1AA2A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8B73FB-78D6-40FB-8D1B-A96A5DD17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18A47-79E8-4AD3-A22E-074A0E356651}"/>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B849F01C-2490-4ECC-9E07-E44AAC325F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5BAC930-DBF0-4C15-9127-4AB713CD4DD8}"/>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184918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BE714-BE46-4077-B2D5-5844E08501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98B656C-AEBA-4F93-818E-F9C5326F4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19CB08-54D0-4085-8DCF-DB29C1C45336}"/>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0ED16439-8D6A-46CD-BCC0-D139385440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9FD446-1F2C-46F6-B33C-6C3C2CC2C16E}"/>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389746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45F6-4C31-4B11-89C3-FA869078268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FD4EB7D-89A7-42DB-8FE0-4D84A0F583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3868EB-F792-46B2-9D56-67C155B0F0B0}"/>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76266DC2-0FF6-4B06-8F7A-D330C6CF15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5FAAA8-5232-4F80-8345-0B90679C4E8E}"/>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28867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A9F2-8570-43D4-9F25-06422B185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5741D37-81D5-4110-A987-7803A4725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4E09D-30AE-4CAC-8D15-93B71EA15017}"/>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05ADF6F5-4340-4D2E-BF55-6EB7251A1F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13F835C-C08F-4D4E-97D3-AF61AF2365A6}"/>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15666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0D0D-DB4E-47A6-B438-8F5E26EF3E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F96DB9A-4C1C-45BA-BAE7-77B6B3C9C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1717983-1826-4313-A45C-C83DE7CBA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BEF743C-F639-4B83-B692-FA95474F9B6D}"/>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6" name="Footer Placeholder 5">
            <a:extLst>
              <a:ext uri="{FF2B5EF4-FFF2-40B4-BE49-F238E27FC236}">
                <a16:creationId xmlns:a16="http://schemas.microsoft.com/office/drawing/2014/main" id="{882257B7-8396-45D0-A4F5-C8CF0936E7A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D07B7FA-CF53-4466-BF46-2B7F2D112B35}"/>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195150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F12D-3FAF-4AA5-A9D5-39CE5540E7B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3ECEBCA-D83B-4328-9C4B-69D3F2DBD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A1BB5-B7FD-4754-9201-C6E8EBFE3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DAD91E2-B2AB-4256-B833-8FD330C5B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DDD27-77BF-4360-9521-D4492FDADE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54FC43D-4295-47A3-A3D9-E8D57D04DC0D}"/>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8" name="Footer Placeholder 7">
            <a:extLst>
              <a:ext uri="{FF2B5EF4-FFF2-40B4-BE49-F238E27FC236}">
                <a16:creationId xmlns:a16="http://schemas.microsoft.com/office/drawing/2014/main" id="{89DC661C-273E-4600-8AB7-2C6B77DA417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4D6AF75-FA67-48A5-804A-E830D7B996AD}"/>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28366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9C3A-4FFA-494E-BE28-142B90075C9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72AD6C1-A7B6-4B49-B037-25779E6928D7}"/>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4" name="Footer Placeholder 3">
            <a:extLst>
              <a:ext uri="{FF2B5EF4-FFF2-40B4-BE49-F238E27FC236}">
                <a16:creationId xmlns:a16="http://schemas.microsoft.com/office/drawing/2014/main" id="{1A9551A4-9290-43A3-8428-7DD1BC56E4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49C614A-2C3E-44E0-9272-A2ECB2875246}"/>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134255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E19F0-7D38-4596-8E86-771343D8B121}"/>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3" name="Footer Placeholder 2">
            <a:extLst>
              <a:ext uri="{FF2B5EF4-FFF2-40B4-BE49-F238E27FC236}">
                <a16:creationId xmlns:a16="http://schemas.microsoft.com/office/drawing/2014/main" id="{231BE131-9108-4C34-BDAD-8DCD1037D4F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36638A2-C011-4273-963B-81B1E792868A}"/>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138128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DE81-3503-4984-91E2-36D791E4B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35B98AF-F833-4538-BA98-5CDCF6CDE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C26CE1C-A051-4928-BCF3-B2657F132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0EC62-941D-4472-AB43-DC59C1CAB3EF}"/>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6" name="Footer Placeholder 5">
            <a:extLst>
              <a:ext uri="{FF2B5EF4-FFF2-40B4-BE49-F238E27FC236}">
                <a16:creationId xmlns:a16="http://schemas.microsoft.com/office/drawing/2014/main" id="{8734D0D8-46B2-45B8-A7E6-8BECB84312B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A629B5-B171-4835-9CC8-995362AF193C}"/>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424611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F46A-4F59-4042-91E6-A1219C38D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0E765FE-A2B0-40C6-8C35-965300D1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1559EE0-07E5-47F9-B2A4-2054F7652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45779-7836-411A-B8C7-E668EEFEB384}"/>
              </a:ext>
            </a:extLst>
          </p:cNvPr>
          <p:cNvSpPr>
            <a:spLocks noGrp="1"/>
          </p:cNvSpPr>
          <p:nvPr>
            <p:ph type="dt" sz="half" idx="10"/>
          </p:nvPr>
        </p:nvSpPr>
        <p:spPr/>
        <p:txBody>
          <a:bodyPr/>
          <a:lstStyle/>
          <a:p>
            <a:fld id="{4640502F-D502-4AB6-96F1-BCEA9A86AFBD}" type="datetimeFigureOut">
              <a:rPr lang="en-AU" smtClean="0"/>
              <a:t>8/06/2021</a:t>
            </a:fld>
            <a:endParaRPr lang="en-AU"/>
          </a:p>
        </p:txBody>
      </p:sp>
      <p:sp>
        <p:nvSpPr>
          <p:cNvPr id="6" name="Footer Placeholder 5">
            <a:extLst>
              <a:ext uri="{FF2B5EF4-FFF2-40B4-BE49-F238E27FC236}">
                <a16:creationId xmlns:a16="http://schemas.microsoft.com/office/drawing/2014/main" id="{B682B25E-5E3B-4276-A0DB-A74B489FD05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B0F62F-091F-4DF6-A248-1F3100B60503}"/>
              </a:ext>
            </a:extLst>
          </p:cNvPr>
          <p:cNvSpPr>
            <a:spLocks noGrp="1"/>
          </p:cNvSpPr>
          <p:nvPr>
            <p:ph type="sldNum" sz="quarter" idx="12"/>
          </p:nvPr>
        </p:nvSpPr>
        <p:spPr/>
        <p:txBody>
          <a:bodyPr/>
          <a:lstStyle/>
          <a:p>
            <a:fld id="{64FF28C5-12CE-4593-8452-61F5ED2BE572}" type="slidenum">
              <a:rPr lang="en-AU" smtClean="0"/>
              <a:t>‹#›</a:t>
            </a:fld>
            <a:endParaRPr lang="en-AU"/>
          </a:p>
        </p:txBody>
      </p:sp>
    </p:spTree>
    <p:extLst>
      <p:ext uri="{BB962C8B-B14F-4D97-AF65-F5344CB8AC3E}">
        <p14:creationId xmlns:p14="http://schemas.microsoft.com/office/powerpoint/2010/main" val="74343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D3EA22-EC81-4351-A4B9-7FA358848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7DDF26-A4D4-4D33-8685-1CE38AA2D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96848D-7481-4960-ACDD-27F9FF084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0502F-D502-4AB6-96F1-BCEA9A86AFBD}" type="datetimeFigureOut">
              <a:rPr lang="en-AU" smtClean="0"/>
              <a:t>8/06/2021</a:t>
            </a:fld>
            <a:endParaRPr lang="en-AU"/>
          </a:p>
        </p:txBody>
      </p:sp>
      <p:sp>
        <p:nvSpPr>
          <p:cNvPr id="5" name="Footer Placeholder 4">
            <a:extLst>
              <a:ext uri="{FF2B5EF4-FFF2-40B4-BE49-F238E27FC236}">
                <a16:creationId xmlns:a16="http://schemas.microsoft.com/office/drawing/2014/main" id="{A1ECA243-2343-41BC-844F-241F11CDE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88BA553-5F7D-4A36-98F9-2E19D775BC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F28C5-12CE-4593-8452-61F5ED2BE572}" type="slidenum">
              <a:rPr lang="en-AU" smtClean="0"/>
              <a:t>‹#›</a:t>
            </a:fld>
            <a:endParaRPr lang="en-AU"/>
          </a:p>
        </p:txBody>
      </p:sp>
    </p:spTree>
    <p:extLst>
      <p:ext uri="{BB962C8B-B14F-4D97-AF65-F5344CB8AC3E}">
        <p14:creationId xmlns:p14="http://schemas.microsoft.com/office/powerpoint/2010/main" val="309335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344249C-52CE-465E-9CEE-DC934413892C}"/>
              </a:ext>
            </a:extLst>
          </p:cNvPr>
          <p:cNvSpPr>
            <a:spLocks noGrp="1"/>
          </p:cNvSpPr>
          <p:nvPr>
            <p:ph type="subTitle" idx="1"/>
          </p:nvPr>
        </p:nvSpPr>
        <p:spPr>
          <a:xfrm>
            <a:off x="383459" y="888335"/>
            <a:ext cx="11695470" cy="1655762"/>
          </a:xfrm>
        </p:spPr>
        <p:txBody>
          <a:bodyPr>
            <a:normAutofit fontScale="25000" lnSpcReduction="20000"/>
          </a:bodyPr>
          <a:lstStyle/>
          <a:p>
            <a:r>
              <a:rPr lang="en-AU" sz="14400" b="0" i="0" dirty="0">
                <a:solidFill>
                  <a:srgbClr val="002060"/>
                </a:solidFill>
                <a:effectLst/>
                <a:latin typeface="Times New Roman" panose="02020603050405020304" pitchFamily="18" charset="0"/>
                <a:cs typeface="Times New Roman" panose="02020603050405020304" pitchFamily="18" charset="0"/>
              </a:rPr>
              <a:t>Sensitivities of ACCESS climate model to surface temperature</a:t>
            </a:r>
          </a:p>
          <a:p>
            <a:r>
              <a:rPr lang="en-AU" sz="14400" b="0" i="0" dirty="0">
                <a:solidFill>
                  <a:srgbClr val="002060"/>
                </a:solidFill>
                <a:effectLst/>
                <a:latin typeface="Times New Roman" panose="02020603050405020304" pitchFamily="18" charset="0"/>
                <a:cs typeface="Times New Roman" panose="02020603050405020304" pitchFamily="18" charset="0"/>
              </a:rPr>
              <a:t>---implication of convection scheme</a:t>
            </a:r>
          </a:p>
          <a:p>
            <a:endParaRPr lang="en-AU" dirty="0"/>
          </a:p>
          <a:p>
            <a:endParaRPr lang="en-AU" dirty="0"/>
          </a:p>
          <a:p>
            <a:endParaRPr lang="en-AU" dirty="0"/>
          </a:p>
          <a:p>
            <a:r>
              <a:rPr lang="en-AU" sz="11200" b="1" dirty="0">
                <a:solidFill>
                  <a:schemeClr val="accent2">
                    <a:lumMod val="50000"/>
                  </a:schemeClr>
                </a:solidFill>
              </a:rPr>
              <a:t>Hongyan Zhu</a:t>
            </a:r>
          </a:p>
          <a:p>
            <a:endParaRPr lang="en-AU" sz="11200" b="1" dirty="0">
              <a:solidFill>
                <a:schemeClr val="accent2">
                  <a:lumMod val="50000"/>
                </a:schemeClr>
              </a:solidFill>
            </a:endParaRPr>
          </a:p>
          <a:p>
            <a:r>
              <a:rPr lang="en-AU" sz="11200" b="1" dirty="0">
                <a:solidFill>
                  <a:schemeClr val="accent2">
                    <a:lumMod val="50000"/>
                  </a:schemeClr>
                </a:solidFill>
              </a:rPr>
              <a:t>Research, BOM</a:t>
            </a:r>
          </a:p>
        </p:txBody>
      </p:sp>
      <p:sp>
        <p:nvSpPr>
          <p:cNvPr id="5" name="TextBox 4">
            <a:extLst>
              <a:ext uri="{FF2B5EF4-FFF2-40B4-BE49-F238E27FC236}">
                <a16:creationId xmlns:a16="http://schemas.microsoft.com/office/drawing/2014/main" id="{81BD4018-1F8B-4FCE-8073-C3A0CDB39AF0}"/>
              </a:ext>
            </a:extLst>
          </p:cNvPr>
          <p:cNvSpPr txBox="1"/>
          <p:nvPr/>
        </p:nvSpPr>
        <p:spPr>
          <a:xfrm>
            <a:off x="7562850" y="5657850"/>
            <a:ext cx="499110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Science Day workshop</a:t>
            </a:r>
          </a:p>
        </p:txBody>
      </p:sp>
    </p:spTree>
    <p:extLst>
      <p:ext uri="{BB962C8B-B14F-4D97-AF65-F5344CB8AC3E}">
        <p14:creationId xmlns:p14="http://schemas.microsoft.com/office/powerpoint/2010/main" val="245201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diff-W-yaada-yaadk-10s5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5052" y="270247"/>
            <a:ext cx="7732295" cy="244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2BE01DE6-7361-48C0-9CA5-FE79C8344AF5}"/>
              </a:ext>
            </a:extLst>
          </p:cNvPr>
          <p:cNvGrpSpPr/>
          <p:nvPr/>
        </p:nvGrpSpPr>
        <p:grpSpPr>
          <a:xfrm>
            <a:off x="2462463" y="3031587"/>
            <a:ext cx="7267074" cy="2448688"/>
            <a:chOff x="1889082" y="1499251"/>
            <a:chExt cx="4278927" cy="2232248"/>
          </a:xfrm>
        </p:grpSpPr>
        <p:pic>
          <p:nvPicPr>
            <p:cNvPr id="14338" name="Picture 2" descr="diff-pr-yaada-yaadk-n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9082" y="1499251"/>
              <a:ext cx="4278927" cy="2232248"/>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AutoShape 4"/>
            <p:cNvSpPr>
              <a:spLocks noChangeArrowheads="1"/>
            </p:cNvSpPr>
            <p:nvPr/>
          </p:nvSpPr>
          <p:spPr bwMode="auto">
            <a:xfrm>
              <a:off x="2495600" y="2132856"/>
              <a:ext cx="504056" cy="482519"/>
            </a:xfrm>
            <a:prstGeom prst="roundRect">
              <a:avLst>
                <a:gd name="adj" fmla="val 16667"/>
              </a:avLst>
            </a:prstGeom>
            <a:noFill/>
            <a:ln w="4445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74295" tIns="8890" rIns="74295" bIns="8890" numCol="1" anchor="t" anchorCtr="0" compatLnSpc="1">
              <a:prstTxWarp prst="textNoShape">
                <a:avLst/>
              </a:prstTxWarp>
            </a:bodyPr>
            <a:lstStyle/>
            <a:p>
              <a:endParaRPr lang="en-AU"/>
            </a:p>
          </p:txBody>
        </p:sp>
      </p:grpSp>
      <p:sp>
        <p:nvSpPr>
          <p:cNvPr id="8" name="TextBox 7"/>
          <p:cNvSpPr txBox="1"/>
          <p:nvPr/>
        </p:nvSpPr>
        <p:spPr>
          <a:xfrm>
            <a:off x="1388694" y="5784531"/>
            <a:ext cx="10546632" cy="830997"/>
          </a:xfrm>
          <a:prstGeom prst="rect">
            <a:avLst/>
          </a:prstGeom>
          <a:noFill/>
        </p:spPr>
        <p:txBody>
          <a:bodyPr wrap="square" rtlCol="0">
            <a:spAutoFit/>
          </a:bodyPr>
          <a:lstStyle/>
          <a:p>
            <a:r>
              <a:rPr lang="en-AU" sz="2400" dirty="0">
                <a:solidFill>
                  <a:schemeClr val="tx2"/>
                </a:solidFill>
                <a:latin typeface="Times New Roman" panose="02020603050405020304" pitchFamily="18" charset="0"/>
                <a:cs typeface="Times New Roman" panose="02020603050405020304" pitchFamily="18" charset="0"/>
              </a:rPr>
              <a:t>The difference of the precipitation rate and vertical velocity between the experiments with a local SST increase over IO  and the control experiment. </a:t>
            </a:r>
          </a:p>
        </p:txBody>
      </p:sp>
    </p:spTree>
    <p:extLst>
      <p:ext uri="{BB962C8B-B14F-4D97-AF65-F5344CB8AC3E}">
        <p14:creationId xmlns:p14="http://schemas.microsoft.com/office/powerpoint/2010/main" val="49506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8290" y="743021"/>
            <a:ext cx="5853477" cy="830997"/>
          </a:xfrm>
          <a:prstGeom prst="rect">
            <a:avLst/>
          </a:prstGeom>
          <a:noFill/>
        </p:spPr>
        <p:txBody>
          <a:bodyPr wrap="square" rtlCol="0">
            <a:spAutoFit/>
          </a:bodyPr>
          <a:lstStyle/>
          <a:p>
            <a:pPr algn="ctr"/>
            <a:r>
              <a:rPr lang="en-AU" sz="2400" b="1" dirty="0">
                <a:solidFill>
                  <a:srgbClr val="7A0000"/>
                </a:solidFill>
                <a:latin typeface="Times New Roman" panose="02020603050405020304" pitchFamily="18" charset="0"/>
                <a:cs typeface="Times New Roman" panose="02020603050405020304" pitchFamily="18" charset="0"/>
              </a:rPr>
              <a:t>Rainfall bias (mm/day)  in the control experiment versus GPCP</a:t>
            </a:r>
          </a:p>
        </p:txBody>
      </p:sp>
      <p:grpSp>
        <p:nvGrpSpPr>
          <p:cNvPr id="8" name="Group 7">
            <a:extLst>
              <a:ext uri="{FF2B5EF4-FFF2-40B4-BE49-F238E27FC236}">
                <a16:creationId xmlns:a16="http://schemas.microsoft.com/office/drawing/2014/main" id="{B9BF2269-E2E3-4970-97C4-6DD37B2D3E9A}"/>
              </a:ext>
            </a:extLst>
          </p:cNvPr>
          <p:cNvGrpSpPr/>
          <p:nvPr/>
        </p:nvGrpSpPr>
        <p:grpSpPr>
          <a:xfrm>
            <a:off x="2758966" y="2005781"/>
            <a:ext cx="6592123" cy="4433662"/>
            <a:chOff x="2758966" y="2064775"/>
            <a:chExt cx="6592123" cy="4433662"/>
          </a:xfrm>
        </p:grpSpPr>
        <p:pic>
          <p:nvPicPr>
            <p:cNvPr id="6" name="Picture 2" descr="diff-pr-control-OBS-4y-20s20n-010820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8966" y="2586449"/>
              <a:ext cx="6592123" cy="391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20B27A69-B30D-40F3-96E3-33CAB89F0930}"/>
                </a:ext>
              </a:extLst>
            </p:cNvPr>
            <p:cNvGrpSpPr/>
            <p:nvPr/>
          </p:nvGrpSpPr>
          <p:grpSpPr>
            <a:xfrm>
              <a:off x="3939966" y="2064775"/>
              <a:ext cx="2916390" cy="2079524"/>
              <a:chOff x="3939966" y="2064775"/>
              <a:chExt cx="2916390" cy="2079524"/>
            </a:xfrm>
          </p:grpSpPr>
          <p:sp>
            <p:nvSpPr>
              <p:cNvPr id="2" name="Arrow: Right 1">
                <a:extLst>
                  <a:ext uri="{FF2B5EF4-FFF2-40B4-BE49-F238E27FC236}">
                    <a16:creationId xmlns:a16="http://schemas.microsoft.com/office/drawing/2014/main" id="{3E8899E5-FB10-4058-8F1A-6287848880C2}"/>
                  </a:ext>
                </a:extLst>
              </p:cNvPr>
              <p:cNvSpPr/>
              <p:nvPr/>
            </p:nvSpPr>
            <p:spPr>
              <a:xfrm rot="5400000">
                <a:off x="5366768" y="2654712"/>
                <a:ext cx="2079523" cy="899652"/>
              </a:xfrm>
              <a:prstGeom prst="rightArrow">
                <a:avLst/>
              </a:prstGeom>
              <a:noFill/>
              <a:ln w="571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C522C762-A16C-49C4-A2BF-117CDF0F03F1}"/>
                  </a:ext>
                </a:extLst>
              </p:cNvPr>
              <p:cNvSpPr/>
              <p:nvPr/>
            </p:nvSpPr>
            <p:spPr>
              <a:xfrm rot="16200000">
                <a:off x="3437449" y="2567292"/>
                <a:ext cx="2079523" cy="1074489"/>
              </a:xfrm>
              <a:prstGeom prst="rightArrow">
                <a:avLst/>
              </a:prstGeom>
              <a:noFill/>
              <a:ln w="571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 name="Arrow: Left 2">
              <a:extLst>
                <a:ext uri="{FF2B5EF4-FFF2-40B4-BE49-F238E27FC236}">
                  <a16:creationId xmlns:a16="http://schemas.microsoft.com/office/drawing/2014/main" id="{25367360-728D-4A8D-AF78-05AD527556C8}"/>
                </a:ext>
              </a:extLst>
            </p:cNvPr>
            <p:cNvSpPr/>
            <p:nvPr/>
          </p:nvSpPr>
          <p:spPr>
            <a:xfrm>
              <a:off x="4948335" y="3782962"/>
              <a:ext cx="942248" cy="280222"/>
            </a:xfrm>
            <a:prstGeom prst="lef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8989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7852" y="5727282"/>
            <a:ext cx="10819348" cy="830997"/>
          </a:xfrm>
          <a:prstGeom prst="rect">
            <a:avLst/>
          </a:prstGeom>
          <a:noFill/>
        </p:spPr>
        <p:txBody>
          <a:bodyPr wrap="square" rtlCol="0">
            <a:spAutoFit/>
          </a:bodyPr>
          <a:lstStyle/>
          <a:p>
            <a:r>
              <a:rPr lang="en-AU" sz="2400" dirty="0">
                <a:solidFill>
                  <a:schemeClr val="tx2"/>
                </a:solidFill>
                <a:latin typeface="Times New Roman" panose="02020603050405020304" pitchFamily="18" charset="0"/>
                <a:cs typeface="Times New Roman" panose="02020603050405020304" pitchFamily="18" charset="0"/>
              </a:rPr>
              <a:t>The difference of the precipitation rate and vertical velocity between the experiments with a local SST increase over MC  and the control experiment. </a:t>
            </a:r>
          </a:p>
        </p:txBody>
      </p:sp>
      <p:grpSp>
        <p:nvGrpSpPr>
          <p:cNvPr id="9" name="Group 8">
            <a:extLst>
              <a:ext uri="{FF2B5EF4-FFF2-40B4-BE49-F238E27FC236}">
                <a16:creationId xmlns:a16="http://schemas.microsoft.com/office/drawing/2014/main" id="{B5DA747E-C4AF-47D6-A0CE-1986CDEFBF2A}"/>
              </a:ext>
            </a:extLst>
          </p:cNvPr>
          <p:cNvGrpSpPr/>
          <p:nvPr/>
        </p:nvGrpSpPr>
        <p:grpSpPr>
          <a:xfrm>
            <a:off x="1917290" y="299721"/>
            <a:ext cx="7179874" cy="5159184"/>
            <a:chOff x="1932039" y="299721"/>
            <a:chExt cx="7179874" cy="5159184"/>
          </a:xfrm>
        </p:grpSpPr>
        <p:pic>
          <p:nvPicPr>
            <p:cNvPr id="13315" name="Picture 3" descr="diff-W-yaadt-yaadk-10s5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039" y="299721"/>
              <a:ext cx="7179874" cy="231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16869F69-0ED2-4A6B-A713-CFDACA92F4E8}"/>
                </a:ext>
              </a:extLst>
            </p:cNvPr>
            <p:cNvGrpSpPr/>
            <p:nvPr/>
          </p:nvGrpSpPr>
          <p:grpSpPr>
            <a:xfrm>
              <a:off x="2392492" y="419296"/>
              <a:ext cx="6719421" cy="5039609"/>
              <a:chOff x="2392492" y="434045"/>
              <a:chExt cx="6719421" cy="5039609"/>
            </a:xfrm>
          </p:grpSpPr>
          <p:grpSp>
            <p:nvGrpSpPr>
              <p:cNvPr id="5" name="Group 4">
                <a:extLst>
                  <a:ext uri="{FF2B5EF4-FFF2-40B4-BE49-F238E27FC236}">
                    <a16:creationId xmlns:a16="http://schemas.microsoft.com/office/drawing/2014/main" id="{74ADACCC-A3FB-41E7-B278-267F54ED9C8C}"/>
                  </a:ext>
                </a:extLst>
              </p:cNvPr>
              <p:cNvGrpSpPr/>
              <p:nvPr/>
            </p:nvGrpSpPr>
            <p:grpSpPr>
              <a:xfrm>
                <a:off x="2392492" y="434045"/>
                <a:ext cx="6719421" cy="5039609"/>
                <a:chOff x="2392492" y="450479"/>
                <a:chExt cx="6719421" cy="5039609"/>
              </a:xfrm>
            </p:grpSpPr>
            <p:grpSp>
              <p:nvGrpSpPr>
                <p:cNvPr id="2" name="Group 1">
                  <a:extLst>
                    <a:ext uri="{FF2B5EF4-FFF2-40B4-BE49-F238E27FC236}">
                      <a16:creationId xmlns:a16="http://schemas.microsoft.com/office/drawing/2014/main" id="{AF31718E-BCAD-48C8-B099-ABEB789C2AC2}"/>
                    </a:ext>
                  </a:extLst>
                </p:cNvPr>
                <p:cNvGrpSpPr/>
                <p:nvPr/>
              </p:nvGrpSpPr>
              <p:grpSpPr>
                <a:xfrm>
                  <a:off x="2392492" y="3005188"/>
                  <a:ext cx="6719421" cy="2484900"/>
                  <a:chOff x="2023524" y="2832245"/>
                  <a:chExt cx="6719421" cy="2484900"/>
                </a:xfrm>
              </p:grpSpPr>
              <p:pic>
                <p:nvPicPr>
                  <p:cNvPr id="13314" name="Picture 2" descr="diff-pr-yaadt-yaadk-n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524" y="2832245"/>
                    <a:ext cx="6719421" cy="2484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AutoShape 4"/>
                  <p:cNvSpPr>
                    <a:spLocks noChangeArrowheads="1"/>
                  </p:cNvSpPr>
                  <p:nvPr/>
                </p:nvSpPr>
                <p:spPr bwMode="auto">
                  <a:xfrm>
                    <a:off x="4281373" y="3615239"/>
                    <a:ext cx="787931" cy="459456"/>
                  </a:xfrm>
                  <a:prstGeom prst="roundRect">
                    <a:avLst>
                      <a:gd name="adj" fmla="val 16667"/>
                    </a:avLst>
                  </a:prstGeom>
                  <a:noFill/>
                  <a:ln w="4445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74295" tIns="8890" rIns="74295" bIns="8890" numCol="1" anchor="t" anchorCtr="0" compatLnSpc="1">
                    <a:prstTxWarp prst="textNoShape">
                      <a:avLst/>
                    </a:prstTxWarp>
                  </a:bodyPr>
                  <a:lstStyle/>
                  <a:p>
                    <a:endParaRPr lang="en-AU"/>
                  </a:p>
                </p:txBody>
              </p:sp>
            </p:grpSp>
            <p:pic>
              <p:nvPicPr>
                <p:cNvPr id="3" name="Picture 2">
                  <a:extLst>
                    <a:ext uri="{FF2B5EF4-FFF2-40B4-BE49-F238E27FC236}">
                      <a16:creationId xmlns:a16="http://schemas.microsoft.com/office/drawing/2014/main" id="{9DFCA340-E061-4FF7-A64A-A04F282E38AE}"/>
                    </a:ext>
                  </a:extLst>
                </p:cNvPr>
                <p:cNvPicPr>
                  <a:picLocks noChangeAspect="1"/>
                </p:cNvPicPr>
                <p:nvPr/>
              </p:nvPicPr>
              <p:blipFill>
                <a:blip r:embed="rId4"/>
                <a:stretch>
                  <a:fillRect/>
                </a:stretch>
              </p:blipFill>
              <p:spPr>
                <a:xfrm>
                  <a:off x="4395375" y="450479"/>
                  <a:ext cx="1297861" cy="1779244"/>
                </a:xfrm>
                <a:prstGeom prst="rect">
                  <a:avLst/>
                </a:prstGeom>
              </p:spPr>
            </p:pic>
          </p:grpSp>
          <p:sp>
            <p:nvSpPr>
              <p:cNvPr id="8" name="Arrow: Right 7">
                <a:extLst>
                  <a:ext uri="{FF2B5EF4-FFF2-40B4-BE49-F238E27FC236}">
                    <a16:creationId xmlns:a16="http://schemas.microsoft.com/office/drawing/2014/main" id="{0293DEB7-411D-4596-8A36-F06D45720A27}"/>
                  </a:ext>
                </a:extLst>
              </p:cNvPr>
              <p:cNvSpPr/>
              <p:nvPr/>
            </p:nvSpPr>
            <p:spPr>
              <a:xfrm rot="5400000">
                <a:off x="2259157" y="918086"/>
                <a:ext cx="1779243" cy="899652"/>
              </a:xfrm>
              <a:prstGeom prst="rightArrow">
                <a:avLst/>
              </a:prstGeom>
              <a:noFill/>
              <a:ln w="571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Tree>
    <p:extLst>
      <p:ext uri="{BB962C8B-B14F-4D97-AF65-F5344CB8AC3E}">
        <p14:creationId xmlns:p14="http://schemas.microsoft.com/office/powerpoint/2010/main" val="63906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63841-D10E-4C98-9D8A-74B4A01259FC}"/>
              </a:ext>
            </a:extLst>
          </p:cNvPr>
          <p:cNvSpPr txBox="1"/>
          <p:nvPr/>
        </p:nvSpPr>
        <p:spPr>
          <a:xfrm>
            <a:off x="1129946" y="255141"/>
            <a:ext cx="9932108" cy="584775"/>
          </a:xfrm>
          <a:prstGeom prst="rect">
            <a:avLst/>
          </a:prstGeom>
          <a:noFill/>
        </p:spPr>
        <p:txBody>
          <a:bodyPr wrap="square" rtlCol="0">
            <a:spAutoFit/>
          </a:bodyPr>
          <a:lstStyle/>
          <a:p>
            <a:pPr algn="ctr"/>
            <a:r>
              <a:rPr lang="en-US" altLang="zh-CN" sz="3200" b="1" dirty="0">
                <a:solidFill>
                  <a:srgbClr val="002060"/>
                </a:solidFill>
                <a:latin typeface="Times New Roman" pitchFamily="18" charset="0"/>
                <a:cs typeface="Times New Roman" pitchFamily="18" charset="0"/>
              </a:rPr>
              <a:t>Convection changes with improved heating profile</a:t>
            </a:r>
            <a:endParaRPr lang="zh-CN" altLang="en-US" sz="3200" b="1" dirty="0">
              <a:solidFill>
                <a:srgbClr val="00206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E58704D9-946D-42B9-AB0F-C5C6616EFA31}"/>
              </a:ext>
            </a:extLst>
          </p:cNvPr>
          <p:cNvSpPr txBox="1"/>
          <p:nvPr/>
        </p:nvSpPr>
        <p:spPr>
          <a:xfrm>
            <a:off x="59058" y="1072085"/>
            <a:ext cx="4593265" cy="461665"/>
          </a:xfrm>
          <a:prstGeom prst="rect">
            <a:avLst/>
          </a:prstGeom>
          <a:noFill/>
        </p:spPr>
        <p:txBody>
          <a:bodyPr wrap="square" rtlCol="0">
            <a:spAutoFit/>
          </a:bodyPr>
          <a:lstStyle/>
          <a:p>
            <a:r>
              <a:rPr lang="en-US" altLang="zh-CN" sz="2000" dirty="0">
                <a:solidFill>
                  <a:srgbClr val="C00000"/>
                </a:solidFill>
              </a:rPr>
              <a:t>1</a:t>
            </a:r>
            <a:r>
              <a:rPr lang="en-US" altLang="zh-CN" sz="2000" b="1" dirty="0">
                <a:solidFill>
                  <a:srgbClr val="C00000"/>
                </a:solidFill>
                <a:latin typeface="Times New Roman" pitchFamily="18" charset="0"/>
                <a:cs typeface="Times New Roman" pitchFamily="18" charset="0"/>
              </a:rPr>
              <a:t>.</a:t>
            </a:r>
            <a:r>
              <a:rPr lang="en-US" altLang="zh-CN" sz="2400" b="1" dirty="0">
                <a:solidFill>
                  <a:srgbClr val="C00000"/>
                </a:solidFill>
                <a:latin typeface="Times New Roman" pitchFamily="18" charset="0"/>
                <a:cs typeface="Times New Roman" pitchFamily="18" charset="0"/>
              </a:rPr>
              <a:t> Improved Melting layer physics </a:t>
            </a:r>
            <a:endParaRPr lang="zh-CN" altLang="en-US" sz="2400" b="1" dirty="0">
              <a:solidFill>
                <a:srgbClr val="C00000"/>
              </a:solidFill>
              <a:latin typeface="Times New Roman" pitchFamily="18" charset="0"/>
              <a:cs typeface="Times New Roman" pitchFamily="18" charset="0"/>
            </a:endParaRPr>
          </a:p>
        </p:txBody>
      </p:sp>
      <p:sp>
        <p:nvSpPr>
          <p:cNvPr id="7" name="Text Box 4">
            <a:extLst>
              <a:ext uri="{FF2B5EF4-FFF2-40B4-BE49-F238E27FC236}">
                <a16:creationId xmlns:a16="http://schemas.microsoft.com/office/drawing/2014/main" id="{B525BD4A-0366-4C8B-976C-1F0A94B236A7}"/>
              </a:ext>
            </a:extLst>
          </p:cNvPr>
          <p:cNvSpPr txBox="1">
            <a:spLocks noChangeArrowheads="1"/>
          </p:cNvSpPr>
          <p:nvPr/>
        </p:nvSpPr>
        <p:spPr bwMode="auto">
          <a:xfrm>
            <a:off x="360585" y="1889071"/>
            <a:ext cx="399021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buFontTx/>
              <a:buChar char="•"/>
            </a:pPr>
            <a:r>
              <a:rPr lang="en-AU" altLang="en-US" sz="2000" dirty="0">
                <a:latin typeface="Times New Roman" pitchFamily="18" charset="0"/>
              </a:rPr>
              <a:t> Spreading  the melting of snow between temperatures from the freezing level to 3K above the freezing level. This change  allows a mix of snow and rain between the freezing level and 3K above this with the proportion of rain increasing linearly from zero at the freezing level to one at the freezing level plus 3K. </a:t>
            </a:r>
          </a:p>
        </p:txBody>
      </p:sp>
      <p:sp>
        <p:nvSpPr>
          <p:cNvPr id="9" name="Rectangle 8">
            <a:extLst>
              <a:ext uri="{FF2B5EF4-FFF2-40B4-BE49-F238E27FC236}">
                <a16:creationId xmlns:a16="http://schemas.microsoft.com/office/drawing/2014/main" id="{B2EB9A62-398D-4FDE-BBF0-FC5B9C3424B2}"/>
              </a:ext>
            </a:extLst>
          </p:cNvPr>
          <p:cNvSpPr/>
          <p:nvPr/>
        </p:nvSpPr>
        <p:spPr>
          <a:xfrm>
            <a:off x="1513898" y="5687254"/>
            <a:ext cx="8623160" cy="830997"/>
          </a:xfrm>
          <a:prstGeom prst="rect">
            <a:avLst/>
          </a:prstGeom>
        </p:spPr>
        <p:txBody>
          <a:bodyPr wrap="square">
            <a:spAutoFit/>
          </a:bodyPr>
          <a:lstStyle/>
          <a:p>
            <a:pPr algn="just"/>
            <a:r>
              <a:rPr lang="en-US" sz="16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Zhu, H.,</a:t>
            </a:r>
            <a:r>
              <a:rPr lang="en-US"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E. Maloney, H. Hendon and R. Stratton, 2017:</a:t>
            </a:r>
            <a:r>
              <a:rPr lang="en-US" sz="1600" u="sng"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x-none"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Effects of the changing heating </a:t>
            </a: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x-none"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profile associated with melting layers in a climate model. </a:t>
            </a:r>
            <a:r>
              <a:rPr lang="x-none" sz="1600" i="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Quart. J.  Roy Met. Soc.</a:t>
            </a:r>
            <a:r>
              <a:rPr lang="en-AU" sz="1600" i="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r>
              <a:rPr lang="en-AU" sz="1600" dirty="0">
                <a:solidFill>
                  <a:srgbClr val="002060"/>
                </a:solidFill>
                <a:latin typeface="Times New Roman" panose="02020603050405020304" pitchFamily="18" charset="0"/>
                <a:ea typeface="SimSun" panose="02010600030101010101" pitchFamily="2" charset="-122"/>
              </a:rPr>
              <a:t>   143: 3110–3121</a:t>
            </a:r>
            <a:endParaRPr lang="en-AU" sz="1600" dirty="0">
              <a:solidFill>
                <a:srgbClr val="002060"/>
              </a:solidFill>
            </a:endParaRPr>
          </a:p>
        </p:txBody>
      </p:sp>
      <p:sp>
        <p:nvSpPr>
          <p:cNvPr id="10" name="Rectangle 9">
            <a:extLst>
              <a:ext uri="{FF2B5EF4-FFF2-40B4-BE49-F238E27FC236}">
                <a16:creationId xmlns:a16="http://schemas.microsoft.com/office/drawing/2014/main" id="{45B6DD01-C283-49EF-8785-F45F538042BE}"/>
              </a:ext>
            </a:extLst>
          </p:cNvPr>
          <p:cNvSpPr/>
          <p:nvPr/>
        </p:nvSpPr>
        <p:spPr>
          <a:xfrm>
            <a:off x="6096000" y="979751"/>
            <a:ext cx="5040560" cy="646331"/>
          </a:xfrm>
          <a:prstGeom prst="rect">
            <a:avLst/>
          </a:prstGeom>
        </p:spPr>
        <p:txBody>
          <a:bodyPr wrap="square">
            <a:spAutoFit/>
          </a:bodyPr>
          <a:lstStyle/>
          <a:p>
            <a:pPr algn="ctr"/>
            <a:r>
              <a:rPr lang="en-AU" b="1" dirty="0">
                <a:solidFill>
                  <a:schemeClr val="tx2"/>
                </a:solidFill>
                <a:latin typeface="Times New Roman" panose="02020603050405020304" pitchFamily="18" charset="0"/>
                <a:cs typeface="Times New Roman" panose="02020603050405020304" pitchFamily="18" charset="0"/>
              </a:rPr>
              <a:t>Temperature anomaly relative to the heavy rainfall events  (60E-180E,  20S-20N) </a:t>
            </a:r>
          </a:p>
        </p:txBody>
      </p:sp>
      <p:pic>
        <p:nvPicPr>
          <p:cNvPr id="11" name="Picture 1" descr="dta_dprec">
            <a:extLst>
              <a:ext uri="{FF2B5EF4-FFF2-40B4-BE49-F238E27FC236}">
                <a16:creationId xmlns:a16="http://schemas.microsoft.com/office/drawing/2014/main" id="{04BBFFE2-8919-4D68-98EA-5ED86D75A2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578" y="1987923"/>
            <a:ext cx="3067614" cy="29523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dta_dprec">
            <a:extLst>
              <a:ext uri="{FF2B5EF4-FFF2-40B4-BE49-F238E27FC236}">
                <a16:creationId xmlns:a16="http://schemas.microsoft.com/office/drawing/2014/main" id="{6328B3F0-5EC8-4416-B8AA-770872EEA5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7238" y="1957968"/>
            <a:ext cx="3096344" cy="295244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2CF988A-F4A7-4C2C-A7D0-B10FB75D00B8}"/>
              </a:ext>
            </a:extLst>
          </p:cNvPr>
          <p:cNvSpPr/>
          <p:nvPr/>
        </p:nvSpPr>
        <p:spPr>
          <a:xfrm>
            <a:off x="5171355" y="5114167"/>
            <a:ext cx="2508059" cy="369332"/>
          </a:xfrm>
          <a:prstGeom prst="rect">
            <a:avLst/>
          </a:prstGeom>
        </p:spPr>
        <p:txBody>
          <a:bodyPr wrap="none">
            <a:spAutoFit/>
          </a:bodyPr>
          <a:lstStyle/>
          <a:p>
            <a:r>
              <a:rPr lang="en-AU" b="1" dirty="0">
                <a:solidFill>
                  <a:srgbClr val="C00000"/>
                </a:solidFill>
                <a:latin typeface="Times New Roman" panose="02020603050405020304" pitchFamily="18" charset="0"/>
                <a:cs typeface="Times New Roman" panose="02020603050405020304" pitchFamily="18" charset="0"/>
              </a:rPr>
              <a:t>(a) Control experiment </a:t>
            </a:r>
            <a:endParaRPr lang="en-AU" b="1" dirty="0"/>
          </a:p>
        </p:txBody>
      </p:sp>
      <p:sp>
        <p:nvSpPr>
          <p:cNvPr id="14" name="Rectangle 13">
            <a:extLst>
              <a:ext uri="{FF2B5EF4-FFF2-40B4-BE49-F238E27FC236}">
                <a16:creationId xmlns:a16="http://schemas.microsoft.com/office/drawing/2014/main" id="{9039E387-D7DF-4568-8B2A-5B2518DAF892}"/>
              </a:ext>
            </a:extLst>
          </p:cNvPr>
          <p:cNvSpPr/>
          <p:nvPr/>
        </p:nvSpPr>
        <p:spPr>
          <a:xfrm>
            <a:off x="9522146" y="5114167"/>
            <a:ext cx="1229824" cy="369332"/>
          </a:xfrm>
          <a:prstGeom prst="rect">
            <a:avLst/>
          </a:prstGeom>
        </p:spPr>
        <p:txBody>
          <a:bodyPr wrap="none">
            <a:spAutoFit/>
          </a:bodyPr>
          <a:lstStyle/>
          <a:p>
            <a:r>
              <a:rPr lang="en-AU" b="1" dirty="0">
                <a:solidFill>
                  <a:srgbClr val="C00000"/>
                </a:solidFill>
                <a:latin typeface="Times New Roman" panose="02020603050405020304" pitchFamily="18" charset="0"/>
                <a:cs typeface="Times New Roman" panose="02020603050405020304" pitchFamily="18" charset="0"/>
              </a:rPr>
              <a:t>(b) Expt. 1</a:t>
            </a:r>
            <a:endParaRPr lang="en-AU" b="1" dirty="0"/>
          </a:p>
        </p:txBody>
      </p:sp>
    </p:spTree>
    <p:extLst>
      <p:ext uri="{BB962C8B-B14F-4D97-AF65-F5344CB8AC3E}">
        <p14:creationId xmlns:p14="http://schemas.microsoft.com/office/powerpoint/2010/main" val="313554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ff-pr-ml3-control-4y-20s20n-01082016">
            <a:extLst>
              <a:ext uri="{FF2B5EF4-FFF2-40B4-BE49-F238E27FC236}">
                <a16:creationId xmlns:a16="http://schemas.microsoft.com/office/drawing/2014/main" id="{1F9F2C2D-8D2A-4960-98A7-BA1B2BBCF4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6" y="1357857"/>
            <a:ext cx="5689149" cy="263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5C69BF3-B748-40B1-B19C-F61E5D35D88B}"/>
              </a:ext>
            </a:extLst>
          </p:cNvPr>
          <p:cNvSpPr txBox="1"/>
          <p:nvPr/>
        </p:nvSpPr>
        <p:spPr>
          <a:xfrm>
            <a:off x="2306938" y="4566372"/>
            <a:ext cx="2983864" cy="400110"/>
          </a:xfrm>
          <a:prstGeom prst="rect">
            <a:avLst/>
          </a:prstGeom>
          <a:noFill/>
        </p:spPr>
        <p:txBody>
          <a:bodyPr wrap="square" rtlCol="0">
            <a:spAutoFit/>
          </a:bodyPr>
          <a:lstStyle/>
          <a:p>
            <a:r>
              <a:rPr lang="en-AU" sz="2000" b="1" dirty="0">
                <a:solidFill>
                  <a:srgbClr val="002060"/>
                </a:solidFill>
                <a:latin typeface="Times New Roman" panose="02020603050405020304" pitchFamily="18" charset="0"/>
                <a:cs typeface="Times New Roman" panose="02020603050405020304" pitchFamily="18" charset="0"/>
              </a:rPr>
              <a:t>Rainfall difference</a:t>
            </a:r>
          </a:p>
        </p:txBody>
      </p:sp>
      <p:pic>
        <p:nvPicPr>
          <p:cNvPr id="6" name="Picture 2" descr="DPRE-ts-new">
            <a:extLst>
              <a:ext uri="{FF2B5EF4-FFF2-40B4-BE49-F238E27FC236}">
                <a16:creationId xmlns:a16="http://schemas.microsoft.com/office/drawing/2014/main" id="{C806CBB6-5744-400A-BC83-E256ADEAA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502" y="1161924"/>
            <a:ext cx="5544616" cy="396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32C64B8-C4F9-49EB-8C8A-8C3520DDE20A}"/>
              </a:ext>
            </a:extLst>
          </p:cNvPr>
          <p:cNvSpPr/>
          <p:nvPr/>
        </p:nvSpPr>
        <p:spPr>
          <a:xfrm>
            <a:off x="7274609" y="5342133"/>
            <a:ext cx="4361868" cy="707886"/>
          </a:xfrm>
          <a:prstGeom prst="rect">
            <a:avLst/>
          </a:prstGeom>
        </p:spPr>
        <p:txBody>
          <a:bodyPr wrap="square">
            <a:spAutoFit/>
          </a:bodyPr>
          <a:lstStyle/>
          <a:p>
            <a:pPr algn="ctr"/>
            <a:r>
              <a:rPr lang="en-AU" sz="2000" b="1" dirty="0">
                <a:solidFill>
                  <a:srgbClr val="002060"/>
                </a:solidFill>
                <a:latin typeface="Times New Roman" panose="02020603050405020304" pitchFamily="18" charset="0"/>
                <a:cs typeface="Times New Roman" panose="02020603050405020304" pitchFamily="18" charset="0"/>
              </a:rPr>
              <a:t>Precipitation (mmd</a:t>
            </a:r>
            <a:r>
              <a:rPr lang="en-US" sz="2000" b="1" baseline="30000" dirty="0">
                <a:solidFill>
                  <a:srgbClr val="002060"/>
                </a:solidFill>
                <a:latin typeface="Times New Roman" panose="02020603050405020304" pitchFamily="18" charset="0"/>
                <a:cs typeface="Times New Roman" panose="02020603050405020304" pitchFamily="18" charset="0"/>
              </a:rPr>
              <a:t>−</a:t>
            </a:r>
            <a:r>
              <a:rPr lang="en-AU" sz="2000" b="1" baseline="30000" dirty="0">
                <a:solidFill>
                  <a:srgbClr val="002060"/>
                </a:solidFill>
                <a:latin typeface="Times New Roman" panose="02020603050405020304" pitchFamily="18" charset="0"/>
                <a:cs typeface="Times New Roman" panose="02020603050405020304" pitchFamily="18" charset="0"/>
              </a:rPr>
              <a:t>1</a:t>
            </a:r>
            <a:r>
              <a:rPr lang="en-AU" sz="2000" b="1" dirty="0">
                <a:solidFill>
                  <a:srgbClr val="002060"/>
                </a:solidFill>
                <a:latin typeface="Times New Roman" panose="02020603050405020304" pitchFamily="18" charset="0"/>
                <a:cs typeface="Times New Roman" panose="02020603050405020304" pitchFamily="18" charset="0"/>
              </a:rPr>
              <a:t>) as a function of surface temperature  </a:t>
            </a:r>
            <a:r>
              <a:rPr lang="en-AU" sz="1600" dirty="0">
                <a:latin typeface="Times New Roman" panose="02020603050405020304" pitchFamily="18" charset="0"/>
                <a:cs typeface="Times New Roman" panose="02020603050405020304" pitchFamily="18" charset="0"/>
              </a:rPr>
              <a:t>(60E-180E, 20S-20N) </a:t>
            </a:r>
          </a:p>
        </p:txBody>
      </p:sp>
    </p:spTree>
    <p:extLst>
      <p:ext uri="{BB962C8B-B14F-4D97-AF65-F5344CB8AC3E}">
        <p14:creationId xmlns:p14="http://schemas.microsoft.com/office/powerpoint/2010/main" val="298393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374" y="728853"/>
            <a:ext cx="6068533" cy="461665"/>
          </a:xfrm>
          <a:prstGeom prst="rect">
            <a:avLst/>
          </a:prstGeom>
          <a:noFill/>
        </p:spPr>
        <p:txBody>
          <a:bodyPr wrap="square" rtlCol="0">
            <a:spAutoFit/>
          </a:bodyPr>
          <a:lstStyle/>
          <a:p>
            <a:pPr algn="ctr"/>
            <a:r>
              <a:rPr lang="en-US" altLang="zh-CN" sz="2400" b="1" dirty="0">
                <a:solidFill>
                  <a:srgbClr val="002060"/>
                </a:solidFill>
                <a:latin typeface="Times New Roman" pitchFamily="18" charset="0"/>
                <a:cs typeface="Times New Roman" pitchFamily="18" charset="0"/>
              </a:rPr>
              <a:t>Convection changes with convective memory</a:t>
            </a:r>
            <a:endParaRPr lang="zh-CN" altLang="en-US" sz="2400" b="1" dirty="0">
              <a:solidFill>
                <a:srgbClr val="002060"/>
              </a:solidFill>
              <a:latin typeface="Times New Roman" pitchFamily="18" charset="0"/>
              <a:cs typeface="Times New Roman" pitchFamily="18" charset="0"/>
            </a:endParaRPr>
          </a:p>
        </p:txBody>
      </p:sp>
      <p:sp>
        <p:nvSpPr>
          <p:cNvPr id="5" name="TextBox 4"/>
          <p:cNvSpPr txBox="1"/>
          <p:nvPr/>
        </p:nvSpPr>
        <p:spPr>
          <a:xfrm>
            <a:off x="419736" y="1577849"/>
            <a:ext cx="6068533" cy="646331"/>
          </a:xfrm>
          <a:prstGeom prst="rect">
            <a:avLst/>
          </a:prstGeom>
          <a:noFill/>
        </p:spPr>
        <p:txBody>
          <a:bodyPr wrap="square" rtlCol="0">
            <a:spAutoFit/>
          </a:bodyPr>
          <a:lstStyle/>
          <a:p>
            <a:r>
              <a:rPr lang="en-US" altLang="zh-CN" b="1" dirty="0">
                <a:latin typeface="Times New Roman" pitchFamily="18" charset="0"/>
                <a:cs typeface="Times New Roman" pitchFamily="18" charset="0"/>
              </a:rPr>
              <a:t>2. Improved Convective Memory  (</a:t>
            </a:r>
            <a:r>
              <a:rPr lang="en-US" altLang="zh-CN" b="1" dirty="0" err="1">
                <a:latin typeface="Times New Roman" pitchFamily="18" charset="0"/>
                <a:cs typeface="Times New Roman" pitchFamily="18" charset="0"/>
              </a:rPr>
              <a:t>EntProg</a:t>
            </a:r>
            <a:r>
              <a:rPr lang="en-US" altLang="zh-CN" b="1" dirty="0">
                <a:latin typeface="Times New Roman" pitchFamily="18" charset="0"/>
                <a:cs typeface="Times New Roman" pitchFamily="18" charset="0"/>
              </a:rPr>
              <a:t> scheme)  </a:t>
            </a:r>
          </a:p>
          <a:p>
            <a:endParaRPr lang="zh-CN" altLang="en-US"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21A59472-F878-4A50-9AE5-53FCD8F41A3B}"/>
              </a:ext>
            </a:extLst>
          </p:cNvPr>
          <p:cNvSpPr>
            <a:spLocks noGrp="1"/>
          </p:cNvSpPr>
          <p:nvPr>
            <p:ph idx="1"/>
          </p:nvPr>
        </p:nvSpPr>
        <p:spPr>
          <a:xfrm>
            <a:off x="419736" y="2449647"/>
            <a:ext cx="6054806" cy="2830504"/>
          </a:xfrm>
        </p:spPr>
        <p:txBody>
          <a:bodyPr>
            <a:normAutofit/>
          </a:bodyPr>
          <a:lstStyle/>
          <a:p>
            <a:pPr algn="just"/>
            <a:r>
              <a:rPr lang="en-AU" sz="1800" dirty="0">
                <a:solidFill>
                  <a:srgbClr val="7E0000"/>
                </a:solidFill>
                <a:latin typeface="Times New Roman" pitchFamily="18" charset="0"/>
                <a:cs typeface="Times New Roman" pitchFamily="18" charset="0"/>
              </a:rPr>
              <a:t>Linking  the deep convective entrainment rate to the amount of convective activity within the last several hours.</a:t>
            </a:r>
          </a:p>
          <a:p>
            <a:pPr algn="just"/>
            <a:r>
              <a:rPr lang="en-AU" sz="1800" dirty="0">
                <a:solidFill>
                  <a:srgbClr val="7E0000"/>
                </a:solidFill>
                <a:latin typeface="Times New Roman" pitchFamily="18" charset="0"/>
                <a:cs typeface="Times New Roman" pitchFamily="18" charset="0"/>
              </a:rPr>
              <a:t>Locations that have experienced high levels of recent convective activity will be populated with relatively large convective clouds that have low entrainment rates.</a:t>
            </a:r>
          </a:p>
          <a:p>
            <a:pPr algn="just"/>
            <a:r>
              <a:rPr lang="en-AU" sz="1800" dirty="0">
                <a:solidFill>
                  <a:srgbClr val="7E0000"/>
                </a:solidFill>
                <a:latin typeface="Times New Roman" pitchFamily="18" charset="0"/>
                <a:cs typeface="Times New Roman" pitchFamily="18" charset="0"/>
              </a:rPr>
              <a:t>Conversely, locations that have experienced low levels of recent activity will be populated with relatively small convective clouds (if any) that will have high entrainment rates.  </a:t>
            </a:r>
          </a:p>
          <a:p>
            <a:endParaRPr lang="en-AU" dirty="0"/>
          </a:p>
        </p:txBody>
      </p:sp>
      <p:sp>
        <p:nvSpPr>
          <p:cNvPr id="2" name="Rectangle 1">
            <a:extLst>
              <a:ext uri="{FF2B5EF4-FFF2-40B4-BE49-F238E27FC236}">
                <a16:creationId xmlns:a16="http://schemas.microsoft.com/office/drawing/2014/main" id="{AFFBBCBC-5423-49ED-B0B3-5B1F7E3A8F02}"/>
              </a:ext>
            </a:extLst>
          </p:cNvPr>
          <p:cNvSpPr/>
          <p:nvPr/>
        </p:nvSpPr>
        <p:spPr>
          <a:xfrm>
            <a:off x="419736" y="5388239"/>
            <a:ext cx="6506129" cy="740908"/>
          </a:xfrm>
          <a:prstGeom prst="rect">
            <a:avLst/>
          </a:prstGeom>
        </p:spPr>
        <p:txBody>
          <a:bodyPr wrap="square">
            <a:spAutoFit/>
          </a:bodyPr>
          <a:lstStyle/>
          <a:p>
            <a:pPr algn="just">
              <a:lnSpc>
                <a:spcPct val="115000"/>
              </a:lnSpc>
            </a:pPr>
            <a:r>
              <a:rPr lang="en-AU" sz="12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Willett M. R. and M. A. Whitall, 2017: A simple prognostic based convective entrainment rate for the  </a:t>
            </a:r>
            <a:endParaRPr lang="en-AU" sz="12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AU" sz="12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unified model: description and tests, Forecasting  Research Technical report No: 617, UK Met  </a:t>
            </a:r>
            <a:endParaRPr lang="en-AU" sz="12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pPr>
            <a:r>
              <a:rPr lang="en-AU" sz="12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Office</a:t>
            </a:r>
            <a:r>
              <a:rPr lang="en-AU" sz="1350" dirty="0">
                <a:latin typeface="Times New Roman" panose="02020603050405020304" pitchFamily="18" charset="0"/>
                <a:ea typeface="SimSun" panose="02010600030101010101" pitchFamily="2" charset="-122"/>
                <a:cs typeface="Times New Roman" panose="02020603050405020304" pitchFamily="18" charset="0"/>
              </a:rPr>
              <a:t>.</a:t>
            </a:r>
            <a:endParaRPr lang="en-AU" sz="15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descr="Diagram&#10;&#10;Description automatically generated with medium confidence">
            <a:extLst>
              <a:ext uri="{FF2B5EF4-FFF2-40B4-BE49-F238E27FC236}">
                <a16:creationId xmlns:a16="http://schemas.microsoft.com/office/drawing/2014/main" id="{932FA32F-AB3C-4EA1-9332-C98F9297A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865" y="1577849"/>
            <a:ext cx="4868238" cy="3810390"/>
          </a:xfrm>
          <a:prstGeom prst="rect">
            <a:avLst/>
          </a:prstGeom>
        </p:spPr>
      </p:pic>
      <p:sp>
        <p:nvSpPr>
          <p:cNvPr id="8" name="TextBox 7">
            <a:extLst>
              <a:ext uri="{FF2B5EF4-FFF2-40B4-BE49-F238E27FC236}">
                <a16:creationId xmlns:a16="http://schemas.microsoft.com/office/drawing/2014/main" id="{319EC547-E350-434D-8238-7E4246D3C9FF}"/>
              </a:ext>
            </a:extLst>
          </p:cNvPr>
          <p:cNvSpPr txBox="1"/>
          <p:nvPr/>
        </p:nvSpPr>
        <p:spPr>
          <a:xfrm>
            <a:off x="8117803" y="5558638"/>
            <a:ext cx="2983864" cy="400110"/>
          </a:xfrm>
          <a:prstGeom prst="rect">
            <a:avLst/>
          </a:prstGeom>
          <a:noFill/>
        </p:spPr>
        <p:txBody>
          <a:bodyPr wrap="square" rtlCol="0">
            <a:spAutoFit/>
          </a:bodyPr>
          <a:lstStyle/>
          <a:p>
            <a:r>
              <a:rPr lang="en-AU" sz="2000" b="1" dirty="0">
                <a:solidFill>
                  <a:srgbClr val="002060"/>
                </a:solidFill>
                <a:latin typeface="Times New Roman" panose="02020603050405020304" pitchFamily="18" charset="0"/>
                <a:cs typeface="Times New Roman" panose="02020603050405020304" pitchFamily="18" charset="0"/>
              </a:rPr>
              <a:t>Rainfall difference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C790B-651F-4A63-9BC0-57BBAFEA804A}"/>
              </a:ext>
            </a:extLst>
          </p:cNvPr>
          <p:cNvSpPr/>
          <p:nvPr/>
        </p:nvSpPr>
        <p:spPr>
          <a:xfrm>
            <a:off x="2332806" y="564777"/>
            <a:ext cx="6480720" cy="954107"/>
          </a:xfrm>
          <a:prstGeom prst="rect">
            <a:avLst/>
          </a:prstGeom>
        </p:spPr>
        <p:txBody>
          <a:bodyPr wrap="square">
            <a:spAutoFit/>
          </a:bodyPr>
          <a:lstStyle/>
          <a:p>
            <a:pPr algn="ctr"/>
            <a:r>
              <a:rPr lang="en-AU" sz="2000" b="1" dirty="0">
                <a:solidFill>
                  <a:srgbClr val="002060"/>
                </a:solidFill>
                <a:latin typeface="Times New Roman" panose="02020603050405020304" pitchFamily="18" charset="0"/>
                <a:cs typeface="Times New Roman" panose="02020603050405020304" pitchFamily="18" charset="0"/>
              </a:rPr>
              <a:t>Precipitation (mmd</a:t>
            </a:r>
            <a:r>
              <a:rPr lang="en-US" sz="2000" b="1" baseline="30000" dirty="0">
                <a:solidFill>
                  <a:srgbClr val="002060"/>
                </a:solidFill>
                <a:latin typeface="Times New Roman" panose="02020603050405020304" pitchFamily="18" charset="0"/>
                <a:cs typeface="Times New Roman" panose="02020603050405020304" pitchFamily="18" charset="0"/>
              </a:rPr>
              <a:t>−</a:t>
            </a:r>
            <a:r>
              <a:rPr lang="en-AU" sz="2000" b="1" baseline="30000" dirty="0">
                <a:solidFill>
                  <a:srgbClr val="002060"/>
                </a:solidFill>
                <a:latin typeface="Times New Roman" panose="02020603050405020304" pitchFamily="18" charset="0"/>
                <a:cs typeface="Times New Roman" panose="02020603050405020304" pitchFamily="18" charset="0"/>
              </a:rPr>
              <a:t>1</a:t>
            </a:r>
            <a:r>
              <a:rPr lang="en-AU" sz="2000" b="1" dirty="0">
                <a:solidFill>
                  <a:srgbClr val="002060"/>
                </a:solidFill>
                <a:latin typeface="Times New Roman" panose="02020603050405020304" pitchFamily="18" charset="0"/>
                <a:cs typeface="Times New Roman" panose="02020603050405020304" pitchFamily="18" charset="0"/>
              </a:rPr>
              <a:t>) as a function of surface temperature  </a:t>
            </a:r>
            <a:r>
              <a:rPr lang="en-AU" sz="1600" dirty="0">
                <a:latin typeface="Times New Roman" panose="02020603050405020304" pitchFamily="18" charset="0"/>
                <a:cs typeface="Times New Roman" panose="02020603050405020304" pitchFamily="18" charset="0"/>
              </a:rPr>
              <a:t>(60E-180E, 20S-20N)  for the experiment with the convective memory.</a:t>
            </a:r>
          </a:p>
        </p:txBody>
      </p:sp>
      <p:pic>
        <p:nvPicPr>
          <p:cNvPr id="4" name="Picture 3" descr="Chart&#10;&#10;Description automatically generated">
            <a:extLst>
              <a:ext uri="{FF2B5EF4-FFF2-40B4-BE49-F238E27FC236}">
                <a16:creationId xmlns:a16="http://schemas.microsoft.com/office/drawing/2014/main" id="{F74789D3-BCA7-4A53-8803-10E1F2BBA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0" y="2249313"/>
            <a:ext cx="4871137" cy="3446948"/>
          </a:xfrm>
          <a:prstGeom prst="rect">
            <a:avLst/>
          </a:prstGeom>
        </p:spPr>
      </p:pic>
      <p:pic>
        <p:nvPicPr>
          <p:cNvPr id="7" name="Picture 6" descr="Chart&#10;&#10;Description automatically generated">
            <a:extLst>
              <a:ext uri="{FF2B5EF4-FFF2-40B4-BE49-F238E27FC236}">
                <a16:creationId xmlns:a16="http://schemas.microsoft.com/office/drawing/2014/main" id="{2591D2D3-A61C-4499-A194-22ACE1EC6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470" y="2249313"/>
            <a:ext cx="4871136" cy="3446948"/>
          </a:xfrm>
          <a:prstGeom prst="rect">
            <a:avLst/>
          </a:prstGeom>
        </p:spPr>
      </p:pic>
      <p:sp>
        <p:nvSpPr>
          <p:cNvPr id="2" name="TextBox 1">
            <a:extLst>
              <a:ext uri="{FF2B5EF4-FFF2-40B4-BE49-F238E27FC236}">
                <a16:creationId xmlns:a16="http://schemas.microsoft.com/office/drawing/2014/main" id="{510B11E3-0B6F-4C45-AD76-3486EE32A60C}"/>
              </a:ext>
            </a:extLst>
          </p:cNvPr>
          <p:cNvSpPr txBox="1"/>
          <p:nvPr/>
        </p:nvSpPr>
        <p:spPr>
          <a:xfrm>
            <a:off x="3390309" y="6046839"/>
            <a:ext cx="3097161" cy="369332"/>
          </a:xfrm>
          <a:prstGeom prst="rect">
            <a:avLst/>
          </a:prstGeom>
          <a:noFill/>
        </p:spPr>
        <p:txBody>
          <a:bodyPr wrap="square" rtlCol="0">
            <a:spAutoFit/>
          </a:bodyPr>
          <a:lstStyle/>
          <a:p>
            <a:r>
              <a:rPr lang="en-AU" b="1" dirty="0">
                <a:solidFill>
                  <a:srgbClr val="002060"/>
                </a:solidFill>
              </a:rPr>
              <a:t>Ocean</a:t>
            </a:r>
          </a:p>
        </p:txBody>
      </p:sp>
      <p:sp>
        <p:nvSpPr>
          <p:cNvPr id="3" name="TextBox 2">
            <a:extLst>
              <a:ext uri="{FF2B5EF4-FFF2-40B4-BE49-F238E27FC236}">
                <a16:creationId xmlns:a16="http://schemas.microsoft.com/office/drawing/2014/main" id="{112C4326-18A9-4B57-9953-B9E06CD065BD}"/>
              </a:ext>
            </a:extLst>
          </p:cNvPr>
          <p:cNvSpPr txBox="1"/>
          <p:nvPr/>
        </p:nvSpPr>
        <p:spPr>
          <a:xfrm>
            <a:off x="8813526" y="6017965"/>
            <a:ext cx="2212258" cy="379851"/>
          </a:xfrm>
          <a:prstGeom prst="rect">
            <a:avLst/>
          </a:prstGeom>
          <a:noFill/>
        </p:spPr>
        <p:txBody>
          <a:bodyPr wrap="square" rtlCol="0">
            <a:spAutoFit/>
          </a:bodyPr>
          <a:lstStyle/>
          <a:p>
            <a:r>
              <a:rPr lang="en-AU" b="1" dirty="0">
                <a:solidFill>
                  <a:srgbClr val="002060"/>
                </a:solidFill>
              </a:rPr>
              <a:t>Land</a:t>
            </a:r>
          </a:p>
        </p:txBody>
      </p:sp>
    </p:spTree>
    <p:extLst>
      <p:ext uri="{BB962C8B-B14F-4D97-AF65-F5344CB8AC3E}">
        <p14:creationId xmlns:p14="http://schemas.microsoft.com/office/powerpoint/2010/main" val="282717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24000" y="3848351"/>
            <a:ext cx="5086343" cy="28138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 name="Rectangle 12"/>
          <p:cNvSpPr/>
          <p:nvPr/>
        </p:nvSpPr>
        <p:spPr>
          <a:xfrm>
            <a:off x="1524000" y="4201967"/>
            <a:ext cx="5086343" cy="9757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 name="Rectangle 3"/>
          <p:cNvSpPr/>
          <p:nvPr/>
        </p:nvSpPr>
        <p:spPr>
          <a:xfrm>
            <a:off x="1524001" y="8206"/>
            <a:ext cx="9144000" cy="2165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pic>
        <p:nvPicPr>
          <p:cNvPr id="5" name="Picture 4" descr="met_office_logo.png"/>
          <p:cNvPicPr>
            <a:picLocks noChangeAspect="1"/>
          </p:cNvPicPr>
          <p:nvPr/>
        </p:nvPicPr>
        <p:blipFill>
          <a:blip r:embed="rId2" cstate="print"/>
          <a:stretch>
            <a:fillRect/>
          </a:stretch>
        </p:blipFill>
        <p:spPr>
          <a:xfrm>
            <a:off x="1805421" y="270676"/>
            <a:ext cx="1750279" cy="1584829"/>
          </a:xfrm>
          <a:prstGeom prst="rect">
            <a:avLst/>
          </a:prstGeom>
        </p:spPr>
      </p:pic>
      <p:sp>
        <p:nvSpPr>
          <p:cNvPr id="6" name="TextBox 5"/>
          <p:cNvSpPr txBox="1"/>
          <p:nvPr/>
        </p:nvSpPr>
        <p:spPr>
          <a:xfrm>
            <a:off x="3781457" y="-17097"/>
            <a:ext cx="6943629" cy="1675459"/>
          </a:xfrm>
          <a:prstGeom prst="rect">
            <a:avLst/>
          </a:prstGeom>
          <a:noFill/>
        </p:spPr>
        <p:txBody>
          <a:bodyPr wrap="square" rtlCol="0">
            <a:spAutoFit/>
          </a:bodyPr>
          <a:lstStyle/>
          <a:p>
            <a:r>
              <a:rPr lang="en-GB" sz="3429" dirty="0">
                <a:solidFill>
                  <a:schemeClr val="bg1"/>
                </a:solidFill>
              </a:rPr>
              <a:t>A New Generalised Mass-flux Convection Scheme for the Met Office Unified Model</a:t>
            </a:r>
          </a:p>
        </p:txBody>
      </p:sp>
      <p:sp>
        <p:nvSpPr>
          <p:cNvPr id="7" name="TextBox 6"/>
          <p:cNvSpPr txBox="1"/>
          <p:nvPr/>
        </p:nvSpPr>
        <p:spPr>
          <a:xfrm>
            <a:off x="3781457" y="1683140"/>
            <a:ext cx="6017811" cy="444096"/>
          </a:xfrm>
          <a:prstGeom prst="rect">
            <a:avLst/>
          </a:prstGeom>
          <a:noFill/>
        </p:spPr>
        <p:txBody>
          <a:bodyPr wrap="square" rtlCol="0">
            <a:spAutoFit/>
          </a:bodyPr>
          <a:lstStyle/>
          <a:p>
            <a:pPr algn="ctr"/>
            <a:r>
              <a:rPr lang="en-GB" sz="2286" dirty="0">
                <a:solidFill>
                  <a:schemeClr val="bg1"/>
                </a:solidFill>
              </a:rPr>
              <a:t>Mike Whitall</a:t>
            </a:r>
          </a:p>
        </p:txBody>
      </p:sp>
      <p:sp>
        <p:nvSpPr>
          <p:cNvPr id="8" name="TextBox 7"/>
          <p:cNvSpPr txBox="1"/>
          <p:nvPr/>
        </p:nvSpPr>
        <p:spPr>
          <a:xfrm>
            <a:off x="1524000" y="2697715"/>
            <a:ext cx="9144000" cy="575799"/>
          </a:xfrm>
          <a:prstGeom prst="rect">
            <a:avLst/>
          </a:prstGeom>
          <a:noFill/>
        </p:spPr>
        <p:txBody>
          <a:bodyPr wrap="square" rtlCol="0">
            <a:spAutoFit/>
          </a:bodyPr>
          <a:lstStyle/>
          <a:p>
            <a:pPr>
              <a:spcAft>
                <a:spcPts val="857"/>
              </a:spcAft>
            </a:pPr>
            <a:r>
              <a:rPr lang="en-GB" sz="1571" dirty="0">
                <a:solidFill>
                  <a:srgbClr val="0070C0"/>
                </a:solidFill>
              </a:rPr>
              <a:t>A new mass-flux convection scheme, called </a:t>
            </a:r>
            <a:r>
              <a:rPr lang="en-GB" sz="1571" dirty="0" err="1">
                <a:solidFill>
                  <a:srgbClr val="0070C0"/>
                </a:solidFill>
              </a:rPr>
              <a:t>CoMorph</a:t>
            </a:r>
            <a:r>
              <a:rPr lang="en-GB" sz="1571" dirty="0">
                <a:solidFill>
                  <a:srgbClr val="0070C0"/>
                </a:solidFill>
              </a:rPr>
              <a:t>, is being development as part of the NERC / Met Office </a:t>
            </a:r>
            <a:r>
              <a:rPr lang="en-GB" sz="1571" dirty="0" err="1">
                <a:solidFill>
                  <a:srgbClr val="0070C0"/>
                </a:solidFill>
              </a:rPr>
              <a:t>ParaCon</a:t>
            </a:r>
            <a:r>
              <a:rPr lang="en-GB" sz="1571" dirty="0">
                <a:solidFill>
                  <a:srgbClr val="0070C0"/>
                </a:solidFill>
              </a:rPr>
              <a:t> project.  </a:t>
            </a:r>
            <a:r>
              <a:rPr lang="en-GB" sz="1571" dirty="0" err="1">
                <a:solidFill>
                  <a:srgbClr val="0070C0"/>
                </a:solidFill>
              </a:rPr>
              <a:t>CoMorph</a:t>
            </a:r>
            <a:r>
              <a:rPr lang="en-GB" sz="1571" dirty="0">
                <a:solidFill>
                  <a:srgbClr val="0070C0"/>
                </a:solidFill>
              </a:rPr>
              <a:t> is written in a generic and flexible way, to:</a:t>
            </a:r>
          </a:p>
        </p:txBody>
      </p:sp>
      <p:sp>
        <p:nvSpPr>
          <p:cNvPr id="10" name="TextBox 9"/>
          <p:cNvSpPr txBox="1"/>
          <p:nvPr/>
        </p:nvSpPr>
        <p:spPr>
          <a:xfrm>
            <a:off x="1524000" y="2297446"/>
            <a:ext cx="9144000" cy="444096"/>
          </a:xfrm>
          <a:prstGeom prst="rect">
            <a:avLst/>
          </a:prstGeom>
          <a:noFill/>
        </p:spPr>
        <p:txBody>
          <a:bodyPr wrap="square" rtlCol="0">
            <a:spAutoFit/>
          </a:bodyPr>
          <a:lstStyle/>
          <a:p>
            <a:pPr algn="ctr"/>
            <a:r>
              <a:rPr lang="en-GB" sz="2286" b="1" dirty="0"/>
              <a:t>Summary</a:t>
            </a:r>
          </a:p>
        </p:txBody>
      </p:sp>
      <p:sp>
        <p:nvSpPr>
          <p:cNvPr id="2" name="TextBox 1"/>
          <p:cNvSpPr txBox="1"/>
          <p:nvPr/>
        </p:nvSpPr>
        <p:spPr>
          <a:xfrm>
            <a:off x="1524000" y="3274697"/>
            <a:ext cx="5086343" cy="575799"/>
          </a:xfrm>
          <a:prstGeom prst="rect">
            <a:avLst/>
          </a:prstGeom>
          <a:noFill/>
        </p:spPr>
        <p:txBody>
          <a:bodyPr wrap="square" rtlCol="0">
            <a:spAutoFit/>
          </a:bodyPr>
          <a:lstStyle/>
          <a:p>
            <a:r>
              <a:rPr lang="en-GB" sz="1571" dirty="0">
                <a:solidFill>
                  <a:srgbClr val="FF0000"/>
                </a:solidFill>
              </a:rPr>
              <a:t>a) Avoid ad-hoc structural assumptions which have hampered progress in the past:</a:t>
            </a:r>
          </a:p>
        </p:txBody>
      </p:sp>
      <p:sp>
        <p:nvSpPr>
          <p:cNvPr id="11" name="TextBox 10"/>
          <p:cNvSpPr txBox="1"/>
          <p:nvPr/>
        </p:nvSpPr>
        <p:spPr>
          <a:xfrm>
            <a:off x="6686877" y="3274697"/>
            <a:ext cx="3986774" cy="3311099"/>
          </a:xfrm>
          <a:prstGeom prst="rect">
            <a:avLst/>
          </a:prstGeom>
          <a:noFill/>
        </p:spPr>
        <p:txBody>
          <a:bodyPr wrap="square" rtlCol="0">
            <a:spAutoFit/>
          </a:bodyPr>
          <a:lstStyle/>
          <a:p>
            <a:pPr>
              <a:spcAft>
                <a:spcPts val="714"/>
              </a:spcAft>
            </a:pPr>
            <a:r>
              <a:rPr lang="en-GB" sz="1571" dirty="0">
                <a:solidFill>
                  <a:srgbClr val="7030A0"/>
                </a:solidFill>
              </a:rPr>
              <a:t>b) Enable representation of many additional physical processes, such as:</a:t>
            </a:r>
            <a:endParaRPr lang="en-GB" sz="1143" dirty="0">
              <a:solidFill>
                <a:srgbClr val="7030A0"/>
              </a:solidFill>
            </a:endParaRPr>
          </a:p>
          <a:p>
            <a:pPr>
              <a:spcAft>
                <a:spcPts val="714"/>
              </a:spcAft>
            </a:pPr>
            <a:r>
              <a:rPr lang="en-GB" sz="1143" dirty="0">
                <a:solidFill>
                  <a:srgbClr val="7030A0"/>
                </a:solidFill>
              </a:rPr>
              <a:t> </a:t>
            </a:r>
            <a:r>
              <a:rPr lang="en-GB" sz="1143" dirty="0"/>
              <a:t>- Mixed-phase, non-equilibrium cloud and precipitation processes within the updraft / downdraft parcel, which significantly affect the parcel buoyancy and hence the convective transport.</a:t>
            </a:r>
          </a:p>
          <a:p>
            <a:pPr>
              <a:spcAft>
                <a:spcPts val="714"/>
              </a:spcAft>
            </a:pPr>
            <a:r>
              <a:rPr lang="en-GB" sz="1143" dirty="0"/>
              <a:t> - Vertical momentum of convective thermals represented, to simulate both overshoots and their subsequent fall-back to neutral buoyancy level.</a:t>
            </a:r>
          </a:p>
          <a:p>
            <a:pPr>
              <a:spcAft>
                <a:spcPts val="714"/>
              </a:spcAft>
            </a:pPr>
            <a:r>
              <a:rPr lang="en-GB" sz="1143" dirty="0"/>
              <a:t> - Forced uplift by convective cold-pools.</a:t>
            </a:r>
          </a:p>
          <a:p>
            <a:pPr>
              <a:spcAft>
                <a:spcPts val="714"/>
              </a:spcAft>
            </a:pPr>
            <a:r>
              <a:rPr lang="en-GB" sz="1143" dirty="0"/>
              <a:t> - Entrainment and detrainment based on parcel vertical velocity minus resolved vertical velocity, for coupling to resolved convection in the grey-zone.</a:t>
            </a:r>
          </a:p>
          <a:p>
            <a:pPr>
              <a:spcAft>
                <a:spcPts val="714"/>
              </a:spcAft>
            </a:pPr>
            <a:r>
              <a:rPr lang="en-GB" sz="1143" dirty="0"/>
              <a:t> - Parcel initial perturbations based on stochastic, scale-aware sub-grid turbulence PDF model.</a:t>
            </a:r>
          </a:p>
        </p:txBody>
      </p:sp>
      <p:sp>
        <p:nvSpPr>
          <p:cNvPr id="14" name="Rectangle 13"/>
          <p:cNvSpPr/>
          <p:nvPr/>
        </p:nvSpPr>
        <p:spPr>
          <a:xfrm>
            <a:off x="1524000" y="5255644"/>
            <a:ext cx="5086343" cy="7965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 name="Rectangle 14"/>
          <p:cNvSpPr/>
          <p:nvPr/>
        </p:nvSpPr>
        <p:spPr>
          <a:xfrm>
            <a:off x="1524000" y="6130027"/>
            <a:ext cx="5086343" cy="6202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 name="TextBox 2"/>
          <p:cNvSpPr txBox="1"/>
          <p:nvPr/>
        </p:nvSpPr>
        <p:spPr>
          <a:xfrm>
            <a:off x="1546509" y="3870335"/>
            <a:ext cx="2621322" cy="2906437"/>
          </a:xfrm>
          <a:prstGeom prst="rect">
            <a:avLst/>
          </a:prstGeom>
          <a:noFill/>
        </p:spPr>
        <p:txBody>
          <a:bodyPr wrap="square" rtlCol="0">
            <a:spAutoFit/>
          </a:bodyPr>
          <a:lstStyle/>
          <a:p>
            <a:pPr lvl="0"/>
            <a:r>
              <a:rPr lang="en-GB" sz="1143" dirty="0">
                <a:solidFill>
                  <a:prstClr val="black"/>
                </a:solidFill>
              </a:rPr>
              <a:t>Old scheme:</a:t>
            </a:r>
          </a:p>
          <a:p>
            <a:pPr lvl="0"/>
            <a:endParaRPr lang="en-GB" sz="1143" dirty="0">
              <a:solidFill>
                <a:prstClr val="black"/>
              </a:solidFill>
            </a:endParaRPr>
          </a:p>
          <a:p>
            <a:pPr lvl="0"/>
            <a:r>
              <a:rPr lang="en-GB" sz="1143" dirty="0">
                <a:solidFill>
                  <a:prstClr val="black"/>
                </a:solidFill>
              </a:rPr>
              <a:t>Shallow / deep convection prescribed to start from a predefined “magic” level (surface or surface-based LCL); separate mid-level scheme may only activate above BL-top or shallow / deep Cu top.</a:t>
            </a:r>
          </a:p>
          <a:p>
            <a:pPr lvl="0"/>
            <a:endParaRPr lang="en-GB" sz="1143" dirty="0">
              <a:solidFill>
                <a:prstClr val="black"/>
              </a:solidFill>
            </a:endParaRPr>
          </a:p>
          <a:p>
            <a:pPr lvl="0"/>
            <a:r>
              <a:rPr lang="en-GB" sz="1143" dirty="0">
                <a:solidFill>
                  <a:prstClr val="black"/>
                </a:solidFill>
              </a:rPr>
              <a:t>Cumulus pre-diagnosed based on height reached by a separate </a:t>
            </a:r>
            <a:r>
              <a:rPr lang="en-GB" sz="1143" dirty="0" err="1">
                <a:solidFill>
                  <a:prstClr val="black"/>
                </a:solidFill>
              </a:rPr>
              <a:t>undilute</a:t>
            </a:r>
            <a:r>
              <a:rPr lang="en-GB" sz="1143" dirty="0">
                <a:solidFill>
                  <a:prstClr val="black"/>
                </a:solidFill>
              </a:rPr>
              <a:t> test ascent, with many ad-hoc assumptions and switches.</a:t>
            </a:r>
          </a:p>
          <a:p>
            <a:pPr lvl="0"/>
            <a:endParaRPr lang="en-GB" sz="1143" dirty="0">
              <a:solidFill>
                <a:prstClr val="black"/>
              </a:solidFill>
            </a:endParaRPr>
          </a:p>
          <a:p>
            <a:pPr lvl="0"/>
            <a:r>
              <a:rPr lang="en-GB" sz="1143" dirty="0">
                <a:solidFill>
                  <a:prstClr val="black"/>
                </a:solidFill>
              </a:rPr>
              <a:t>Post-hoc CAPE closure rescaling ignores triggering condition, causing intermittency.</a:t>
            </a:r>
          </a:p>
        </p:txBody>
      </p:sp>
      <p:sp>
        <p:nvSpPr>
          <p:cNvPr id="12" name="TextBox 11"/>
          <p:cNvSpPr txBox="1"/>
          <p:nvPr/>
        </p:nvSpPr>
        <p:spPr>
          <a:xfrm>
            <a:off x="4166641" y="3870335"/>
            <a:ext cx="2520236" cy="3082319"/>
          </a:xfrm>
          <a:prstGeom prst="rect">
            <a:avLst/>
          </a:prstGeom>
          <a:noFill/>
        </p:spPr>
        <p:txBody>
          <a:bodyPr wrap="square" rtlCol="0">
            <a:spAutoFit/>
          </a:bodyPr>
          <a:lstStyle/>
          <a:p>
            <a:pPr lvl="0"/>
            <a:r>
              <a:rPr lang="en-GB" sz="1143" dirty="0" err="1">
                <a:solidFill>
                  <a:prstClr val="black"/>
                </a:solidFill>
              </a:rPr>
              <a:t>CoMorph</a:t>
            </a:r>
            <a:r>
              <a:rPr lang="en-GB" sz="1143" dirty="0">
                <a:solidFill>
                  <a:prstClr val="black"/>
                </a:solidFill>
              </a:rPr>
              <a:t>:</a:t>
            </a:r>
          </a:p>
          <a:p>
            <a:pPr lvl="0"/>
            <a:endParaRPr lang="en-GB" sz="1143" dirty="0">
              <a:solidFill>
                <a:prstClr val="black"/>
              </a:solidFill>
            </a:endParaRPr>
          </a:p>
          <a:p>
            <a:pPr lvl="0"/>
            <a:r>
              <a:rPr lang="en-GB" sz="1143" dirty="0">
                <a:solidFill>
                  <a:prstClr val="black"/>
                </a:solidFill>
              </a:rPr>
              <a:t>Unified approach with interactively varying cloud-size; convection can initiate independently from any level where there is moist instability.</a:t>
            </a:r>
          </a:p>
          <a:p>
            <a:pPr lvl="0"/>
            <a:endParaRPr lang="en-GB" sz="1143" dirty="0">
              <a:solidFill>
                <a:prstClr val="black"/>
              </a:solidFill>
            </a:endParaRPr>
          </a:p>
          <a:p>
            <a:pPr lvl="0"/>
            <a:endParaRPr lang="en-GB" sz="1143" dirty="0">
              <a:solidFill>
                <a:prstClr val="black"/>
              </a:solidFill>
            </a:endParaRPr>
          </a:p>
          <a:p>
            <a:pPr lvl="0"/>
            <a:r>
              <a:rPr lang="en-GB" sz="1143" dirty="0">
                <a:solidFill>
                  <a:prstClr val="black"/>
                </a:solidFill>
              </a:rPr>
              <a:t>Cumulus naturally emerges when the main convective parcel ascent happens to reach saturation.</a:t>
            </a:r>
          </a:p>
          <a:p>
            <a:pPr lvl="0"/>
            <a:endParaRPr lang="en-GB" sz="1143" dirty="0">
              <a:solidFill>
                <a:prstClr val="black"/>
              </a:solidFill>
            </a:endParaRPr>
          </a:p>
          <a:p>
            <a:pPr lvl="0"/>
            <a:endParaRPr lang="en-GB" sz="1143" dirty="0">
              <a:solidFill>
                <a:prstClr val="black"/>
              </a:solidFill>
            </a:endParaRPr>
          </a:p>
          <a:p>
            <a:pPr lvl="0"/>
            <a:r>
              <a:rPr lang="en-GB" sz="1143" dirty="0">
                <a:solidFill>
                  <a:prstClr val="black"/>
                </a:solidFill>
              </a:rPr>
              <a:t>Intermittency avoided by using implicit-</a:t>
            </a:r>
          </a:p>
          <a:p>
            <a:pPr lvl="0"/>
            <a:r>
              <a:rPr lang="en-GB" sz="1143" dirty="0">
                <a:solidFill>
                  <a:prstClr val="black"/>
                </a:solidFill>
              </a:rPr>
              <a:t>in-time discretisation for detrainment at each level; no rescaling needed.</a:t>
            </a:r>
          </a:p>
        </p:txBody>
      </p:sp>
      <p:cxnSp>
        <p:nvCxnSpPr>
          <p:cNvPr id="18" name="Straight Connector 17"/>
          <p:cNvCxnSpPr/>
          <p:nvPr/>
        </p:nvCxnSpPr>
        <p:spPr>
          <a:xfrm>
            <a:off x="4172571" y="3848350"/>
            <a:ext cx="0" cy="290189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F2D9-1F48-43EC-9459-0794FD9CDB3C}"/>
              </a:ext>
            </a:extLst>
          </p:cNvPr>
          <p:cNvSpPr txBox="1"/>
          <p:nvPr/>
        </p:nvSpPr>
        <p:spPr>
          <a:xfrm>
            <a:off x="2038350" y="2152036"/>
            <a:ext cx="8624734" cy="3416320"/>
          </a:xfrm>
          <a:prstGeom prst="rect">
            <a:avLst/>
          </a:prstGeom>
          <a:noFill/>
        </p:spPr>
        <p:txBody>
          <a:bodyPr wrap="square" rtlCol="0">
            <a:spAutoFit/>
          </a:bodyPr>
          <a:lstStyle/>
          <a:p>
            <a:pPr marL="342900" indent="-342900">
              <a:buAutoNum type="arabicPeriod"/>
            </a:pPr>
            <a:r>
              <a:rPr lang="en-AU"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Convective parametrized convection scheme in the climate models is one key factor contributing to the biases over Tropical Indo-Pacific and north Australia.</a:t>
            </a:r>
          </a:p>
          <a:p>
            <a:pPr marL="342900" indent="-342900">
              <a:buAutoNum type="arabicPeriod"/>
            </a:pPr>
            <a:endParaRPr lang="en-AU" sz="24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AU"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With improved convection scheme, the model biases over the Indo-Pacific regions  are partly reduced.</a:t>
            </a:r>
          </a:p>
          <a:p>
            <a:pPr marL="342900" indent="-342900">
              <a:buAutoNum type="arabicPeriod"/>
            </a:pPr>
            <a:endParaRPr lang="en-AU" sz="2400" b="1" dirty="0">
              <a:solidFill>
                <a:srgbClr val="002060"/>
              </a:solidFill>
              <a:latin typeface="Calibri" panose="020F0502020204030204" pitchFamily="34" charset="0"/>
              <a:cs typeface="Times New Roman" panose="02020603050405020304" pitchFamily="18" charset="0"/>
            </a:endParaRPr>
          </a:p>
          <a:p>
            <a:pPr marL="342900" indent="-342900">
              <a:buAutoNum type="arabicPeriod"/>
            </a:pPr>
            <a:r>
              <a:rPr lang="en-AU" sz="2400" b="1" dirty="0">
                <a:solidFill>
                  <a:srgbClr val="002060"/>
                </a:solidFill>
                <a:latin typeface="Calibri" panose="020F0502020204030204" pitchFamily="34" charset="0"/>
                <a:cs typeface="Times New Roman" panose="02020603050405020304" pitchFamily="18" charset="0"/>
              </a:rPr>
              <a:t>The newly developed </a:t>
            </a:r>
            <a:r>
              <a:rPr lang="en-AU" sz="2400" b="1" dirty="0" err="1">
                <a:solidFill>
                  <a:srgbClr val="002060"/>
                </a:solidFill>
                <a:latin typeface="Calibri" panose="020F0502020204030204" pitchFamily="34" charset="0"/>
                <a:cs typeface="Times New Roman" panose="02020603050405020304" pitchFamily="18" charset="0"/>
              </a:rPr>
              <a:t>Cormorph</a:t>
            </a:r>
            <a:r>
              <a:rPr lang="en-AU" sz="2400" b="1" dirty="0">
                <a:solidFill>
                  <a:srgbClr val="002060"/>
                </a:solidFill>
                <a:latin typeface="Calibri" panose="020F0502020204030204" pitchFamily="34" charset="0"/>
                <a:cs typeface="Times New Roman" panose="02020603050405020304" pitchFamily="18" charset="0"/>
              </a:rPr>
              <a:t> convection will be investigated at ACCESS climate models. </a:t>
            </a:r>
            <a:endParaRPr lang="en-AU" sz="2400" b="1" dirty="0">
              <a:solidFill>
                <a:srgbClr val="002060"/>
              </a:solidFill>
            </a:endParaRPr>
          </a:p>
        </p:txBody>
      </p:sp>
      <p:sp>
        <p:nvSpPr>
          <p:cNvPr id="5" name="TextBox 4">
            <a:extLst>
              <a:ext uri="{FF2B5EF4-FFF2-40B4-BE49-F238E27FC236}">
                <a16:creationId xmlns:a16="http://schemas.microsoft.com/office/drawing/2014/main" id="{5C8E1C71-4F23-457F-9079-69F5B8A0A738}"/>
              </a:ext>
            </a:extLst>
          </p:cNvPr>
          <p:cNvSpPr txBox="1"/>
          <p:nvPr/>
        </p:nvSpPr>
        <p:spPr>
          <a:xfrm>
            <a:off x="4535743" y="643313"/>
            <a:ext cx="5048250" cy="646331"/>
          </a:xfrm>
          <a:prstGeom prst="rect">
            <a:avLst/>
          </a:prstGeom>
          <a:noFill/>
        </p:spPr>
        <p:txBody>
          <a:bodyPr wrap="square" rtlCol="0">
            <a:spAutoFit/>
          </a:bodyPr>
          <a:lstStyle/>
          <a:p>
            <a:r>
              <a:rPr lang="en-AU" sz="3600" b="1" dirty="0">
                <a:solidFill>
                  <a:srgbClr val="C00000"/>
                </a:solidFill>
              </a:rPr>
              <a:t>Discussion</a:t>
            </a:r>
          </a:p>
        </p:txBody>
      </p:sp>
    </p:spTree>
    <p:extLst>
      <p:ext uri="{BB962C8B-B14F-4D97-AF65-F5344CB8AC3E}">
        <p14:creationId xmlns:p14="http://schemas.microsoft.com/office/powerpoint/2010/main" val="1488057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752</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Hongyan Zhu</dc:creator>
  <cp:lastModifiedBy>Hongyan Zhu</cp:lastModifiedBy>
  <cp:revision>43</cp:revision>
  <dcterms:created xsi:type="dcterms:W3CDTF">2021-04-14T01:15:56Z</dcterms:created>
  <dcterms:modified xsi:type="dcterms:W3CDTF">2021-06-08T05:02:06Z</dcterms:modified>
</cp:coreProperties>
</file>