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handoutMasterIdLst>
    <p:handoutMasterId r:id="rId31"/>
  </p:handoutMasterIdLst>
  <p:sldIdLst>
    <p:sldId id="256" r:id="rId4"/>
    <p:sldId id="265" r:id="rId5"/>
    <p:sldId id="278" r:id="rId6"/>
    <p:sldId id="279" r:id="rId7"/>
    <p:sldId id="291" r:id="rId8"/>
    <p:sldId id="292" r:id="rId9"/>
    <p:sldId id="280" r:id="rId10"/>
    <p:sldId id="293" r:id="rId11"/>
    <p:sldId id="294" r:id="rId12"/>
    <p:sldId id="295" r:id="rId13"/>
    <p:sldId id="290" r:id="rId14"/>
    <p:sldId id="281" r:id="rId15"/>
    <p:sldId id="282" r:id="rId16"/>
    <p:sldId id="296" r:id="rId17"/>
    <p:sldId id="259" r:id="rId18"/>
    <p:sldId id="270" r:id="rId19"/>
    <p:sldId id="273" r:id="rId20"/>
    <p:sldId id="271" r:id="rId21"/>
    <p:sldId id="276" r:id="rId22"/>
    <p:sldId id="277" r:id="rId23"/>
    <p:sldId id="272" r:id="rId24"/>
    <p:sldId id="274" r:id="rId25"/>
    <p:sldId id="275" r:id="rId26"/>
    <p:sldId id="287" r:id="rId27"/>
    <p:sldId id="288" r:id="rId28"/>
    <p:sldId id="289" r:id="rId29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912B3-7A16-4BDA-B752-0E08FB7C8107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3F83A-15D3-4BD5-9707-B3DCD3A8BF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501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DE9DE-3941-4190-A0AD-983733B0B065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FE89D-6BEE-44C7-9A95-E57D35459AB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065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FE89D-6BEE-44C7-9A95-E57D35459ABA}" type="slidenum">
              <a:rPr lang="en-AU" smtClean="0">
                <a:solidFill>
                  <a:prstClr val="black"/>
                </a:solidFill>
              </a:rPr>
              <a:pPr/>
              <a:t>6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9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FE89D-6BEE-44C7-9A95-E57D35459ABA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88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FE89D-6BEE-44C7-9A95-E57D35459ABA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88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FE89D-6BEE-44C7-9A95-E57D35459ABA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88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936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186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401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9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2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8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8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11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91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70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4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5458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26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42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60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21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74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53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20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6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092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0156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59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16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89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778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653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52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701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094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554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D5D8-BD97-4932-9601-DB91D3E1FE9A}" type="datetimeFigureOut">
              <a:rPr lang="en-AU" smtClean="0"/>
              <a:t>14/10/2014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6E64-017C-4D89-ACB3-3BB54AE9A9C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034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0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D5D8-BD97-4932-9601-DB91D3E1FE9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14/10/2014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6E64-017C-4D89-ACB3-3BB54AE9A9C8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ACCESS NWP Suite Design</a:t>
            </a:r>
            <a:r>
              <a:rPr lang="en-AU" sz="3600" dirty="0" smtClean="0"/>
              <a:t/>
            </a:r>
            <a:br>
              <a:rPr lang="en-AU" sz="3600" dirty="0" smtClean="0"/>
            </a:b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284984"/>
            <a:ext cx="8136904" cy="1752600"/>
          </a:xfrm>
        </p:spPr>
        <p:txBody>
          <a:bodyPr>
            <a:normAutofit fontScale="70000" lnSpcReduction="20000"/>
          </a:bodyPr>
          <a:lstStyle/>
          <a:p>
            <a:r>
              <a:rPr lang="en-AU" dirty="0">
                <a:solidFill>
                  <a:srgbClr val="002060"/>
                </a:solidFill>
              </a:rPr>
              <a:t>Yi Xiao and Michael Naughton</a:t>
            </a:r>
          </a:p>
          <a:p>
            <a:r>
              <a:rPr lang="en-AU" dirty="0">
                <a:solidFill>
                  <a:srgbClr val="002060"/>
                </a:solidFill>
              </a:rPr>
              <a:t>CAWCR-BoM Earth System Modelling Program</a:t>
            </a:r>
          </a:p>
          <a:p>
            <a:endParaRPr lang="en-AU" dirty="0">
              <a:solidFill>
                <a:srgbClr val="002060"/>
              </a:solidFill>
            </a:endParaRPr>
          </a:p>
          <a:p>
            <a:r>
              <a:rPr lang="en-AU" dirty="0">
                <a:solidFill>
                  <a:srgbClr val="002060"/>
                </a:solidFill>
              </a:rPr>
              <a:t>Acknowledgement</a:t>
            </a:r>
            <a:r>
              <a:rPr lang="en-AU">
                <a:solidFill>
                  <a:srgbClr val="002060"/>
                </a:solidFill>
              </a:rPr>
              <a:t>:  </a:t>
            </a:r>
            <a:r>
              <a:rPr lang="en-AU" smtClean="0">
                <a:solidFill>
                  <a:srgbClr val="002060"/>
                </a:solidFill>
              </a:rPr>
              <a:t>ESM and BNOC </a:t>
            </a:r>
            <a:r>
              <a:rPr lang="en-AU" dirty="0">
                <a:solidFill>
                  <a:srgbClr val="002060"/>
                </a:solidFill>
              </a:rPr>
              <a:t>colleagues, Hilary Oliver, NIWA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90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Setting Task Triggers (Examples)</a:t>
            </a:r>
            <a:endParaRPr lang="en-AU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u="sng" dirty="0" smtClean="0"/>
              <a:t>Family Trigger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(if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</a:rPr>
              <a:t>family OPS finished and </a:t>
            </a:r>
            <a:r>
              <a:rPr lang="en-AU" sz="2400" dirty="0">
                <a:solidFill>
                  <a:srgbClr val="FF0000"/>
                </a:solidFill>
              </a:rPr>
              <a:t>any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</a:rPr>
              <a:t> its member succeeded, start task </a:t>
            </a:r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Analysis108)</a:t>
            </a:r>
            <a:endParaRPr lang="en-AU" sz="24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AU" sz="1900" dirty="0" smtClean="0"/>
              <a:t>Impossible to set complex family triggers in SCS</a:t>
            </a:r>
          </a:p>
          <a:p>
            <a:pPr lvl="1"/>
            <a:r>
              <a:rPr lang="en-AU" sz="2000" dirty="0" smtClean="0"/>
              <a:t>Possible, but not easy or less elegant, to set such a family trigger in SMS.</a:t>
            </a:r>
          </a:p>
          <a:p>
            <a:pPr lvl="1"/>
            <a:r>
              <a:rPr lang="en-AU" sz="2000" dirty="0" smtClean="0"/>
              <a:t>It is very easy in Cyle. For example</a:t>
            </a:r>
          </a:p>
          <a:p>
            <a:pPr marL="457200" lvl="1" indent="0">
              <a:buNone/>
            </a:pPr>
            <a:r>
              <a:rPr lang="en-AU" sz="1600" dirty="0" smtClean="0"/>
              <a:t>                     </a:t>
            </a:r>
            <a:r>
              <a:rPr lang="en-AU" sz="2000" b="1" dirty="0" smtClean="0"/>
              <a:t>OPS:succeed-any =&gt; Analysis108</a:t>
            </a:r>
          </a:p>
          <a:p>
            <a:pPr marL="457200" indent="-457200">
              <a:buAutoNum type="arabicPeriod" startAt="2"/>
            </a:pPr>
            <a:r>
              <a:rPr lang="en-AU" sz="2400" u="sng" dirty="0" smtClean="0"/>
              <a:t>Inter-cycle</a:t>
            </a:r>
            <a:r>
              <a:rPr lang="en-AU" sz="2400" dirty="0" smtClean="0"/>
              <a:t> trigger (</a:t>
            </a:r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start  PostArchive  once task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</a:rPr>
              <a:t>FC succeeded </a:t>
            </a:r>
            <a:r>
              <a:rPr lang="en-AU" sz="2400" b="1" dirty="0">
                <a:solidFill>
                  <a:schemeClr val="accent6">
                    <a:lumMod val="50000"/>
                  </a:schemeClr>
                </a:solidFill>
              </a:rPr>
              <a:t>at previous cycle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</a:rPr>
              <a:t>(T-6))</a:t>
            </a:r>
            <a:endParaRPr lang="en-AU" sz="2400" dirty="0" smtClean="0">
              <a:solidFill>
                <a:schemeClr val="tx2"/>
              </a:solidFill>
            </a:endParaRPr>
          </a:p>
          <a:p>
            <a:pPr lvl="1"/>
            <a:r>
              <a:rPr lang="en-AU" sz="2000" dirty="0" smtClean="0"/>
              <a:t>Impossible to set in SCS</a:t>
            </a:r>
          </a:p>
          <a:p>
            <a:pPr lvl="1"/>
            <a:r>
              <a:rPr lang="en-AU" sz="2000" dirty="0" smtClean="0">
                <a:solidFill>
                  <a:srgbClr val="FF0000"/>
                </a:solidFill>
              </a:rPr>
              <a:t>Also not possible in SMS suite definition.</a:t>
            </a:r>
          </a:p>
          <a:p>
            <a:pPr lvl="1"/>
            <a:r>
              <a:rPr lang="en-AU" sz="2000" dirty="0" smtClean="0"/>
              <a:t>Very easy to set in Cylc. For example</a:t>
            </a:r>
          </a:p>
          <a:p>
            <a:pPr marL="457200" lvl="1" indent="0">
              <a:buNone/>
            </a:pPr>
            <a:r>
              <a:rPr lang="en-AU" sz="2000" dirty="0" smtClean="0"/>
              <a:t>	</a:t>
            </a:r>
            <a:r>
              <a:rPr lang="en-AU" sz="2000" b="1" dirty="0" smtClean="0"/>
              <a:t>FC[-PT6H] =&gt; </a:t>
            </a:r>
            <a:r>
              <a:rPr lang="en-AU" sz="2000" b="1" dirty="0" err="1" smtClean="0"/>
              <a:t>PostArchive</a:t>
            </a:r>
            <a:r>
              <a:rPr lang="en-AU" sz="16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537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9"/>
            <a:ext cx="8568952" cy="1296144"/>
          </a:xfrm>
        </p:spPr>
        <p:txBody>
          <a:bodyPr>
            <a:normAutofit/>
          </a:bodyPr>
          <a:lstStyle/>
          <a:p>
            <a:r>
              <a:rPr lang="en-AU" sz="3600" dirty="0"/>
              <a:t>History of ACCESS NWP Schedulers </a:t>
            </a:r>
            <a:r>
              <a:rPr lang="en-AU" sz="3600" dirty="0" smtClean="0"/>
              <a:t>(4)</a:t>
            </a: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7560840" cy="4032448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From around 2009 onwards, the UM technical infrastructure was re-developed from scratch at NIWA and the Met Office.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dirty="0">
              <a:solidFill>
                <a:srgbClr val="00206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Cylc was developed by Hilary Oliver as a general purpose job scheduler.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Rose was developed by the Met Office UM TI team as a general purpose system for task specification and experiment configuration management.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Cylc and Rose are both Open Source projects, managed under GIT.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22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78098"/>
          </a:xfrm>
        </p:spPr>
        <p:txBody>
          <a:bodyPr>
            <a:normAutofit/>
          </a:bodyPr>
          <a:lstStyle/>
          <a:p>
            <a:r>
              <a:rPr lang="en-AU" sz="3600" dirty="0"/>
              <a:t>History of ACCESS NWP Schedulers </a:t>
            </a:r>
            <a:r>
              <a:rPr lang="en-AU" sz="3600" dirty="0" smtClean="0"/>
              <a:t>(5)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96544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AU" sz="2400" dirty="0">
                <a:solidFill>
                  <a:srgbClr val="002060"/>
                </a:solidFill>
              </a:rPr>
              <a:t>From </a:t>
            </a:r>
            <a:r>
              <a:rPr lang="en-AU" sz="2400" dirty="0" smtClean="0">
                <a:solidFill>
                  <a:srgbClr val="002060"/>
                </a:solidFill>
              </a:rPr>
              <a:t>2011 </a:t>
            </a:r>
            <a:r>
              <a:rPr lang="en-AU" sz="2400" dirty="0">
                <a:solidFill>
                  <a:srgbClr val="002060"/>
                </a:solidFill>
              </a:rPr>
              <a:t>onwards, ACCESS NWP research suites have been converted away from SCS, first to use Cylc for the scheduling part, and then to also use Rose for the task specification part.</a:t>
            </a:r>
          </a:p>
          <a:p>
            <a:pPr marL="457200" indent="-457200"/>
            <a:r>
              <a:rPr lang="en-AU" sz="2400" dirty="0">
                <a:solidFill>
                  <a:srgbClr val="002060"/>
                </a:solidFill>
              </a:rPr>
              <a:t>All ACCESS NWP research suites are now using Rose-Cylc environment.</a:t>
            </a:r>
          </a:p>
          <a:p>
            <a:pPr marL="457200" indent="-457200"/>
            <a:endParaRPr lang="en-AU" sz="2400" dirty="0">
              <a:solidFill>
                <a:srgbClr val="002060"/>
              </a:solidFill>
            </a:endParaRPr>
          </a:p>
          <a:p>
            <a:pPr marL="457200" indent="-457200"/>
            <a:r>
              <a:rPr lang="en-AU" sz="2400" dirty="0">
                <a:solidFill>
                  <a:schemeClr val="accent2"/>
                </a:solidFill>
              </a:rPr>
              <a:t>This conversion has been done, while still retaining backward compatibility with the SMS+SCS ACCESS NWP operational </a:t>
            </a:r>
            <a:r>
              <a:rPr lang="en-AU" sz="2400" dirty="0" smtClean="0">
                <a:solidFill>
                  <a:schemeClr val="accent2"/>
                </a:solidFill>
              </a:rPr>
              <a:t>environment.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accent2"/>
                </a:solidFill>
              </a:rPr>
              <a:t>The design allows existing scripts to be used in Rose-Cylc suite with little modification.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accent2"/>
                </a:solidFill>
              </a:rPr>
              <a:t>Tasks from Rose-Cylc suites can be packaged into SMS (and SCS) suites with little modification.</a:t>
            </a:r>
            <a:endParaRPr lang="en-AU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06090"/>
          </a:xfrm>
        </p:spPr>
        <p:txBody>
          <a:bodyPr>
            <a:noAutofit/>
          </a:bodyPr>
          <a:lstStyle/>
          <a:p>
            <a:r>
              <a:rPr lang="en-AU" sz="2800" dirty="0"/>
              <a:t>Schedulers used in ACCESS-G  and other NWP Systems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01198"/>
              </p:ext>
            </p:extLst>
          </p:nvPr>
        </p:nvGraphicFramePr>
        <p:xfrm>
          <a:off x="457200" y="1052513"/>
          <a:ext cx="8229600" cy="56067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FFCCCC">
                      <a:alpha val="40000"/>
                    </a:srgbClr>
                  </a:outerShdw>
                </a:effectLst>
                <a:tableStyleId>{5C22544A-7EE6-4342-B048-85BDC9FD1C3A}</a:tableStyleId>
              </a:tblPr>
              <a:tblGrid>
                <a:gridCol w="1224136"/>
                <a:gridCol w="2232248"/>
                <a:gridCol w="1728192"/>
                <a:gridCol w="1584176"/>
                <a:gridCol w="1460848"/>
              </a:tblGrid>
              <a:tr h="345689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Systems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Research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CAWCR-Dev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Operations</a:t>
                      </a:r>
                      <a:endParaRPr lang="en-A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2010</a:t>
                      </a:r>
                    </a:p>
                    <a:p>
                      <a:pPr algn="ctr"/>
                      <a:r>
                        <a:rPr lang="en-AU" sz="1600" dirty="0" smtClean="0"/>
                        <a:t>(2007-2013)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APS0 G(80km)</a:t>
                      </a:r>
                    </a:p>
                    <a:p>
                      <a:pPr algn="ctr"/>
                      <a:r>
                        <a:rPr lang="en-AU" dirty="0" smtClean="0"/>
                        <a:t>R,TX(40km)</a:t>
                      </a:r>
                    </a:p>
                    <a:p>
                      <a:pPr algn="ctr"/>
                      <a:r>
                        <a:rPr lang="en-AU" dirty="0" smtClean="0"/>
                        <a:t>A,TC(12km)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aseline="0" dirty="0" smtClean="0"/>
                        <a:t>SCS</a:t>
                      </a:r>
                      <a:endParaRPr lang="en-AU" dirty="0"/>
                    </a:p>
                  </a:txBody>
                  <a:tcPr>
                    <a:solidFill>
                      <a:srgbClr val="F7F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SCS</a:t>
                      </a:r>
                      <a:endParaRPr lang="en-AU" baseline="0" dirty="0" smtClean="0"/>
                    </a:p>
                  </a:txBody>
                  <a:tcPr>
                    <a:solidFill>
                      <a:srgbClr val="F7F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SMS+</a:t>
                      </a:r>
                      <a:r>
                        <a:rPr lang="en-AU" baseline="0" dirty="0" smtClean="0"/>
                        <a:t> SCS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2012</a:t>
                      </a:r>
                    </a:p>
                    <a:p>
                      <a:pPr algn="ctr"/>
                      <a:r>
                        <a:rPr lang="en-AU" sz="1600" dirty="0" smtClean="0"/>
                        <a:t>(2009-2015)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APS1 G(40km)</a:t>
                      </a:r>
                    </a:p>
                    <a:p>
                      <a:pPr algn="ctr"/>
                      <a:r>
                        <a:rPr lang="en-AU" dirty="0" smtClean="0"/>
                        <a:t>R,TC(12km)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aseline="0" dirty="0" smtClean="0">
                          <a:solidFill>
                            <a:srgbClr val="002060"/>
                          </a:solidFill>
                        </a:rPr>
                        <a:t>SCS / Cylc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CCCC"/>
                        </a:gs>
                        <a:gs pos="55000">
                          <a:srgbClr val="F9FCB7"/>
                        </a:gs>
                        <a:gs pos="53000">
                          <a:srgbClr val="FFCCCC"/>
                        </a:gs>
                        <a:gs pos="100000">
                          <a:srgbClr val="F7F9B9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SCS</a:t>
                      </a:r>
                      <a:endParaRPr lang="en-AU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7F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SMS+</a:t>
                      </a:r>
                      <a:r>
                        <a:rPr lang="en-AU" baseline="0" dirty="0" smtClean="0"/>
                        <a:t> SCS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92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2015</a:t>
                      </a:r>
                    </a:p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(2012-)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APS2 AGREPS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Rose-Cylc(?)</a:t>
                      </a:r>
                      <a:endParaRPr lang="en-A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SMS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BB7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SMS</a:t>
                      </a:r>
                      <a:endParaRPr lang="en-AU" dirty="0"/>
                    </a:p>
                  </a:txBody>
                  <a:tcPr>
                    <a:solidFill>
                      <a:srgbClr val="DBB7CC"/>
                    </a:solidFill>
                  </a:tcPr>
                </a:tc>
              </a:tr>
              <a:tr h="668992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2014</a:t>
                      </a:r>
                    </a:p>
                    <a:p>
                      <a:pPr algn="ctr"/>
                      <a:r>
                        <a:rPr lang="en-AU" sz="1600" dirty="0" smtClean="0"/>
                        <a:t>(2011-)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aseline="0" dirty="0" smtClean="0"/>
                        <a:t>FDP RUC(1.5km)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Rose-Cylc</a:t>
                      </a:r>
                      <a:endParaRPr lang="en-A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N/A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N/A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31864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2015</a:t>
                      </a:r>
                    </a:p>
                    <a:p>
                      <a:pPr algn="ctr"/>
                      <a:r>
                        <a:rPr lang="en-AU" sz="1600" dirty="0" smtClean="0"/>
                        <a:t>(2012-)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APS2 G(25km)</a:t>
                      </a:r>
                    </a:p>
                    <a:p>
                      <a:pPr algn="ctr"/>
                      <a:r>
                        <a:rPr lang="en-AU" dirty="0" smtClean="0"/>
                        <a:t>R,TC(12km)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Rose-Cylc</a:t>
                      </a:r>
                      <a:endParaRPr lang="en-A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SCS</a:t>
                      </a:r>
                    </a:p>
                  </a:txBody>
                  <a:tcPr>
                    <a:solidFill>
                      <a:srgbClr val="F7F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SMS+</a:t>
                      </a:r>
                      <a:r>
                        <a:rPr lang="en-AU" baseline="0" dirty="0" smtClean="0"/>
                        <a:t> SCS</a:t>
                      </a:r>
                      <a:endParaRPr lang="en-AU" dirty="0"/>
                    </a:p>
                  </a:txBody>
                  <a:tcPr>
                    <a:solidFill>
                      <a:srgbClr val="DBB7CC"/>
                    </a:solidFill>
                  </a:tcPr>
                </a:tc>
              </a:tr>
              <a:tr h="131864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2016-17</a:t>
                      </a:r>
                    </a:p>
                    <a:p>
                      <a:pPr algn="ctr"/>
                      <a:r>
                        <a:rPr lang="en-AU" sz="1600" dirty="0" smtClean="0"/>
                        <a:t>(2015-)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APS3 G(17km)</a:t>
                      </a:r>
                    </a:p>
                    <a:p>
                      <a:pPr algn="ctr"/>
                      <a:r>
                        <a:rPr lang="en-AU" dirty="0" smtClean="0"/>
                        <a:t>R,TC(?km)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Rose-Cylc</a:t>
                      </a:r>
                      <a:endParaRPr lang="en-A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Rose-Cylc</a:t>
                      </a:r>
                      <a:endParaRPr lang="en-AU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Rose-TBD</a:t>
                      </a:r>
                      <a:endParaRPr lang="en-AU" dirty="0"/>
                    </a:p>
                  </a:txBody>
                  <a:tcPr>
                    <a:solidFill>
                      <a:srgbClr val="DBB7CC"/>
                    </a:solidFill>
                  </a:tcPr>
                </a:tc>
              </a:tr>
              <a:tr h="131864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2018</a:t>
                      </a:r>
                    </a:p>
                    <a:p>
                      <a:pPr algn="ctr"/>
                      <a:r>
                        <a:rPr lang="en-AU" sz="1600" dirty="0" smtClean="0"/>
                        <a:t>(2017-)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APS4 G(12km)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Rose-Cylc</a:t>
                      </a:r>
                      <a:endParaRPr lang="en-A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Rose-Cylc</a:t>
                      </a:r>
                      <a:endParaRPr lang="en-AU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Rose-TBD</a:t>
                      </a:r>
                      <a:endParaRPr lang="en-AU" dirty="0"/>
                    </a:p>
                  </a:txBody>
                  <a:tcPr>
                    <a:solidFill>
                      <a:srgbClr val="DBB7CC"/>
                    </a:solidFill>
                  </a:tcPr>
                </a:tc>
              </a:tr>
              <a:tr h="131864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2019-20</a:t>
                      </a:r>
                    </a:p>
                    <a:p>
                      <a:pPr algn="ctr"/>
                      <a:r>
                        <a:rPr lang="en-AU" sz="1600" dirty="0" smtClean="0"/>
                        <a:t>(2018-)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APS5 G(12km)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Rose-Cylc</a:t>
                      </a:r>
                      <a:endParaRPr lang="en-A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Rose-Cylc</a:t>
                      </a:r>
                      <a:endParaRPr lang="en-AU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Rose-TBD</a:t>
                      </a:r>
                      <a:endParaRPr lang="en-AU" dirty="0"/>
                    </a:p>
                  </a:txBody>
                  <a:tcPr>
                    <a:solidFill>
                      <a:srgbClr val="DBB7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147248" cy="922114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Schedulers used in ACCESS-C Forecast-only Systems </a:t>
            </a:r>
            <a:endParaRPr lang="en-AU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10438"/>
              </p:ext>
            </p:extLst>
          </p:nvPr>
        </p:nvGraphicFramePr>
        <p:xfrm>
          <a:off x="467544" y="1052736"/>
          <a:ext cx="8229600" cy="4358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FFCCCC">
                      <a:alpha val="40000"/>
                    </a:srgbClr>
                  </a:outerShdw>
                </a:effectLst>
                <a:tableStyleId>{5C22544A-7EE6-4342-B048-85BDC9FD1C3A}</a:tableStyleId>
              </a:tblPr>
              <a:tblGrid>
                <a:gridCol w="1224136"/>
                <a:gridCol w="2232248"/>
                <a:gridCol w="1728192"/>
                <a:gridCol w="1584176"/>
                <a:gridCol w="1460848"/>
              </a:tblGrid>
              <a:tr h="345689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Systems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Research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CAWCR-Dev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Operations</a:t>
                      </a:r>
                      <a:endParaRPr lang="en-AU" dirty="0"/>
                    </a:p>
                  </a:txBody>
                  <a:tcPr/>
                </a:tc>
              </a:tr>
              <a:tr h="305192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2010</a:t>
                      </a:r>
                    </a:p>
                    <a:p>
                      <a:pPr algn="ctr"/>
                      <a:r>
                        <a:rPr lang="en-AU" sz="1600" dirty="0" smtClean="0"/>
                        <a:t>(2007-2013)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APS0 C(5km)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SMS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SMS</a:t>
                      </a:r>
                      <a:endParaRPr lang="en-AU" baseline="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SMS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272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2012- 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Fcst Only</a:t>
                      </a:r>
                    </a:p>
                    <a:p>
                      <a:pPr algn="ctr"/>
                      <a:r>
                        <a:rPr lang="en-AU" sz="1400" dirty="0" smtClean="0"/>
                        <a:t>(domain, res. Independent)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Rose-Cylc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aseline="0" dirty="0" smtClean="0"/>
                        <a:t>N/A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N/A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0912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</a:t>
                      </a:r>
                    </a:p>
                    <a:p>
                      <a:pPr algn="ctr"/>
                      <a:r>
                        <a:rPr lang="en-AU" sz="1600" dirty="0" smtClean="0"/>
                        <a:t>(2009-2015)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APS1 C(4km)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aseline="0" dirty="0" smtClean="0">
                          <a:solidFill>
                            <a:srgbClr val="002060"/>
                          </a:solidFill>
                        </a:rPr>
                        <a:t>SMS / Rose-Cylc</a:t>
                      </a:r>
                    </a:p>
                  </a:txBody>
                  <a:tcPr>
                    <a:gradFill flip="none" rotWithShape="1">
                      <a:gsLst>
                        <a:gs pos="64000">
                          <a:schemeClr val="bg1">
                            <a:lumMod val="85000"/>
                          </a:schemeClr>
                        </a:gs>
                        <a:gs pos="63000">
                          <a:srgbClr val="FFCCCC"/>
                        </a:gs>
                        <a:gs pos="0">
                          <a:srgbClr val="FFCCCC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SMS</a:t>
                      </a:r>
                      <a:endParaRPr lang="en-AU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SMS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2015</a:t>
                      </a:r>
                    </a:p>
                    <a:p>
                      <a:pPr algn="ctr"/>
                      <a:r>
                        <a:rPr lang="en-AU" sz="1600" dirty="0" smtClean="0"/>
                        <a:t>(2014-)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APS2 C(1.5km)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Rose-Cylc</a:t>
                      </a:r>
                      <a:endParaRPr lang="en-A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SMS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SMS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2016-17</a:t>
                      </a:r>
                    </a:p>
                    <a:p>
                      <a:pPr algn="ctr"/>
                      <a:r>
                        <a:rPr lang="en-AU" sz="1600" dirty="0" smtClean="0"/>
                        <a:t>(2015-)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APS3 C(1.5km_NWP)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Rose-Cylc</a:t>
                      </a:r>
                      <a:endParaRPr lang="en-A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Rose-Cylc</a:t>
                      </a:r>
                      <a:endParaRPr lang="en-AU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Rose-TBD</a:t>
                      </a:r>
                      <a:endParaRPr lang="en-AU" dirty="0"/>
                    </a:p>
                  </a:txBody>
                  <a:tcPr>
                    <a:solidFill>
                      <a:srgbClr val="DBB7CC"/>
                    </a:solidFill>
                  </a:tcPr>
                </a:tc>
              </a:tr>
              <a:tr h="132576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2018</a:t>
                      </a:r>
                    </a:p>
                    <a:p>
                      <a:pPr algn="ctr"/>
                      <a:r>
                        <a:rPr lang="en-AU" sz="1600" dirty="0" smtClean="0"/>
                        <a:t>(2017-)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APS4 G(N1024)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Rose-Cylc</a:t>
                      </a:r>
                      <a:endParaRPr lang="en-A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Rose-Cylc</a:t>
                      </a:r>
                      <a:endParaRPr lang="en-AU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Rose-TBD</a:t>
                      </a:r>
                      <a:endParaRPr lang="en-AU" dirty="0"/>
                    </a:p>
                  </a:txBody>
                  <a:tcPr>
                    <a:solidFill>
                      <a:srgbClr val="DBB7CC"/>
                    </a:solidFill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2019-20</a:t>
                      </a:r>
                    </a:p>
                    <a:p>
                      <a:pPr algn="ctr"/>
                      <a:r>
                        <a:rPr lang="en-AU" sz="1600" dirty="0" smtClean="0"/>
                        <a:t>(2018-)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APS5 G(N1024)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2060"/>
                          </a:solidFill>
                        </a:rPr>
                        <a:t>Rose-Cylc</a:t>
                      </a:r>
                      <a:endParaRPr lang="en-A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Rose-Cylc</a:t>
                      </a:r>
                      <a:endParaRPr lang="en-AU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Rose-TBD</a:t>
                      </a:r>
                      <a:endParaRPr lang="en-AU" dirty="0"/>
                    </a:p>
                  </a:txBody>
                  <a:tcPr>
                    <a:solidFill>
                      <a:srgbClr val="DBB7C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937" y="5397023"/>
            <a:ext cx="8104511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b="1" dirty="0" smtClean="0">
                <a:solidFill>
                  <a:prstClr val="black"/>
                </a:solidFill>
              </a:rPr>
              <a:t>Transition to APS2 operations should take place from late-2014 to early-2015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b="1" dirty="0" smtClean="0">
                <a:solidFill>
                  <a:prstClr val="black"/>
                </a:solidFill>
              </a:rPr>
              <a:t>No planned scheduler change for operations in APS2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b="1" dirty="0">
                <a:solidFill>
                  <a:prstClr val="black"/>
                </a:solidFill>
              </a:rPr>
              <a:t>SCS will be retired after </a:t>
            </a:r>
            <a:r>
              <a:rPr lang="en-AU" b="1" dirty="0" smtClean="0">
                <a:solidFill>
                  <a:prstClr val="black"/>
                </a:solidFill>
              </a:rPr>
              <a:t>APS2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b="1" dirty="0" smtClean="0">
                <a:solidFill>
                  <a:prstClr val="black"/>
                </a:solidFill>
              </a:rPr>
              <a:t>All </a:t>
            </a:r>
            <a:r>
              <a:rPr lang="en-AU" b="1" dirty="0">
                <a:solidFill>
                  <a:prstClr val="black"/>
                </a:solidFill>
              </a:rPr>
              <a:t>ACCESS NWP systems in research are already using Rose-Cylc </a:t>
            </a:r>
          </a:p>
        </p:txBody>
      </p:sp>
    </p:spTree>
    <p:extLst>
      <p:ext uri="{BB962C8B-B14F-4D97-AF65-F5344CB8AC3E}">
        <p14:creationId xmlns:p14="http://schemas.microsoft.com/office/powerpoint/2010/main" val="87993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632848" cy="792088"/>
          </a:xfrm>
        </p:spPr>
        <p:txBody>
          <a:bodyPr>
            <a:noAutofit/>
          </a:bodyPr>
          <a:lstStyle/>
          <a:p>
            <a:r>
              <a:rPr lang="en-AU" sz="3600" dirty="0" smtClean="0"/>
              <a:t>Design Principles(1)</a:t>
            </a:r>
            <a:br>
              <a:rPr lang="en-AU" sz="3600" dirty="0" smtClean="0"/>
            </a:b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052736"/>
            <a:ext cx="7776864" cy="547260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AU" sz="2400" b="1" dirty="0" smtClean="0">
                <a:solidFill>
                  <a:schemeClr val="tx1"/>
                </a:solidFill>
              </a:rPr>
              <a:t>Suite should be be easy to understand, to (re)run, to debug and to further develop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AU" sz="2000" b="1" u="sng" dirty="0">
                <a:solidFill>
                  <a:schemeClr val="tx1"/>
                </a:solidFill>
              </a:rPr>
              <a:t>Suite definition </a:t>
            </a:r>
            <a:r>
              <a:rPr lang="en-AU" sz="2000" dirty="0">
                <a:solidFill>
                  <a:schemeClr val="tx1"/>
                </a:solidFill>
              </a:rPr>
              <a:t>file </a:t>
            </a:r>
            <a:r>
              <a:rPr lang="en-AU" sz="2000" dirty="0" smtClean="0">
                <a:solidFill>
                  <a:schemeClr val="tx1"/>
                </a:solidFill>
              </a:rPr>
              <a:t>contains </a:t>
            </a:r>
            <a:r>
              <a:rPr lang="en-AU" sz="2000" dirty="0" smtClean="0">
                <a:solidFill>
                  <a:schemeClr val="tx1"/>
                </a:solidFill>
                <a:hlinkClick r:id="rId2" action="ppaction://hlinksldjump"/>
              </a:rPr>
              <a:t>only information </a:t>
            </a:r>
            <a:r>
              <a:rPr lang="en-AU" sz="2000" dirty="0">
                <a:solidFill>
                  <a:schemeClr val="tx1"/>
                </a:solidFill>
              </a:rPr>
              <a:t>about </a:t>
            </a:r>
            <a:r>
              <a:rPr lang="en-AU" sz="2000" b="1" dirty="0">
                <a:solidFill>
                  <a:schemeClr val="tx1"/>
                </a:solidFill>
              </a:rPr>
              <a:t>what</a:t>
            </a:r>
            <a:r>
              <a:rPr lang="en-AU" sz="2000" dirty="0">
                <a:solidFill>
                  <a:schemeClr val="tx1"/>
                </a:solidFill>
              </a:rPr>
              <a:t> tasks are in the suite, </a:t>
            </a:r>
            <a:r>
              <a:rPr lang="en-AU" sz="2000" b="1" dirty="0">
                <a:solidFill>
                  <a:schemeClr val="tx1"/>
                </a:solidFill>
              </a:rPr>
              <a:t>when</a:t>
            </a:r>
            <a:r>
              <a:rPr lang="en-AU" sz="2000" dirty="0">
                <a:solidFill>
                  <a:schemeClr val="tx1"/>
                </a:solidFill>
              </a:rPr>
              <a:t> and </a:t>
            </a:r>
            <a:r>
              <a:rPr lang="en-AU" sz="2000" b="1" dirty="0">
                <a:solidFill>
                  <a:schemeClr val="tx1"/>
                </a:solidFill>
              </a:rPr>
              <a:t>how</a:t>
            </a:r>
            <a:r>
              <a:rPr lang="en-AU" sz="2000" dirty="0">
                <a:solidFill>
                  <a:schemeClr val="tx1"/>
                </a:solidFill>
              </a:rPr>
              <a:t> to run them (easy to </a:t>
            </a:r>
            <a:r>
              <a:rPr lang="en-AU" sz="2000" dirty="0" smtClean="0">
                <a:solidFill>
                  <a:schemeClr val="tx1"/>
                </a:solidFill>
              </a:rPr>
              <a:t>understand, easy to switch </a:t>
            </a:r>
            <a:r>
              <a:rPr lang="en-AU" sz="2000" dirty="0">
                <a:solidFill>
                  <a:schemeClr val="tx1"/>
                </a:solidFill>
              </a:rPr>
              <a:t>to a different scheduler</a:t>
            </a:r>
            <a:r>
              <a:rPr lang="en-AU" sz="2000" dirty="0" smtClean="0">
                <a:solidFill>
                  <a:schemeClr val="tx1"/>
                </a:solidFill>
              </a:rPr>
              <a:t>).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AU" sz="2000" b="1" u="sng" dirty="0" smtClean="0">
                <a:solidFill>
                  <a:schemeClr val="tx1"/>
                </a:solidFill>
              </a:rPr>
              <a:t>Suite envfile</a:t>
            </a:r>
            <a:r>
              <a:rPr lang="en-AU" sz="2000" b="1" dirty="0" smtClean="0">
                <a:solidFill>
                  <a:schemeClr val="tx1"/>
                </a:solidFill>
              </a:rPr>
              <a:t>: </a:t>
            </a:r>
            <a:r>
              <a:rPr lang="en-AU" sz="2000" dirty="0" smtClean="0">
                <a:solidFill>
                  <a:schemeClr val="tx1"/>
                </a:solidFill>
              </a:rPr>
              <a:t>Additional </a:t>
            </a:r>
            <a:r>
              <a:rPr lang="en-AU" sz="2000" dirty="0">
                <a:solidFill>
                  <a:schemeClr val="tx1"/>
                </a:solidFill>
              </a:rPr>
              <a:t>information, such as data flow within the suite, location of control data </a:t>
            </a:r>
            <a:r>
              <a:rPr lang="en-AU" sz="2000" dirty="0" smtClean="0">
                <a:solidFill>
                  <a:schemeClr val="tx1"/>
                </a:solidFill>
              </a:rPr>
              <a:t>etc., can be kept </a:t>
            </a:r>
            <a:r>
              <a:rPr lang="en-AU" sz="2000" dirty="0">
                <a:solidFill>
                  <a:schemeClr val="tx1"/>
                </a:solidFill>
              </a:rPr>
              <a:t>in a suite specific </a:t>
            </a:r>
            <a:r>
              <a:rPr lang="en-AU" sz="2000" dirty="0" smtClean="0">
                <a:solidFill>
                  <a:schemeClr val="tx1"/>
                </a:solidFill>
              </a:rPr>
              <a:t>configuration file, for example, </a:t>
            </a:r>
            <a:r>
              <a:rPr lang="en-AU" sz="2000" i="1" dirty="0" smtClean="0">
                <a:solidFill>
                  <a:schemeClr val="tx1"/>
                </a:solidFill>
                <a:hlinkClick r:id="rId3" action="ppaction://hlinksldjump"/>
              </a:rPr>
              <a:t>envfile</a:t>
            </a:r>
            <a:r>
              <a:rPr lang="en-AU" sz="2000" i="1" dirty="0" smtClean="0">
                <a:solidFill>
                  <a:schemeClr val="tx1"/>
                </a:solidFill>
              </a:rPr>
              <a:t>.</a:t>
            </a:r>
            <a:endParaRPr lang="en-AU" sz="20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AU" sz="2000" b="1" u="sng" dirty="0" smtClean="0">
                <a:solidFill>
                  <a:schemeClr val="tx1"/>
                </a:solidFill>
              </a:rPr>
              <a:t>Self-contained</a:t>
            </a:r>
            <a:r>
              <a:rPr lang="en-AU" sz="2000" dirty="0" smtClean="0">
                <a:solidFill>
                  <a:schemeClr val="tx1"/>
                </a:solidFill>
              </a:rPr>
              <a:t>: Suite </a:t>
            </a:r>
            <a:r>
              <a:rPr lang="en-AU" sz="2000" dirty="0">
                <a:solidFill>
                  <a:schemeClr val="tx1"/>
                </a:solidFill>
              </a:rPr>
              <a:t>should be as </a:t>
            </a:r>
            <a:r>
              <a:rPr lang="en-AU" sz="2000" dirty="0">
                <a:solidFill>
                  <a:schemeClr val="tx1"/>
                </a:solidFill>
                <a:hlinkClick r:id="rId4" action="ppaction://hlinksldjump"/>
              </a:rPr>
              <a:t>self-contained as possible</a:t>
            </a:r>
            <a:r>
              <a:rPr lang="en-AU" sz="2000" dirty="0">
                <a:solidFill>
                  <a:schemeClr val="tx1"/>
                </a:solidFill>
              </a:rPr>
              <a:t>. This is difficult to do under SCS, but it is much easier under </a:t>
            </a:r>
            <a:r>
              <a:rPr lang="en-AU" sz="2000" dirty="0" smtClean="0">
                <a:solidFill>
                  <a:schemeClr val="tx1"/>
                </a:solidFill>
              </a:rPr>
              <a:t>Rose-Cylc.</a:t>
            </a:r>
            <a:endParaRPr lang="en-AU" sz="2000" dirty="0" smtClean="0">
              <a:solidFill>
                <a:srgbClr val="FF0000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AU" sz="2000" b="1" u="sng" dirty="0" smtClean="0">
                <a:solidFill>
                  <a:schemeClr val="tx1"/>
                </a:solidFill>
              </a:rPr>
              <a:t>Task rerunable</a:t>
            </a:r>
            <a:r>
              <a:rPr lang="en-AU" sz="2000" dirty="0" smtClean="0">
                <a:solidFill>
                  <a:schemeClr val="tx1"/>
                </a:solidFill>
              </a:rPr>
              <a:t>: It should be possible to run or rerun tasks or a family of tasks easily without interfering with the running suite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AU" sz="1800" dirty="0" smtClean="0">
                <a:solidFill>
                  <a:schemeClr val="tx1"/>
                </a:solidFill>
              </a:rPr>
              <a:t>Particular important when debugging and developing a suite</a:t>
            </a:r>
            <a:r>
              <a:rPr lang="en-AU" sz="16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endParaRPr lang="en-AU" dirty="0"/>
          </a:p>
        </p:txBody>
      </p:sp>
      <p:sp>
        <p:nvSpPr>
          <p:cNvPr id="4" name="Pentagon 3">
            <a:hlinkClick r:id="rId5" action="ppaction://hlinksldjump"/>
          </p:cNvPr>
          <p:cNvSpPr/>
          <p:nvPr/>
        </p:nvSpPr>
        <p:spPr>
          <a:xfrm rot="10800000" flipH="1">
            <a:off x="7236296" y="6279120"/>
            <a:ext cx="720080" cy="28803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05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1" y="709336"/>
            <a:ext cx="4371607" cy="531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48680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 Simple Forecast Only Suite</a:t>
            </a:r>
            <a:endParaRPr lang="en-AU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68" y="1052736"/>
            <a:ext cx="5147880" cy="186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61378" y="2794936"/>
            <a:ext cx="47656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smtClean="0"/>
              <a:t>[</a:t>
            </a:r>
            <a:r>
              <a:rPr lang="en-AU" sz="1400" dirty="0" smtClean="0"/>
              <a:t>runtime]</a:t>
            </a:r>
          </a:p>
          <a:p>
            <a:r>
              <a:rPr lang="en-AU" sz="1400" dirty="0" smtClean="0"/>
              <a:t>    [[root]]</a:t>
            </a:r>
          </a:p>
          <a:p>
            <a:r>
              <a:rPr lang="en-AU" sz="1400" dirty="0" smtClean="0"/>
              <a:t>        </a:t>
            </a:r>
            <a:r>
              <a:rPr lang="en-AU" sz="1400" b="1" dirty="0" smtClean="0"/>
              <a:t>command scripting = rose task-run –verbose</a:t>
            </a:r>
          </a:p>
          <a:p>
            <a:r>
              <a:rPr lang="en-AU" sz="1400" dirty="0" smtClean="0"/>
              <a:t>        [[[environment]]]</a:t>
            </a:r>
          </a:p>
          <a:p>
            <a:r>
              <a:rPr lang="en-AU" sz="1400" dirty="0"/>
              <a:t> </a:t>
            </a:r>
            <a:r>
              <a:rPr lang="en-AU" sz="1400" dirty="0" smtClean="0"/>
              <a:t>           RENVFILE = $CYLC_SUITE_DEF_PATH/bin/envfile</a:t>
            </a:r>
          </a:p>
          <a:p>
            <a:r>
              <a:rPr lang="en-AU" sz="1400" dirty="0" smtClean="0"/>
              <a:t>…</a:t>
            </a:r>
          </a:p>
          <a:p>
            <a:r>
              <a:rPr lang="en-AU" sz="1400" dirty="0" smtClean="0"/>
              <a:t> [[ </a:t>
            </a:r>
            <a:r>
              <a:rPr lang="en-AU" sz="1400" b="1" dirty="0" smtClean="0"/>
              <a:t>get_ic, get_an, get_smc </a:t>
            </a:r>
            <a:r>
              <a:rPr lang="en-AU" sz="1400" dirty="0" smtClean="0"/>
              <a:t>]]</a:t>
            </a:r>
          </a:p>
          <a:p>
            <a:r>
              <a:rPr lang="en-AU" sz="1400" dirty="0" smtClean="0"/>
              <a:t>       inherit = remote_cycling</a:t>
            </a:r>
          </a:p>
          <a:p>
            <a:r>
              <a:rPr lang="en-AU" sz="1400" dirty="0" smtClean="0"/>
              <a:t>       description = "get  start dump / an / smc file"</a:t>
            </a:r>
          </a:p>
          <a:p>
            <a:r>
              <a:rPr lang="en-AU" sz="1400" dirty="0" smtClean="0"/>
              <a:t>       retry delays = </a:t>
            </a:r>
            <a:r>
              <a:rPr lang="en-AU" sz="1400" dirty="0"/>
              <a:t> </a:t>
            </a:r>
            <a:r>
              <a:rPr lang="en-AU" sz="1400" dirty="0" smtClean="0"/>
              <a:t>1,2</a:t>
            </a:r>
          </a:p>
          <a:p>
            <a:r>
              <a:rPr lang="en-AU" sz="1400" dirty="0" smtClean="0"/>
              <a:t>       </a:t>
            </a:r>
            <a:r>
              <a:rPr lang="en-AU" sz="1200" b="1" dirty="0" smtClean="0"/>
              <a:t>command scripting = ${CYLC_TASK_NAME}.ksh ${RENVFILE}</a:t>
            </a:r>
          </a:p>
          <a:p>
            <a:r>
              <a:rPr lang="en-AU" sz="1200" dirty="0" smtClean="0"/>
              <a:t> </a:t>
            </a:r>
            <a:endParaRPr lang="en-A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5423375"/>
            <a:ext cx="5393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Note: </a:t>
            </a:r>
            <a:r>
              <a:rPr lang="en-AU" sz="1600" dirty="0"/>
              <a:t>E</a:t>
            </a:r>
            <a:r>
              <a:rPr lang="en-AU" sz="1600" dirty="0" smtClean="0"/>
              <a:t>xisting scripts (such as </a:t>
            </a:r>
            <a:r>
              <a:rPr lang="en-AU" sz="1600" i="1" dirty="0" smtClean="0"/>
              <a:t>get_an.ksh</a:t>
            </a:r>
            <a:r>
              <a:rPr lang="en-AU" sz="1600" dirty="0" smtClean="0"/>
              <a:t>) can be used </a:t>
            </a:r>
            <a:r>
              <a:rPr lang="en-AU" sz="1600" dirty="0" smtClean="0">
                <a:solidFill>
                  <a:srgbClr val="FF0000"/>
                </a:solidFill>
              </a:rPr>
              <a:t>without</a:t>
            </a:r>
          </a:p>
          <a:p>
            <a:r>
              <a:rPr lang="en-AU" sz="1600" dirty="0"/>
              <a:t>m</a:t>
            </a:r>
            <a:r>
              <a:rPr lang="en-AU" sz="1600" dirty="0" smtClean="0"/>
              <a:t>odification. 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3131840" y="5438942"/>
            <a:ext cx="5393912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3902485" y="683911"/>
            <a:ext cx="434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  <a:r>
              <a:rPr lang="en-AU" dirty="0" smtClean="0"/>
              <a:t>uite.rc: </a:t>
            </a:r>
            <a:r>
              <a:rPr lang="en-AU" i="1" dirty="0" smtClean="0"/>
              <a:t>Tasks in the suite, when to run them</a:t>
            </a:r>
            <a:endParaRPr lang="en-AU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185981" y="1053243"/>
            <a:ext cx="18591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7815" y="656426"/>
            <a:ext cx="49091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6668936" y="4003360"/>
            <a:ext cx="198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How to run tasks</a:t>
            </a:r>
            <a:endParaRPr lang="en-AU" i="1" dirty="0"/>
          </a:p>
        </p:txBody>
      </p:sp>
      <p:sp>
        <p:nvSpPr>
          <p:cNvPr id="14" name="Rectangle 13"/>
          <p:cNvSpPr/>
          <p:nvPr/>
        </p:nvSpPr>
        <p:spPr>
          <a:xfrm>
            <a:off x="6631614" y="4003360"/>
            <a:ext cx="198645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69766" y="4437112"/>
            <a:ext cx="418157" cy="573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ntagon 25">
            <a:hlinkClick r:id="rId4" action="ppaction://hlinksldjump"/>
          </p:cNvPr>
          <p:cNvSpPr/>
          <p:nvPr/>
        </p:nvSpPr>
        <p:spPr>
          <a:xfrm rot="10800000">
            <a:off x="234531" y="6295421"/>
            <a:ext cx="396044" cy="288796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Pentagon 14">
            <a:hlinkClick r:id="rId5" action="ppaction://hlinksldjump"/>
          </p:cNvPr>
          <p:cNvSpPr/>
          <p:nvPr/>
        </p:nvSpPr>
        <p:spPr>
          <a:xfrm rot="10800000" flipH="1">
            <a:off x="7302121" y="6295421"/>
            <a:ext cx="720081" cy="30444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053602" y="188640"/>
            <a:ext cx="306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Suite Definition File under Cylc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7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  <p:bldP spid="11" grpId="0" animBg="1"/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9808" y="3180442"/>
            <a:ext cx="2425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Use </a:t>
            </a:r>
            <a:r>
              <a:rPr lang="en-AU" sz="1400" i="1" dirty="0" smtClean="0"/>
              <a:t>envfile</a:t>
            </a:r>
            <a:r>
              <a:rPr lang="en-AU" sz="1400" dirty="0" smtClean="0"/>
              <a:t> to define </a:t>
            </a:r>
            <a:r>
              <a:rPr lang="en-AU" sz="1400" i="1" dirty="0" smtClean="0"/>
              <a:t>$UM_BIN</a:t>
            </a:r>
            <a:endParaRPr lang="en-AU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395535" y="639835"/>
            <a:ext cx="70567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#---------------------------------------------</a:t>
            </a:r>
          </a:p>
          <a:p>
            <a:r>
              <a:rPr lang="en-AU" sz="1400" dirty="0" smtClean="0"/>
              <a:t># control files: 1. UM                                                                             </a:t>
            </a:r>
          </a:p>
          <a:p>
            <a:r>
              <a:rPr lang="en-AU" sz="1400" dirty="0" smtClean="0"/>
              <a:t>#---------------------------------------------</a:t>
            </a:r>
          </a:p>
          <a:p>
            <a:r>
              <a:rPr lang="en-AU" sz="1400" dirty="0" smtClean="0"/>
              <a:t>export UMDIR=~access/</a:t>
            </a:r>
            <a:r>
              <a:rPr lang="en-AU" sz="1400" dirty="0"/>
              <a:t>u</a:t>
            </a:r>
            <a:r>
              <a:rPr lang="en-AU" sz="1400" dirty="0" smtClean="0"/>
              <a:t>mdir</a:t>
            </a:r>
          </a:p>
          <a:p>
            <a:r>
              <a:rPr lang="en-AU" sz="1400" dirty="0" smtClean="0"/>
              <a:t>export UM_VERSION=8.2</a:t>
            </a:r>
          </a:p>
          <a:p>
            <a:r>
              <a:rPr lang="en-AU" sz="1400" b="1" dirty="0" smtClean="0"/>
              <a:t>export UM_BIN=/short/dp9/ycx548/data/um/bin/n512</a:t>
            </a:r>
          </a:p>
          <a:p>
            <a:r>
              <a:rPr lang="en-AU" sz="1400" dirty="0" smtClean="0"/>
              <a:t>export UM_EXE=$UM_BIN/umefa.exe</a:t>
            </a:r>
          </a:p>
          <a:p>
            <a:r>
              <a:rPr lang="en-AU" sz="1400" dirty="0" smtClean="0"/>
              <a:t>export SWSPECTD=$UMDIR/vn$UM_VERSION/ctldata/spectral/ga3_1/spec_sw_ga3_0</a:t>
            </a:r>
          </a:p>
          <a:p>
            <a:r>
              <a:rPr lang="en-AU" sz="1400" dirty="0" smtClean="0"/>
              <a:t>export LWSPECTD=$UMDIR/vn$UM_VERSION/ctldata/spectral/ga3_1/spec_lw_ga3_1</a:t>
            </a:r>
          </a:p>
          <a:p>
            <a:r>
              <a:rPr lang="en-AU" sz="1400" dirty="0" smtClean="0"/>
              <a:t>export MY_VERT_LEV=~access/umdir/vn$UM_VERSION/ctldata/vert/vertlevs_L70_80km</a:t>
            </a:r>
            <a:endParaRPr lang="en-AU" sz="1400" dirty="0"/>
          </a:p>
        </p:txBody>
      </p:sp>
      <p:sp>
        <p:nvSpPr>
          <p:cNvPr id="14" name="Rectangle 13"/>
          <p:cNvSpPr/>
          <p:nvPr/>
        </p:nvSpPr>
        <p:spPr>
          <a:xfrm>
            <a:off x="395536" y="617726"/>
            <a:ext cx="7056784" cy="2246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Pentagon 19">
            <a:hlinkClick r:id="rId2" action="ppaction://hlinksldjump"/>
          </p:cNvPr>
          <p:cNvSpPr/>
          <p:nvPr/>
        </p:nvSpPr>
        <p:spPr>
          <a:xfrm rot="10800000">
            <a:off x="251520" y="6381327"/>
            <a:ext cx="504056" cy="28802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468099" y="3009535"/>
            <a:ext cx="78361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 [[UM]]</a:t>
            </a:r>
          </a:p>
          <a:p>
            <a:r>
              <a:rPr lang="en-AU" sz="1400" dirty="0" smtClean="0"/>
              <a:t>       inherit = remote_cycling</a:t>
            </a:r>
          </a:p>
          <a:p>
            <a:r>
              <a:rPr lang="en-AU" sz="1400" dirty="0" smtClean="0"/>
              <a:t>       pre-command scripting = """ . $CYLC_SUITE_DEF_PATH/bin/envfile; \</a:t>
            </a:r>
          </a:p>
          <a:p>
            <a:r>
              <a:rPr lang="en-AU" sz="1400" dirty="0" smtClean="0"/>
              <a:t>        export PATH=$</a:t>
            </a:r>
            <a:r>
              <a:rPr lang="en-AU" sz="1400" b="1" dirty="0" smtClean="0"/>
              <a:t>UM_BIN</a:t>
            </a:r>
            <a:r>
              <a:rPr lang="en-AU" sz="1400" dirty="0" smtClean="0"/>
              <a:t>:$PATH</a:t>
            </a:r>
          </a:p>
          <a:p>
            <a:r>
              <a:rPr lang="en-AU" sz="1400" dirty="0" smtClean="0"/>
              <a:t>                                """ </a:t>
            </a:r>
          </a:p>
          <a:p>
            <a:r>
              <a:rPr lang="en-AU" sz="1400" dirty="0" smtClean="0"/>
              <a:t>[[ </a:t>
            </a:r>
            <a:r>
              <a:rPr lang="en-AU" sz="1400" b="1" dirty="0" smtClean="0"/>
              <a:t>forecast, fc_short </a:t>
            </a:r>
            <a:r>
              <a:rPr lang="en-AU" sz="1400" dirty="0" smtClean="0"/>
              <a:t>]]</a:t>
            </a:r>
          </a:p>
          <a:p>
            <a:r>
              <a:rPr lang="en-AU" sz="1400" dirty="0" smtClean="0"/>
              <a:t>       inherit = UM</a:t>
            </a:r>
          </a:p>
          <a:p>
            <a:r>
              <a:rPr lang="en-AU" sz="1400" dirty="0" smtClean="0"/>
              <a:t>       description = "forecast only"</a:t>
            </a:r>
          </a:p>
          <a:p>
            <a:r>
              <a:rPr lang="en-AU" sz="1400" dirty="0" smtClean="0"/>
              <a:t>       retry delays = 1,5</a:t>
            </a:r>
          </a:p>
          <a:p>
            <a:r>
              <a:rPr lang="en-AU" sz="1400" dirty="0" smtClean="0"/>
              <a:t>       post-command scripting = um-staging.ksh ${CYLC_TASK_NAME} ${RENVFILE}</a:t>
            </a:r>
          </a:p>
          <a:p>
            <a:r>
              <a:rPr lang="en-AU" sz="1400" dirty="0" smtClean="0"/>
              <a:t>        [[[job submission]]]</a:t>
            </a:r>
          </a:p>
          <a:p>
            <a:r>
              <a:rPr lang="en-AU" sz="1400" dirty="0" smtClean="0"/>
              <a:t>            method = pbs</a:t>
            </a:r>
          </a:p>
          <a:p>
            <a:r>
              <a:rPr lang="en-AU" sz="1400" dirty="0" smtClean="0"/>
              <a:t>        [[[directives]]]</a:t>
            </a:r>
          </a:p>
          <a:p>
            <a:r>
              <a:rPr lang="en-AU" sz="1400" dirty="0" smtClean="0"/>
              <a:t>            -q = normal</a:t>
            </a:r>
          </a:p>
          <a:p>
            <a:r>
              <a:rPr lang="en-AU" sz="1400" dirty="0" smtClean="0"/>
              <a:t>            -l = 'ncpus=1040,mem=1500G,walltime=02:50:00'</a:t>
            </a:r>
          </a:p>
          <a:p>
            <a:r>
              <a:rPr lang="en-AU" sz="1400" dirty="0" smtClean="0">
                <a:hlinkClick r:id="rId2" action="ppaction://hlinksldjump"/>
              </a:rPr>
              <a:t> </a:t>
            </a:r>
            <a:r>
              <a:rPr lang="en-AU" sz="1400" dirty="0" smtClean="0"/>
              <a:t>           -P = {{ my_project }}</a:t>
            </a:r>
          </a:p>
          <a:p>
            <a:r>
              <a:rPr lang="en-AU" sz="1400" dirty="0" smtClean="0"/>
              <a:t>            </a:t>
            </a:r>
            <a:endParaRPr lang="en-AU" sz="1400" dirty="0"/>
          </a:p>
        </p:txBody>
      </p:sp>
      <p:sp>
        <p:nvSpPr>
          <p:cNvPr id="22" name="Rectangle 21"/>
          <p:cNvSpPr/>
          <p:nvPr/>
        </p:nvSpPr>
        <p:spPr>
          <a:xfrm>
            <a:off x="6175041" y="3172272"/>
            <a:ext cx="2592288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Right Arrow 26"/>
          <p:cNvSpPr/>
          <p:nvPr/>
        </p:nvSpPr>
        <p:spPr>
          <a:xfrm rot="10166156">
            <a:off x="5700020" y="3542870"/>
            <a:ext cx="1046127" cy="16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6446093" y="5741987"/>
            <a:ext cx="241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How to run Um forecast tasks?</a:t>
            </a:r>
          </a:p>
          <a:p>
            <a:r>
              <a:rPr lang="en-AU" sz="1400" dirty="0"/>
              <a:t>q</a:t>
            </a:r>
            <a:r>
              <a:rPr lang="en-AU" sz="1400" dirty="0" smtClean="0"/>
              <a:t>sub via PBS</a:t>
            </a:r>
            <a:endParaRPr lang="en-AU" sz="1400" dirty="0"/>
          </a:p>
        </p:txBody>
      </p:sp>
      <p:sp>
        <p:nvSpPr>
          <p:cNvPr id="29" name="Rectangle 28"/>
          <p:cNvSpPr/>
          <p:nvPr/>
        </p:nvSpPr>
        <p:spPr>
          <a:xfrm>
            <a:off x="6444208" y="5733256"/>
            <a:ext cx="2417778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2267744" y="5661248"/>
            <a:ext cx="41764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36642" y="106119"/>
            <a:ext cx="376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Suite Specific envfile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88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 animBg="1"/>
      <p:bldP spid="22" grpId="0" animBg="1"/>
      <p:bldP spid="27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780911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u="sng" dirty="0" smtClean="0"/>
              <a:t>Example:  A simple Forecast only suite : </a:t>
            </a:r>
            <a:r>
              <a:rPr lang="en-AU" i="1" u="sng" dirty="0" smtClean="0">
                <a:solidFill>
                  <a:srgbClr val="FF0000"/>
                </a:solidFill>
                <a:hlinkClick r:id="rId2" action="ppaction://hlinksldjump"/>
              </a:rPr>
              <a:t>aa-au083</a:t>
            </a:r>
            <a:endParaRPr lang="en-AU" i="1" u="sng" dirty="0" smtClean="0">
              <a:solidFill>
                <a:srgbClr val="FF0000"/>
              </a:solidFill>
            </a:endParaRPr>
          </a:p>
          <a:p>
            <a:r>
              <a:rPr lang="en-AU" i="1" dirty="0" smtClean="0">
                <a:solidFill>
                  <a:srgbClr val="FF0000"/>
                </a:solidFill>
              </a:rPr>
              <a:t>svn ls </a:t>
            </a:r>
            <a:r>
              <a:rPr lang="en-AU" i="1" dirty="0" smtClean="0"/>
              <a:t>svn+ssh://accessdev.nci.org.au/home/access-svn/roses_au_svn/a/a/0/8/3/trunk</a:t>
            </a:r>
          </a:p>
          <a:p>
            <a:r>
              <a:rPr lang="en-AU" dirty="0" smtClean="0"/>
              <a:t>             </a:t>
            </a:r>
            <a:r>
              <a:rPr lang="en-AU" i="1" dirty="0" smtClean="0"/>
              <a:t>app/    bin/</a:t>
            </a:r>
          </a:p>
          <a:p>
            <a:r>
              <a:rPr lang="en-AU" dirty="0" smtClean="0"/>
              <a:t>             </a:t>
            </a:r>
            <a:r>
              <a:rPr lang="en-AU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rose-suite.conf   rose-suite.info</a:t>
            </a:r>
            <a:r>
              <a:rPr lang="en-A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AU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AU" i="1" dirty="0" smtClean="0"/>
              <a:t>suite.rc</a:t>
            </a:r>
          </a:p>
          <a:p>
            <a:r>
              <a:rPr lang="en-AU" i="1" dirty="0">
                <a:solidFill>
                  <a:srgbClr val="FF0000"/>
                </a:solidFill>
              </a:rPr>
              <a:t>s</a:t>
            </a:r>
            <a:r>
              <a:rPr lang="en-AU" i="1" dirty="0" smtClean="0">
                <a:solidFill>
                  <a:srgbClr val="FF0000"/>
                </a:solidFill>
              </a:rPr>
              <a:t>uite.rc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--  suite definition file. </a:t>
            </a:r>
          </a:p>
          <a:p>
            <a:r>
              <a:rPr lang="en-AU" sz="1600" b="1" i="1" u="sng" dirty="0" smtClean="0"/>
              <a:t>app:</a:t>
            </a:r>
            <a:r>
              <a:rPr lang="en-AU" sz="1600" b="1" u="sng" dirty="0" smtClean="0"/>
              <a:t> (</a:t>
            </a:r>
            <a:r>
              <a:rPr lang="en-AU" sz="1600" dirty="0" smtClean="0"/>
              <a:t>Directory contains </a:t>
            </a:r>
            <a:r>
              <a:rPr lang="en-AU" sz="1600" b="1" dirty="0" smtClean="0"/>
              <a:t>task configuration directories </a:t>
            </a:r>
            <a:r>
              <a:rPr lang="en-AU" sz="1600" dirty="0" smtClean="0"/>
              <a:t>for rose to use </a:t>
            </a:r>
            <a:endParaRPr lang="en-AU" sz="1600" dirty="0"/>
          </a:p>
          <a:p>
            <a:r>
              <a:rPr lang="en-AU" sz="1600" dirty="0" smtClean="0"/>
              <a:t>				via command  ”</a:t>
            </a:r>
            <a:r>
              <a:rPr lang="en-AU" sz="1600" i="1" dirty="0" smtClean="0"/>
              <a:t>rose task-run </a:t>
            </a:r>
            <a:r>
              <a:rPr lang="en-AU" sz="1600" dirty="0" smtClean="0"/>
              <a:t>“)</a:t>
            </a:r>
          </a:p>
          <a:p>
            <a:r>
              <a:rPr lang="en-AU" sz="1600" b="1" i="1" dirty="0"/>
              <a:t> </a:t>
            </a:r>
            <a:r>
              <a:rPr lang="en-AU" sz="1600" b="1" i="1" dirty="0" smtClean="0"/>
              <a:t>      </a:t>
            </a:r>
            <a:r>
              <a:rPr lang="en-AU" sz="1600" b="1" dirty="0" smtClean="0"/>
              <a:t>fc_short</a:t>
            </a:r>
            <a:r>
              <a:rPr lang="en-AU" sz="1600" dirty="0" smtClean="0"/>
              <a:t> (Directory for task fc_short: UM task)</a:t>
            </a:r>
          </a:p>
          <a:p>
            <a:r>
              <a:rPr lang="en-AU" sz="1600" dirty="0" smtClean="0"/>
              <a:t>             </a:t>
            </a:r>
            <a:r>
              <a:rPr lang="en-AU" sz="1600" i="1" dirty="0" smtClean="0"/>
              <a:t>rose-app.conf</a:t>
            </a:r>
            <a:r>
              <a:rPr lang="en-AU" sz="1600" dirty="0" smtClean="0"/>
              <a:t> </a:t>
            </a:r>
            <a:r>
              <a:rPr lang="en-AU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AU" sz="1400" i="1" dirty="0" smtClean="0">
                <a:solidFill>
                  <a:schemeClr val="accent5">
                    <a:lumMod val="75000"/>
                  </a:schemeClr>
                </a:solidFill>
              </a:rPr>
              <a:t>may  contain additional  sub-directories, such as file,fcm_make,meta</a:t>
            </a:r>
            <a:r>
              <a:rPr lang="en-AU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AU" sz="1600" b="1" dirty="0" smtClean="0"/>
              <a:t>       forecast</a:t>
            </a:r>
            <a:r>
              <a:rPr lang="en-AU" sz="1600" b="1" u="sng" dirty="0" smtClean="0"/>
              <a:t> </a:t>
            </a:r>
            <a:r>
              <a:rPr lang="en-AU" sz="1600" dirty="0" smtClean="0"/>
              <a:t>(Directory for task forecast)</a:t>
            </a:r>
          </a:p>
          <a:p>
            <a:r>
              <a:rPr lang="en-AU" sz="1600" dirty="0"/>
              <a:t> </a:t>
            </a:r>
            <a:r>
              <a:rPr lang="en-AU" sz="1600" dirty="0" smtClean="0"/>
              <a:t>            </a:t>
            </a:r>
            <a:r>
              <a:rPr lang="en-AU" sz="1600" i="1" dirty="0" smtClean="0"/>
              <a:t>rose-app.conf</a:t>
            </a:r>
            <a:endParaRPr lang="en-AU" sz="1600" i="1" dirty="0"/>
          </a:p>
          <a:p>
            <a:r>
              <a:rPr lang="en-AU" sz="1600" b="1" i="1" u="sng" dirty="0" smtClean="0"/>
              <a:t>bin</a:t>
            </a:r>
            <a:r>
              <a:rPr lang="en-AU" sz="1600" b="1" u="sng" dirty="0" smtClean="0"/>
              <a:t>:</a:t>
            </a:r>
            <a:r>
              <a:rPr lang="en-AU" sz="1600" b="1" dirty="0" smtClean="0"/>
              <a:t>  </a:t>
            </a:r>
            <a:r>
              <a:rPr lang="en-AU" sz="1600" dirty="0" smtClean="0"/>
              <a:t>(Directory bin contains scripts that </a:t>
            </a:r>
            <a:r>
              <a:rPr lang="en-AU" sz="1600" dirty="0" err="1" smtClean="0"/>
              <a:t>cylc</a:t>
            </a:r>
            <a:r>
              <a:rPr lang="en-AU" sz="1600" dirty="0" smtClean="0"/>
              <a:t> uses to run tasks within the suite)</a:t>
            </a:r>
          </a:p>
          <a:p>
            <a:r>
              <a:rPr lang="en-AU" sz="1600" dirty="0" smtClean="0"/>
              <a:t>        </a:t>
            </a:r>
            <a:r>
              <a:rPr lang="en-AU" sz="1600" i="1" dirty="0" smtClean="0"/>
              <a:t>Prep.ksh   arc2mars.ksh  envfile    get_an.ksh  get_smc.ksh  tidy.ksh</a:t>
            </a:r>
          </a:p>
          <a:p>
            <a:r>
              <a:rPr lang="en-AU" sz="1600" i="1" dirty="0" smtClean="0"/>
              <a:t>        UMScr_RunUM8.2  arc2sam.ksh   event-hook.sh  get_ic.ksh  staging.ksh  um-staging.ksh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715591"/>
            <a:ext cx="79208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AU" sz="2400" dirty="0" err="1" smtClean="0"/>
              <a:t>cylc</a:t>
            </a:r>
            <a:r>
              <a:rPr lang="en-AU" sz="2400" dirty="0" smtClean="0"/>
              <a:t> suites can be managed with </a:t>
            </a:r>
            <a:r>
              <a:rPr lang="en-AU" sz="2400" i="1" dirty="0" smtClean="0"/>
              <a:t>svn</a:t>
            </a:r>
            <a:r>
              <a:rPr lang="en-AU" sz="2400" dirty="0" smtClean="0"/>
              <a:t> through </a:t>
            </a:r>
            <a:r>
              <a:rPr lang="en-AU" sz="2400" i="1" dirty="0" smtClean="0"/>
              <a:t>rosie</a:t>
            </a:r>
          </a:p>
          <a:p>
            <a:pPr lvl="1"/>
            <a:r>
              <a:rPr lang="en-AU" sz="1600" i="1" dirty="0" smtClean="0"/>
              <a:t>(</a:t>
            </a:r>
            <a:r>
              <a:rPr lang="en-AU" i="1" dirty="0" smtClean="0"/>
              <a:t>copy someone else’s suite is easy, e.g. use “rosie go”</a:t>
            </a:r>
            <a:r>
              <a:rPr lang="en-AU" sz="1600" i="1" dirty="0" smtClean="0"/>
              <a:t>)</a:t>
            </a:r>
          </a:p>
          <a:p>
            <a:pPr marL="514350" indent="-514350">
              <a:buAutoNum type="arabicPeriod"/>
            </a:pPr>
            <a:r>
              <a:rPr lang="en-AU" sz="2000" dirty="0" smtClean="0"/>
              <a:t>A </a:t>
            </a:r>
            <a:r>
              <a:rPr lang="en-AU" sz="2000" dirty="0" err="1" smtClean="0"/>
              <a:t>cylc</a:t>
            </a:r>
            <a:r>
              <a:rPr lang="en-AU" sz="2000" dirty="0" smtClean="0"/>
              <a:t> suite usually contains the following (</a:t>
            </a:r>
            <a:r>
              <a:rPr lang="en-AU" sz="1600" dirty="0" smtClean="0">
                <a:solidFill>
                  <a:srgbClr val="00B0F0"/>
                </a:solidFill>
              </a:rPr>
              <a:t>opt. to have more directories</a:t>
            </a:r>
            <a:r>
              <a:rPr lang="en-AU" sz="2000" dirty="0" smtClean="0"/>
              <a:t>) :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3195" y="5445224"/>
            <a:ext cx="8449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1. scripts in bin directory can be wrapped. Real scripts can stay somewhere else.</a:t>
            </a:r>
          </a:p>
          <a:p>
            <a:r>
              <a:rPr lang="en-AU" dirty="0" smtClean="0"/>
              <a:t>2. The location of real scripts can be defined in </a:t>
            </a:r>
            <a:r>
              <a:rPr lang="en-AU" i="1" dirty="0" smtClean="0"/>
              <a:t>envfile, </a:t>
            </a:r>
            <a:r>
              <a:rPr lang="en-AU" dirty="0" smtClean="0"/>
              <a:t>to accommodate different needs.</a:t>
            </a:r>
          </a:p>
          <a:p>
            <a:r>
              <a:rPr lang="en-AU" dirty="0" smtClean="0"/>
              <a:t>3. Existing scripts (such as those for SMS and SCS)  can be used with little or no change.</a:t>
            </a:r>
          </a:p>
          <a:p>
            <a:r>
              <a:rPr lang="en-AU" dirty="0" smtClean="0"/>
              <a:t>4. </a:t>
            </a:r>
            <a:r>
              <a:rPr lang="en-AU" dirty="0" smtClean="0">
                <a:solidFill>
                  <a:srgbClr val="FF0000"/>
                </a:solidFill>
              </a:rPr>
              <a:t>Binaries are not under bin directory</a:t>
            </a:r>
            <a:r>
              <a:rPr lang="en-AU" dirty="0" smtClean="0"/>
              <a:t>. Their locations are defined in </a:t>
            </a:r>
            <a:r>
              <a:rPr lang="en-AU" i="1" dirty="0" smtClean="0"/>
              <a:t>envfile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23528" y="5517232"/>
            <a:ext cx="863193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3203848" y="253925"/>
            <a:ext cx="33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 </a:t>
            </a:r>
            <a:r>
              <a:rPr lang="en-AU" sz="2400" b="1" dirty="0" smtClean="0"/>
              <a:t>Self-Contained Suite </a:t>
            </a:r>
            <a:endParaRPr lang="en-AU" sz="2400" b="1" dirty="0"/>
          </a:p>
        </p:txBody>
      </p:sp>
      <p:sp>
        <p:nvSpPr>
          <p:cNvPr id="10" name="Pentagon 9">
            <a:hlinkClick r:id="rId3" action="ppaction://hlinksldjump"/>
          </p:cNvPr>
          <p:cNvSpPr/>
          <p:nvPr/>
        </p:nvSpPr>
        <p:spPr>
          <a:xfrm rot="10800000">
            <a:off x="125506" y="6586296"/>
            <a:ext cx="342038" cy="144016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56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632848" cy="792087"/>
          </a:xfrm>
        </p:spPr>
        <p:txBody>
          <a:bodyPr>
            <a:normAutofit/>
          </a:bodyPr>
          <a:lstStyle/>
          <a:p>
            <a:r>
              <a:rPr lang="en-AU" sz="3600" dirty="0" smtClean="0"/>
              <a:t>Design Principles (2)</a:t>
            </a: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424936" cy="5904656"/>
          </a:xfrm>
        </p:spPr>
        <p:txBody>
          <a:bodyPr>
            <a:normAutofit/>
          </a:bodyPr>
          <a:lstStyle/>
          <a:p>
            <a:pPr algn="l"/>
            <a:r>
              <a:rPr lang="en-AU" sz="2400" b="1" dirty="0" smtClean="0">
                <a:solidFill>
                  <a:schemeClr val="tx1"/>
                </a:solidFill>
              </a:rPr>
              <a:t>2.   Suite </a:t>
            </a:r>
            <a:r>
              <a:rPr lang="en-AU" sz="2400" b="1" dirty="0">
                <a:solidFill>
                  <a:schemeClr val="tx1"/>
                </a:solidFill>
              </a:rPr>
              <a:t>should have good </a:t>
            </a:r>
            <a:r>
              <a:rPr lang="en-AU" sz="2400" b="1" dirty="0" smtClean="0">
                <a:solidFill>
                  <a:schemeClr val="tx1"/>
                </a:solidFill>
              </a:rPr>
              <a:t>portability</a:t>
            </a:r>
            <a:endParaRPr lang="en-AU" sz="2400" b="1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1"/>
                </a:solidFill>
              </a:rPr>
              <a:t>Among different </a:t>
            </a:r>
            <a:r>
              <a:rPr lang="en-AU" sz="2000" dirty="0" smtClean="0">
                <a:solidFill>
                  <a:schemeClr val="tx1"/>
                </a:solidFill>
              </a:rPr>
              <a:t>users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Suite is responsible for its own environment.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Suite should NOT dependent on any individual’s login environment.</a:t>
            </a:r>
            <a:endParaRPr lang="en-AU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1"/>
                </a:solidFill>
              </a:rPr>
              <a:t>Between Research and </a:t>
            </a:r>
            <a:r>
              <a:rPr lang="en-AU" sz="2000" dirty="0" smtClean="0">
                <a:solidFill>
                  <a:schemeClr val="tx1"/>
                </a:solidFill>
              </a:rPr>
              <a:t>Operations</a:t>
            </a:r>
            <a:endParaRPr lang="en-AU" sz="2000" dirty="0">
              <a:solidFill>
                <a:schemeClr val="tx1"/>
              </a:solidFill>
            </a:endParaRP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Except 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for  differences in </a:t>
            </a: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upstream 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downstream 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applications, we aim to </a:t>
            </a: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 have 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</a:rPr>
              <a:t>same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</a:rPr>
              <a:t>core part 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of ACCESS NWP systems in research and </a:t>
            </a: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operations.</a:t>
            </a:r>
            <a:endParaRPr lang="en-AU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en-AU" sz="1600" dirty="0">
                <a:solidFill>
                  <a:schemeClr val="accent5">
                    <a:lumMod val="50000"/>
                  </a:schemeClr>
                </a:solidFill>
              </a:rPr>
              <a:t>Under </a:t>
            </a:r>
            <a:r>
              <a:rPr lang="en-AU" sz="1600" i="1" dirty="0">
                <a:solidFill>
                  <a:schemeClr val="accent5">
                    <a:lumMod val="50000"/>
                  </a:schemeClr>
                </a:solidFill>
              </a:rPr>
              <a:t>SCS</a:t>
            </a:r>
            <a:r>
              <a:rPr lang="en-AU" sz="1600" dirty="0">
                <a:solidFill>
                  <a:schemeClr val="accent5">
                    <a:lumMod val="50000"/>
                  </a:schemeClr>
                </a:solidFill>
              </a:rPr>
              <a:t>, this is done within </a:t>
            </a:r>
            <a:r>
              <a:rPr lang="en-AU" sz="1600" i="1" dirty="0">
                <a:solidFill>
                  <a:schemeClr val="accent5">
                    <a:lumMod val="50000"/>
                  </a:schemeClr>
                </a:solidFill>
              </a:rPr>
              <a:t>SCSUI</a:t>
            </a:r>
            <a:r>
              <a:rPr lang="en-AU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en-AU" sz="1600" dirty="0">
                <a:solidFill>
                  <a:schemeClr val="accent5">
                    <a:lumMod val="50000"/>
                  </a:schemeClr>
                </a:solidFill>
              </a:rPr>
              <a:t>Under </a:t>
            </a:r>
            <a:r>
              <a:rPr lang="en-AU" sz="1600" i="1" dirty="0">
                <a:solidFill>
                  <a:schemeClr val="accent5">
                    <a:lumMod val="50000"/>
                  </a:schemeClr>
                </a:solidFill>
              </a:rPr>
              <a:t>cylc+rose</a:t>
            </a:r>
            <a:r>
              <a:rPr lang="en-AU" sz="1600" dirty="0">
                <a:solidFill>
                  <a:schemeClr val="accent5">
                    <a:lumMod val="50000"/>
                  </a:schemeClr>
                </a:solidFill>
              </a:rPr>
              <a:t>, this can be done with </a:t>
            </a:r>
            <a:r>
              <a:rPr lang="en-AU" sz="1600" i="1" dirty="0">
                <a:solidFill>
                  <a:schemeClr val="accent5">
                    <a:lumMod val="50000"/>
                  </a:schemeClr>
                </a:solidFill>
              </a:rPr>
              <a:t>rosie</a:t>
            </a:r>
            <a:r>
              <a:rPr lang="en-AU" sz="1600" dirty="0">
                <a:solidFill>
                  <a:schemeClr val="accent5">
                    <a:lumMod val="50000"/>
                  </a:schemeClr>
                </a:solidFill>
              </a:rPr>
              <a:t> database</a:t>
            </a:r>
            <a:r>
              <a:rPr lang="en-AU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Research and </a:t>
            </a: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Operations 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have the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</a:rPr>
              <a:t>same </a:t>
            </a:r>
            <a:r>
              <a:rPr lang="en-AU" sz="1800" b="1" i="1" dirty="0">
                <a:solidFill>
                  <a:schemeClr val="accent5">
                    <a:lumMod val="50000"/>
                  </a:schemeClr>
                </a:solidFill>
              </a:rPr>
              <a:t>envfile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except for minimum </a:t>
            </a: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a few) number of variables, such as locations of files. 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Research and </a:t>
            </a: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Operations 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share the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</a:rPr>
              <a:t>same directory structure 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for NWP related files</a:t>
            </a: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AU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1"/>
                </a:solidFill>
              </a:rPr>
              <a:t>Between different </a:t>
            </a:r>
            <a:r>
              <a:rPr lang="en-AU" sz="2000" dirty="0" smtClean="0">
                <a:solidFill>
                  <a:schemeClr val="tx1"/>
                </a:solidFill>
              </a:rPr>
              <a:t>platforms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Consider how to </a:t>
            </a:r>
            <a:r>
              <a:rPr lang="en-AU" sz="1800" dirty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rganize platform specific information.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AU" sz="1800" dirty="0" smtClean="0">
                <a:solidFill>
                  <a:schemeClr val="accent5">
                    <a:lumMod val="50000"/>
                  </a:schemeClr>
                </a:solidFill>
              </a:rPr>
              <a:t>Platform specifics can not be fully avoided (such as PBS and SGE)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774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AU" sz="3600" dirty="0"/>
              <a:t>What do we mean by NWP suite design?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7624" y="1844824"/>
            <a:ext cx="6768752" cy="280831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sz="2800" dirty="0">
                <a:solidFill>
                  <a:srgbClr val="002060"/>
                </a:solidFill>
              </a:rPr>
              <a:t>The software environment for specifying, running and maintaining ACCESS NWP suites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800" dirty="0">
                <a:solidFill>
                  <a:srgbClr val="002060"/>
                </a:solidFill>
              </a:rPr>
              <a:t>The ideas that have gone into the way the NWP suites are written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4797152"/>
            <a:ext cx="5832648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In this talk the focus will mainly be on the </a:t>
            </a:r>
            <a:r>
              <a:rPr lang="en-AU" sz="2400" b="1" dirty="0" smtClean="0">
                <a:solidFill>
                  <a:srgbClr val="FF0000"/>
                </a:solidFill>
              </a:rPr>
              <a:t>schedulers</a:t>
            </a:r>
            <a:r>
              <a:rPr lang="en-AU" sz="2400" dirty="0" smtClean="0"/>
              <a:t> used in Bureau NWP suites in research and in operations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60649"/>
            <a:ext cx="7632848" cy="1008112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Design Principles (3)</a:t>
            </a:r>
            <a:br>
              <a:rPr lang="en-AU" sz="3600" dirty="0" smtClean="0"/>
            </a:b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908720"/>
            <a:ext cx="8208912" cy="5112568"/>
          </a:xfrm>
        </p:spPr>
        <p:txBody>
          <a:bodyPr>
            <a:normAutofit/>
          </a:bodyPr>
          <a:lstStyle/>
          <a:p>
            <a:pPr algn="l"/>
            <a:r>
              <a:rPr lang="en-AU" sz="2400" b="1" dirty="0" smtClean="0">
                <a:solidFill>
                  <a:schemeClr val="tx1"/>
                </a:solidFill>
              </a:rPr>
              <a:t>3. Suite </a:t>
            </a:r>
            <a:r>
              <a:rPr lang="en-AU" sz="2400" b="1" dirty="0">
                <a:solidFill>
                  <a:schemeClr val="tx1"/>
                </a:solidFill>
              </a:rPr>
              <a:t>should be </a:t>
            </a:r>
            <a:r>
              <a:rPr lang="en-AU" sz="2400" b="1" dirty="0" smtClean="0">
                <a:solidFill>
                  <a:schemeClr val="tx1"/>
                </a:solidFill>
              </a:rPr>
              <a:t>efficient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AU" sz="1800" b="1" dirty="0">
                <a:solidFill>
                  <a:schemeClr val="tx1"/>
                </a:solidFill>
              </a:rPr>
              <a:t>Under </a:t>
            </a:r>
            <a:r>
              <a:rPr lang="en-AU" sz="1800" b="1" i="1" dirty="0">
                <a:solidFill>
                  <a:schemeClr val="tx1"/>
                </a:solidFill>
              </a:rPr>
              <a:t>C</a:t>
            </a:r>
            <a:r>
              <a:rPr lang="en-AU" sz="1800" b="1" i="1" dirty="0" smtClean="0">
                <a:solidFill>
                  <a:schemeClr val="tx1"/>
                </a:solidFill>
              </a:rPr>
              <a:t>ylc</a:t>
            </a:r>
            <a:r>
              <a:rPr lang="en-AU" sz="1800" b="1" dirty="0">
                <a:solidFill>
                  <a:schemeClr val="tx1"/>
                </a:solidFill>
              </a:rPr>
              <a:t>, each task has its own </a:t>
            </a:r>
            <a:r>
              <a:rPr lang="en-AU" sz="1800" b="1" dirty="0" smtClean="0">
                <a:solidFill>
                  <a:schemeClr val="tx1"/>
                </a:solidFill>
              </a:rPr>
              <a:t>cycle time ( or </a:t>
            </a:r>
            <a:r>
              <a:rPr lang="en-AU" sz="1800" b="1" dirty="0" smtClean="0">
                <a:solidFill>
                  <a:schemeClr val="tx2"/>
                </a:solidFill>
              </a:rPr>
              <a:t>cycle point in Cylc-6</a:t>
            </a:r>
            <a:r>
              <a:rPr lang="en-AU" sz="1800" b="1" dirty="0" smtClean="0">
                <a:solidFill>
                  <a:schemeClr val="tx1"/>
                </a:solidFill>
              </a:rPr>
              <a:t>)</a:t>
            </a:r>
            <a:r>
              <a:rPr lang="en-AU" sz="1800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AU" sz="1800" b="1" dirty="0" smtClean="0">
                <a:solidFill>
                  <a:schemeClr val="tx1"/>
                </a:solidFill>
              </a:rPr>
              <a:t>A </a:t>
            </a:r>
            <a:r>
              <a:rPr lang="en-AU" sz="1800" b="1" dirty="0">
                <a:solidFill>
                  <a:schemeClr val="tx1"/>
                </a:solidFill>
              </a:rPr>
              <a:t>separate working directory is </a:t>
            </a:r>
            <a:r>
              <a:rPr lang="en-AU" sz="1800" b="1" dirty="0" smtClean="0">
                <a:solidFill>
                  <a:schemeClr val="tx1"/>
                </a:solidFill>
              </a:rPr>
              <a:t>used </a:t>
            </a:r>
            <a:r>
              <a:rPr lang="en-AU" sz="1800" b="1" dirty="0">
                <a:solidFill>
                  <a:schemeClr val="tx1"/>
                </a:solidFill>
              </a:rPr>
              <a:t>for each cycle </a:t>
            </a:r>
            <a:r>
              <a:rPr lang="en-AU" sz="1800" b="1" dirty="0" smtClean="0">
                <a:solidFill>
                  <a:schemeClr val="tx1"/>
                </a:solidFill>
              </a:rPr>
              <a:t>point. E.g.</a:t>
            </a:r>
          </a:p>
          <a:p>
            <a:pPr marL="457200" lvl="2" algn="l"/>
            <a:r>
              <a:rPr lang="en-AU" sz="1000" b="1" dirty="0" smtClean="0">
                <a:solidFill>
                  <a:schemeClr val="tx1"/>
                </a:solidFill>
              </a:rPr>
              <a:t>	</a:t>
            </a:r>
            <a:r>
              <a:rPr lang="en-AU" sz="1600" b="1" dirty="0" smtClean="0">
                <a:solidFill>
                  <a:schemeClr val="accent1">
                    <a:lumMod val="75000"/>
                  </a:schemeClr>
                </a:solidFill>
              </a:rPr>
              <a:t>WORKSPACE </a:t>
            </a:r>
            <a:r>
              <a:rPr lang="en-AU" sz="1600" b="1" dirty="0">
                <a:solidFill>
                  <a:schemeClr val="accent1">
                    <a:lumMod val="75000"/>
                  </a:schemeClr>
                </a:solidFill>
              </a:rPr>
              <a:t>= $WORKDIR/$CYLC_SUITE_REG_NAME/$</a:t>
            </a:r>
            <a:r>
              <a:rPr lang="en-AU" sz="1600" b="1" dirty="0" smtClean="0">
                <a:solidFill>
                  <a:schemeClr val="accent1">
                    <a:lumMod val="75000"/>
                  </a:schemeClr>
                </a:solidFill>
              </a:rPr>
              <a:t>CYLC_TASK_CYCLE_POINT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AU" sz="1800" b="1" dirty="0">
                <a:solidFill>
                  <a:schemeClr val="tx1"/>
                </a:solidFill>
              </a:rPr>
              <a:t>Tasks </a:t>
            </a:r>
            <a:r>
              <a:rPr lang="en-AU" sz="1800" b="1" dirty="0" smtClean="0">
                <a:solidFill>
                  <a:schemeClr val="tx1"/>
                </a:solidFill>
              </a:rPr>
              <a:t>with </a:t>
            </a:r>
            <a:r>
              <a:rPr lang="en-AU" sz="1800" b="1" dirty="0">
                <a:solidFill>
                  <a:schemeClr val="tx1"/>
                </a:solidFill>
              </a:rPr>
              <a:t>different </a:t>
            </a:r>
            <a:r>
              <a:rPr lang="en-AU" sz="1800" b="1" dirty="0" smtClean="0">
                <a:solidFill>
                  <a:schemeClr val="tx1"/>
                </a:solidFill>
              </a:rPr>
              <a:t>cycle points </a:t>
            </a:r>
            <a:r>
              <a:rPr lang="en-AU" sz="1800" b="1" dirty="0">
                <a:solidFill>
                  <a:schemeClr val="tx1"/>
                </a:solidFill>
              </a:rPr>
              <a:t>can run at the same </a:t>
            </a:r>
            <a:r>
              <a:rPr lang="en-AU" sz="1800" b="1" dirty="0" smtClean="0">
                <a:solidFill>
                  <a:schemeClr val="tx1"/>
                </a:solidFill>
              </a:rPr>
              <a:t>time without interfering with each other </a:t>
            </a:r>
            <a:r>
              <a:rPr lang="en-AU" sz="1800" dirty="0" smtClean="0">
                <a:solidFill>
                  <a:schemeClr val="tx1"/>
                </a:solidFill>
              </a:rPr>
              <a:t>.  </a:t>
            </a:r>
            <a:r>
              <a:rPr lang="en-AU" sz="1800" dirty="0">
                <a:solidFill>
                  <a:schemeClr val="tx1"/>
                </a:solidFill>
              </a:rPr>
              <a:t>This allows for maximum efficiency, especially when falling behind.</a:t>
            </a:r>
            <a:endParaRPr lang="en-AU" sz="1800" b="1" dirty="0" smtClean="0">
              <a:solidFill>
                <a:schemeClr val="tx1"/>
              </a:solidFill>
            </a:endParaRPr>
          </a:p>
          <a:p>
            <a:pPr lvl="1" algn="l"/>
            <a:r>
              <a:rPr lang="en-AU" sz="1400" b="1" dirty="0" smtClean="0">
                <a:solidFill>
                  <a:schemeClr val="tx1"/>
                </a:solidFill>
              </a:rPr>
              <a:t>	</a:t>
            </a:r>
            <a:endParaRPr lang="en-AU" sz="2400" dirty="0">
              <a:solidFill>
                <a:schemeClr val="tx1"/>
              </a:solidFill>
            </a:endParaRPr>
          </a:p>
          <a:p>
            <a:pPr lvl="1" algn="l"/>
            <a:endParaRPr lang="en-AU" sz="2000" dirty="0">
              <a:solidFill>
                <a:schemeClr val="tx1"/>
              </a:solidFill>
            </a:endParaRPr>
          </a:p>
          <a:p>
            <a:pPr lvl="1" algn="l"/>
            <a:endParaRPr lang="en-AU" sz="2000" dirty="0">
              <a:solidFill>
                <a:schemeClr val="tx1"/>
              </a:solidFill>
            </a:endParaRPr>
          </a:p>
          <a:p>
            <a:pPr algn="l"/>
            <a:r>
              <a:rPr lang="en-AU" sz="2400" dirty="0" smtClean="0">
                <a:solidFill>
                  <a:schemeClr val="accent1"/>
                </a:solidFill>
              </a:rPr>
              <a:t>Efficient means tasks can run when inputs and resources are available.</a:t>
            </a:r>
            <a:endParaRPr lang="en-AU" sz="2400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35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3" y="891976"/>
            <a:ext cx="8280920" cy="48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4048" y="5877272"/>
            <a:ext cx="36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18Z was delayed due to late arrival of obs</a:t>
            </a:r>
            <a:r>
              <a:rPr lang="en-AU" dirty="0" smtClean="0"/>
              <a:t>. 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845364" y="5877272"/>
            <a:ext cx="403191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183486" y="2126943"/>
            <a:ext cx="1628654" cy="3750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6149151"/>
            <a:ext cx="4471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Ready to run tasks in later cycles (19Z,20Z,21Z,22Z) </a:t>
            </a:r>
          </a:p>
          <a:p>
            <a:r>
              <a:rPr lang="en-AU" sz="1600" dirty="0"/>
              <a:t>a</a:t>
            </a:r>
            <a:r>
              <a:rPr lang="en-AU" sz="1600" dirty="0" smtClean="0"/>
              <a:t>lready finished or are running.</a:t>
            </a:r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375032" y="4869160"/>
            <a:ext cx="2724893" cy="71777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ight Arrow 10"/>
          <p:cNvSpPr/>
          <p:nvPr/>
        </p:nvSpPr>
        <p:spPr>
          <a:xfrm rot="14162359">
            <a:off x="2649509" y="5782237"/>
            <a:ext cx="859607" cy="190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6632"/>
            <a:ext cx="7488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 Efficiency Illustration</a:t>
            </a:r>
          </a:p>
          <a:p>
            <a:pPr algn="ctr"/>
            <a:r>
              <a:rPr lang="en-AU" sz="2400" dirty="0" smtClean="0"/>
              <a:t>Real Time Forecast Demonstration Project: RUC Suite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088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80" y="116632"/>
            <a:ext cx="8147248" cy="778098"/>
          </a:xfrm>
        </p:spPr>
        <p:txBody>
          <a:bodyPr>
            <a:normAutofit/>
          </a:bodyPr>
          <a:lstStyle/>
          <a:p>
            <a:r>
              <a:rPr lang="en-AU" sz="3200" dirty="0" smtClean="0"/>
              <a:t>Design Principles (4) 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827577"/>
            <a:ext cx="8471284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 smtClean="0"/>
              <a:t>4.  </a:t>
            </a:r>
            <a:r>
              <a:rPr lang="en-AU" sz="2400" b="1" dirty="0" smtClean="0"/>
              <a:t>Suite </a:t>
            </a:r>
            <a:r>
              <a:rPr lang="en-AU" sz="2400" b="1" dirty="0"/>
              <a:t>should be </a:t>
            </a:r>
            <a:r>
              <a:rPr lang="en-AU" sz="2400" b="1" dirty="0" smtClean="0"/>
              <a:t>robust</a:t>
            </a:r>
            <a:endParaRPr lang="en-AU" sz="2400" dirty="0" smtClean="0"/>
          </a:p>
          <a:p>
            <a:r>
              <a:rPr lang="en-AU" sz="1800" dirty="0" smtClean="0"/>
              <a:t>Configure “</a:t>
            </a:r>
            <a:r>
              <a:rPr lang="en-AU" sz="1800" i="1" dirty="0"/>
              <a:t>a</a:t>
            </a:r>
            <a:r>
              <a:rPr lang="en-AU" sz="1800" i="1" dirty="0" smtClean="0"/>
              <a:t>uto retry </a:t>
            </a:r>
            <a:r>
              <a:rPr lang="en-AU" sz="1800" dirty="0" smtClean="0"/>
              <a:t>“  for  all tasks, for both execution and submission failure.</a:t>
            </a:r>
          </a:p>
          <a:p>
            <a:pPr marL="0" indent="0">
              <a:buNone/>
            </a:pPr>
            <a:r>
              <a:rPr lang="en-AU" sz="1800" dirty="0" smtClean="0"/>
              <a:t>        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[[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root]]</a:t>
            </a:r>
          </a:p>
          <a:p>
            <a:pPr marL="457200" lvl="1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retry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delays =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PT1M,PT3M  </a:t>
            </a:r>
            <a:r>
              <a:rPr lang="en-AU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(means retry 1 min. and 3 min. after each execution failure)</a:t>
            </a:r>
          </a:p>
          <a:p>
            <a:pPr marL="457200" lvl="1" indent="0"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[[[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job submission]]]</a:t>
            </a:r>
          </a:p>
          <a:p>
            <a:pPr marL="457200" lvl="1" indent="0"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retry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delays =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PT3M,PT5M  </a:t>
            </a:r>
            <a:r>
              <a:rPr lang="en-AU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(means retry 3 min. and 5 min. after each submission </a:t>
            </a:r>
            <a:r>
              <a:rPr lang="en-AU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AU" sz="2000" dirty="0" smtClean="0"/>
              <a:t>Add useful “redundant” tasks</a:t>
            </a:r>
          </a:p>
          <a:p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pPr lvl="1"/>
            <a:endParaRPr lang="en-A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5779971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u="sng" dirty="0" smtClean="0"/>
              <a:t>For example</a:t>
            </a:r>
            <a:r>
              <a:rPr lang="en-AU" sz="1600" dirty="0" smtClean="0"/>
              <a:t>: 2 UM forecast tasks in the suite: </a:t>
            </a:r>
            <a:r>
              <a:rPr lang="en-AU" sz="1600" i="1" dirty="0" smtClean="0">
                <a:solidFill>
                  <a:schemeClr val="tx2"/>
                </a:solidFill>
              </a:rPr>
              <a:t>forecast and fc_short ,</a:t>
            </a:r>
          </a:p>
          <a:p>
            <a:r>
              <a:rPr lang="en-AU" sz="1600" dirty="0" smtClean="0"/>
              <a:t>UM forecast succeeds with  </a:t>
            </a:r>
            <a:r>
              <a:rPr lang="en-AU" sz="1600" dirty="0"/>
              <a:t>o</a:t>
            </a:r>
            <a:r>
              <a:rPr lang="en-AU" sz="1600" dirty="0" smtClean="0"/>
              <a:t>nly one of them. The UM forecast only fails if both forecast tasks fail.</a:t>
            </a:r>
            <a:endParaRPr lang="en-A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64" y="3560056"/>
            <a:ext cx="2484276" cy="209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95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850106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Summary (1): Conversion from SCS to Rose-</a:t>
            </a:r>
            <a:r>
              <a:rPr lang="en-AU" sz="3600" dirty="0" err="1"/>
              <a:t>Cylc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CAWCR plans to support SMS+SCS for ACCESS NWP Operations for the next upgrade to APS2 (2014-2015</a:t>
            </a:r>
            <a:r>
              <a:rPr lang="en-AU" sz="2400" dirty="0" smtClean="0">
                <a:solidFill>
                  <a:srgbClr val="002060"/>
                </a:solidFill>
              </a:rPr>
              <a:t>).</a:t>
            </a:r>
          </a:p>
          <a:p>
            <a:r>
              <a:rPr lang="en-AU" sz="2400" dirty="0" smtClean="0">
                <a:solidFill>
                  <a:srgbClr val="002060"/>
                </a:solidFill>
              </a:rPr>
              <a:t>SCS </a:t>
            </a:r>
            <a:r>
              <a:rPr lang="en-AU" sz="2400" dirty="0">
                <a:solidFill>
                  <a:srgbClr val="002060"/>
                </a:solidFill>
              </a:rPr>
              <a:t>is no longer used or supported by the Met Office.  </a:t>
            </a:r>
            <a:endParaRPr lang="en-AU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From </a:t>
            </a:r>
            <a:r>
              <a:rPr lang="en-AU" sz="2400" dirty="0"/>
              <a:t>APS3, we will retire SCS</a:t>
            </a:r>
            <a:r>
              <a:rPr lang="en-AU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rgbClr val="002060"/>
                </a:solidFill>
              </a:rPr>
              <a:t>For APS3 and beyond (2016 onwards), ACCESS NWP suites will be supplied based on Rose-Cylc components, tailored as needed for operational requirements.</a:t>
            </a:r>
            <a:endParaRPr lang="en-AU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AU" sz="2400" dirty="0" smtClean="0"/>
          </a:p>
          <a:p>
            <a:r>
              <a:rPr lang="en-AU" sz="2400" dirty="0" smtClean="0"/>
              <a:t>Switching </a:t>
            </a:r>
            <a:r>
              <a:rPr lang="en-AU" sz="2400" dirty="0"/>
              <a:t>from SCS to </a:t>
            </a:r>
            <a:r>
              <a:rPr lang="en-AU" sz="2400" dirty="0" smtClean="0"/>
              <a:t>Rose-Cylc </a:t>
            </a:r>
            <a:r>
              <a:rPr lang="en-AU" sz="2400" dirty="0"/>
              <a:t>has happened in research (since 2011).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rgbClr val="002060"/>
                </a:solidFill>
              </a:rPr>
              <a:t>The </a:t>
            </a:r>
            <a:r>
              <a:rPr lang="en-AU" sz="2000" dirty="0">
                <a:solidFill>
                  <a:srgbClr val="002060"/>
                </a:solidFill>
              </a:rPr>
              <a:t>Met Office converted all their operational suites from SCS to Rose-Cylc in Feb 2014 (PS33</a:t>
            </a:r>
            <a:r>
              <a:rPr lang="en-AU" sz="2000" dirty="0" smtClean="0">
                <a:solidFill>
                  <a:srgbClr val="002060"/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002060"/>
                </a:solidFill>
              </a:rPr>
              <a:t>All UM Partners are in the process of migration to Rose-Cylc for all research and operational UM systems.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002060"/>
                </a:solidFill>
              </a:rPr>
              <a:t>Rose-Cylc development and conversion is a major work package in the UM Partners Technical Infrastructure Collaboration.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1600" dirty="0">
                <a:solidFill>
                  <a:srgbClr val="002060"/>
                </a:solidFill>
              </a:rPr>
              <a:t>Partners and Associates are UK (Met Office, Universities), Australia (BoM, CSIRO, Universities), Korea (KMA), India (NCMRWF), New Zealand (NIWA), Singapore (SMS)</a:t>
            </a:r>
          </a:p>
          <a:p>
            <a:endParaRPr lang="en-AU" sz="2400" dirty="0"/>
          </a:p>
          <a:p>
            <a:pPr marL="0" indent="0"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4164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90"/>
            <a:ext cx="7702624" cy="891530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Summary(2): Features of Rose-</a:t>
            </a:r>
            <a:r>
              <a:rPr lang="en-AU" sz="3600" dirty="0" err="1"/>
              <a:t>Cylc</a:t>
            </a:r>
            <a:r>
              <a:rPr lang="en-AU" sz="3600" dirty="0"/>
              <a:t> suites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908720"/>
            <a:ext cx="7848872" cy="5544616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ACCESS NWP Rose-Cylc suites contain full functionality for step-by-step control of suites.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Cylc has all the key features required for both operational and research job scheduling.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E.g.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un, rerun, kill, poll, hold individual task or a family of tasks at any cycle time. </a:t>
            </a:r>
            <a:endParaRPr lang="en-AU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Insert tasks to a running suite.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Modify a running suite or task configurations  without stopping</a:t>
            </a:r>
            <a:endParaRPr lang="en-AU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Rose-Cylc has all features required for suite development. 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E.g. rose </a:t>
            </a:r>
            <a:r>
              <a:rPr lang="en-AU" sz="2000" dirty="0" err="1" smtClean="0">
                <a:solidFill>
                  <a:schemeClr val="accent6">
                    <a:lumMod val="75000"/>
                  </a:schemeClr>
                </a:solidFill>
              </a:rPr>
              <a:t>config</a:t>
            </a:r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 editor to configure NWP components;  Rosebud to convert UMUI jobs (8.4 or above) to rose app </a:t>
            </a:r>
            <a:r>
              <a:rPr lang="en-AU" sz="2000" smtClean="0">
                <a:solidFill>
                  <a:schemeClr val="accent6">
                    <a:lumMod val="75000"/>
                  </a:schemeClr>
                </a:solidFill>
              </a:rPr>
              <a:t>configuration files.</a:t>
            </a:r>
            <a:endParaRPr lang="en-AU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Cylc utilities for validate suite definition file; 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unning a suite in simulation or dummy mode for  further checking  dependencies, submission and communication with remote hosts, run scripts etc. </a:t>
            </a:r>
            <a:endParaRPr lang="en-AU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Rose contains all the features required for configuration management of suites and their components.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E.g. rosie database for suite management (</a:t>
            </a:r>
            <a:r>
              <a:rPr lang="en-AU" sz="2000" dirty="0" err="1" smtClean="0">
                <a:solidFill>
                  <a:schemeClr val="accent6">
                    <a:lumMod val="75000"/>
                  </a:schemeClr>
                </a:solidFill>
              </a:rPr>
              <a:t>svn</a:t>
            </a:r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Rose-bush for managing suite outputs.</a:t>
            </a:r>
          </a:p>
          <a:p>
            <a:pPr lvl="1" algn="l"/>
            <a:endParaRPr lang="en-AU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90"/>
            <a:ext cx="7772400" cy="1251570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Summary(3</a:t>
            </a:r>
            <a:r>
              <a:rPr lang="en-AU" sz="3600" dirty="0"/>
              <a:t>)</a:t>
            </a:r>
            <a:br>
              <a:rPr lang="en-AU" sz="3600" dirty="0"/>
            </a:br>
            <a:r>
              <a:rPr lang="en-AU" sz="3600" dirty="0"/>
              <a:t>Evaluation Cylc as an operational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340768"/>
            <a:ext cx="7848872" cy="51125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BNOC </a:t>
            </a:r>
            <a:r>
              <a:rPr lang="en-AU" sz="2400" dirty="0">
                <a:solidFill>
                  <a:srgbClr val="002060"/>
                </a:solidFill>
              </a:rPr>
              <a:t>are currently evaluating the suitability of Cylc as the job scheduler for operational ACCESS NWP systems.  </a:t>
            </a:r>
          </a:p>
          <a:p>
            <a:pPr algn="l"/>
            <a:endParaRPr lang="en-AU" sz="2400" dirty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This would extend also to ACCESS Seasonal Forecast and potentially to other core BNOC operational applications.</a:t>
            </a:r>
          </a:p>
          <a:p>
            <a:pPr algn="l"/>
            <a:r>
              <a:rPr lang="en-AU" sz="2400" dirty="0">
                <a:solidFill>
                  <a:srgbClr val="002060"/>
                </a:solidFill>
              </a:rPr>
              <a:t>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Like SMS, SVN, GIT and FCM, neither Rose nor Cylc are tied in any way to the UM; they are designed to be used for any applications.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90"/>
            <a:ext cx="7774632" cy="963538"/>
          </a:xfrm>
        </p:spPr>
        <p:txBody>
          <a:bodyPr>
            <a:normAutofit/>
          </a:bodyPr>
          <a:lstStyle/>
          <a:p>
            <a:r>
              <a:rPr lang="en-AU" sz="3600" dirty="0" smtClean="0"/>
              <a:t>Summary(4): </a:t>
            </a:r>
            <a:r>
              <a:rPr lang="en-AU" sz="3600" dirty="0"/>
              <a:t>Design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836712"/>
            <a:ext cx="7848872" cy="525658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sz="2400" dirty="0">
                <a:solidFill>
                  <a:schemeClr val="tx2"/>
                </a:solidFill>
              </a:rPr>
              <a:t>Design principles have been implemented in our </a:t>
            </a:r>
            <a:r>
              <a:rPr lang="en-AU" sz="2400" dirty="0" smtClean="0">
                <a:solidFill>
                  <a:schemeClr val="tx2"/>
                </a:solidFill>
              </a:rPr>
              <a:t>Rose-Cylc </a:t>
            </a:r>
            <a:r>
              <a:rPr lang="en-AU" sz="2400" dirty="0">
                <a:solidFill>
                  <a:schemeClr val="tx2"/>
                </a:solidFill>
              </a:rPr>
              <a:t>suite development. Further refinement is in progress</a:t>
            </a:r>
            <a:r>
              <a:rPr lang="en-AU" sz="2400" dirty="0" smtClean="0">
                <a:solidFill>
                  <a:schemeClr val="tx2"/>
                </a:solidFill>
              </a:rPr>
              <a:t>.</a:t>
            </a:r>
          </a:p>
          <a:p>
            <a:pPr algn="l"/>
            <a:endParaRPr lang="en-AU" sz="2400" dirty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Collaboration on NWP suite design across the UM Partnership is also being considered as part of the Technical Infrastructure Collaboration Project.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Current Met Office suites have been shared with all the UM Partners for this purpose.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A shared repository for Rose experiments will be available across the UM Partnership.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Further design discussions are scheduled during Hilary's visit this week.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  <a:p>
            <a:pPr algn="l"/>
            <a:endParaRPr lang="en-AU" sz="2400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>
            <a:normAutofit/>
          </a:bodyPr>
          <a:lstStyle/>
          <a:p>
            <a:r>
              <a:rPr lang="en-AU" sz="3600" dirty="0"/>
              <a:t>History of ACCESS NWP Schedulers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04856" cy="468052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ACCESS NWP suites were first developed from 2007 onwards using the UM NWP software environment: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UM &amp; UMUI for the model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VAR &amp; VARUI for the 4D-Var minimisation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OPS &amp; OPSUI for observations processing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AU" sz="2400" dirty="0">
                <a:solidFill>
                  <a:srgbClr val="FF0000"/>
                </a:solidFill>
              </a:rPr>
              <a:t>SCS &amp; </a:t>
            </a:r>
            <a:r>
              <a:rPr lang="en-AU" sz="2400" dirty="0" smtClean="0">
                <a:solidFill>
                  <a:srgbClr val="FF0000"/>
                </a:solidFill>
              </a:rPr>
              <a:t>SCSUI, </a:t>
            </a:r>
            <a:r>
              <a:rPr lang="en-AU" sz="2400" dirty="0">
                <a:solidFill>
                  <a:srgbClr val="002060"/>
                </a:solidFill>
              </a:rPr>
              <a:t>suite control </a:t>
            </a:r>
            <a:r>
              <a:rPr lang="en-AU" sz="2400" dirty="0" smtClean="0">
                <a:solidFill>
                  <a:srgbClr val="002060"/>
                </a:solidFill>
              </a:rPr>
              <a:t>system, </a:t>
            </a:r>
            <a:r>
              <a:rPr lang="en-AU" sz="2400" dirty="0">
                <a:solidFill>
                  <a:srgbClr val="002060"/>
                </a:solidFill>
              </a:rPr>
              <a:t>for combining  OPS/VAR/UM/SURF components together into  a NWP suite.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Hilary Oliver provided assistance with our initial implementation.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SCS component is different from the UI's, it has the functions of a job scheduler like Cylc &amp; SMS to manage component tasks.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69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632848" cy="936104"/>
          </a:xfrm>
        </p:spPr>
        <p:txBody>
          <a:bodyPr>
            <a:normAutofit/>
          </a:bodyPr>
          <a:lstStyle/>
          <a:p>
            <a:r>
              <a:rPr lang="en-AU" sz="3600" dirty="0"/>
              <a:t>History of ACCESS NWP Schedulers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836712"/>
            <a:ext cx="8136904" cy="5904656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</a:rPr>
              <a:t>ACCESS NWP </a:t>
            </a:r>
            <a:r>
              <a:rPr lang="en-AU" sz="1800" u="sng" dirty="0">
                <a:solidFill>
                  <a:srgbClr val="002060"/>
                </a:solidFill>
              </a:rPr>
              <a:t>research</a:t>
            </a:r>
            <a:r>
              <a:rPr lang="en-AU" sz="1800" dirty="0">
                <a:solidFill>
                  <a:srgbClr val="002060"/>
                </a:solidFill>
              </a:rPr>
              <a:t> suites for APS0 were based on a combination of SCS "core" and additional "launch scripts". </a:t>
            </a:r>
          </a:p>
          <a:p>
            <a:pPr algn="l"/>
            <a:r>
              <a:rPr lang="en-AU" sz="1800" dirty="0">
                <a:solidFill>
                  <a:srgbClr val="002060"/>
                </a:solidFill>
              </a:rPr>
              <a:t>        (Although submit within SCSUI is  possible)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1800" dirty="0">
                <a:solidFill>
                  <a:srgbClr val="C00000"/>
                </a:solidFill>
              </a:rPr>
              <a:t>Bureau Operations have used ECMWF SMS as their operational job scheduling environment since the 1990's.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1800" dirty="0">
                <a:solidFill>
                  <a:srgbClr val="C00000"/>
                </a:solidFill>
              </a:rPr>
              <a:t>ACCESS NWP </a:t>
            </a:r>
            <a:r>
              <a:rPr lang="en-AU" sz="1800" u="sng" dirty="0">
                <a:solidFill>
                  <a:srgbClr val="C00000"/>
                </a:solidFill>
              </a:rPr>
              <a:t>operational</a:t>
            </a:r>
            <a:r>
              <a:rPr lang="en-AU" sz="1800" dirty="0">
                <a:solidFill>
                  <a:srgbClr val="C00000"/>
                </a:solidFill>
              </a:rPr>
              <a:t> suites were developed from 2008 onwards with a hybrid SMS-SCS approach: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AU" sz="1800" dirty="0">
                <a:solidFill>
                  <a:srgbClr val="C00000"/>
                </a:solidFill>
              </a:rPr>
              <a:t>SMS as the scheduler controlling the suite initiation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AU" sz="1800" dirty="0">
                <a:solidFill>
                  <a:srgbClr val="C00000"/>
                </a:solidFill>
              </a:rPr>
              <a:t>SCS controlling the core NWP suite, communicating back to </a:t>
            </a:r>
            <a:r>
              <a:rPr lang="en-AU" sz="1800" dirty="0" smtClean="0">
                <a:solidFill>
                  <a:srgbClr val="C00000"/>
                </a:solidFill>
              </a:rPr>
              <a:t>SMS</a:t>
            </a:r>
          </a:p>
          <a:p>
            <a:pPr lvl="1" algn="l"/>
            <a:endParaRPr lang="en-AU" sz="2000" dirty="0" smtClean="0">
              <a:solidFill>
                <a:srgbClr val="C00000"/>
              </a:solidFill>
            </a:endParaRPr>
          </a:p>
          <a:p>
            <a:pPr lvl="1" algn="l"/>
            <a:endParaRPr lang="en-AU" sz="2000" dirty="0">
              <a:solidFill>
                <a:srgbClr val="C00000"/>
              </a:solidFill>
            </a:endParaRPr>
          </a:p>
          <a:p>
            <a:pPr lvl="1" algn="l"/>
            <a:endParaRPr lang="en-AU" sz="2000" dirty="0">
              <a:solidFill>
                <a:srgbClr val="C0000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1800" dirty="0">
                <a:solidFill>
                  <a:srgbClr val="C00000"/>
                </a:solidFill>
              </a:rPr>
              <a:t>ACCESS NWP with this design has been operational since September 2009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AU" sz="1800" dirty="0">
                <a:solidFill>
                  <a:srgbClr val="C00000"/>
                </a:solidFill>
              </a:rPr>
              <a:t> APS0: 2009-2011, APS1: 2011-present, APS2: coming </a:t>
            </a:r>
            <a:r>
              <a:rPr lang="en-AU" sz="1800" dirty="0" smtClean="0">
                <a:solidFill>
                  <a:srgbClr val="C00000"/>
                </a:solidFill>
              </a:rPr>
              <a:t>soon</a:t>
            </a:r>
            <a:endParaRPr lang="en-AU" sz="1800" dirty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</a:rPr>
              <a:t>With this approach, research and operations share identical SCS components, </a:t>
            </a:r>
            <a:r>
              <a:rPr lang="en-AU" sz="1800" dirty="0" smtClean="0">
                <a:solidFill>
                  <a:srgbClr val="002060"/>
                </a:solidFill>
              </a:rPr>
              <a:t>with </a:t>
            </a:r>
            <a:r>
              <a:rPr lang="en-AU" sz="1800" dirty="0">
                <a:solidFill>
                  <a:srgbClr val="002060"/>
                </a:solidFill>
              </a:rPr>
              <a:t>similar but different controlling </a:t>
            </a:r>
            <a:r>
              <a:rPr lang="en-AU" sz="1800" dirty="0" smtClean="0">
                <a:solidFill>
                  <a:srgbClr val="002060"/>
                </a:solidFill>
              </a:rPr>
              <a:t>frameworks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AU" sz="1400" dirty="0">
                <a:solidFill>
                  <a:schemeClr val="tx1"/>
                </a:solidFill>
              </a:rPr>
              <a:t>In research, suites are monitored via the </a:t>
            </a:r>
            <a:r>
              <a:rPr lang="en-AU" sz="1400" dirty="0">
                <a:solidFill>
                  <a:schemeClr val="tx1"/>
                </a:solidFill>
                <a:hlinkClick r:id="rId2" action="ppaction://hlinksldjump"/>
              </a:rPr>
              <a:t>SCS html browser. </a:t>
            </a:r>
            <a:endParaRPr lang="en-AU" sz="14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AU" sz="1400" dirty="0">
                <a:solidFill>
                  <a:schemeClr val="tx1"/>
                </a:solidFill>
              </a:rPr>
              <a:t>In operations, suites are mainly monitored through </a:t>
            </a:r>
            <a:r>
              <a:rPr lang="en-AU" sz="1400" dirty="0">
                <a:solidFill>
                  <a:schemeClr val="tx1"/>
                </a:solidFill>
                <a:hlinkClick r:id="rId3" action="ppaction://hlinksldjump"/>
              </a:rPr>
              <a:t>Xcdp</a:t>
            </a:r>
            <a:r>
              <a:rPr lang="en-AU" sz="1400" dirty="0">
                <a:solidFill>
                  <a:schemeClr val="tx1"/>
                </a:solidFill>
              </a:rPr>
              <a:t>, the SMS GUI.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1400" dirty="0">
              <a:solidFill>
                <a:schemeClr val="tx1"/>
              </a:solidFill>
            </a:endParaRPr>
          </a:p>
          <a:p>
            <a:pPr algn="l"/>
            <a:endParaRPr lang="en-AU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3404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hlinkClick r:id="rId3" action="ppaction://hlinksldjump"/>
          </p:cNvPr>
          <p:cNvSpPr/>
          <p:nvPr/>
        </p:nvSpPr>
        <p:spPr>
          <a:xfrm rot="10800000">
            <a:off x="251520" y="6381328"/>
            <a:ext cx="396044" cy="28803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Xcdp screen dump</a:t>
            </a:r>
            <a:endParaRPr lang="en-AU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97" y="908720"/>
            <a:ext cx="6562279" cy="520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7220" y="38550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Operational ACCESS-R  Under SMS-SCS 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62373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Xcdp screen dump (Joan Fernon)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627784" y="2852936"/>
            <a:ext cx="388843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3150650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Core NWP part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020272" y="3150650"/>
            <a:ext cx="172819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 flipH="1">
            <a:off x="5976156" y="3233136"/>
            <a:ext cx="1080120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798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383"/>
            <a:ext cx="8136904" cy="881337"/>
          </a:xfrm>
        </p:spPr>
        <p:txBody>
          <a:bodyPr>
            <a:normAutofit/>
          </a:bodyPr>
          <a:lstStyle/>
          <a:p>
            <a:r>
              <a:rPr lang="en-AU" sz="3600" dirty="0"/>
              <a:t>History of ACCESS NWP Schedulers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256584"/>
          </a:xfrm>
        </p:spPr>
        <p:txBody>
          <a:bodyPr>
            <a:normAutofit/>
          </a:bodyPr>
          <a:lstStyle/>
          <a:p>
            <a:pPr marL="457200" indent="-457200"/>
            <a:r>
              <a:rPr lang="en-AU" sz="2200" dirty="0">
                <a:solidFill>
                  <a:srgbClr val="002060"/>
                </a:solidFill>
              </a:rPr>
              <a:t>While SMS has remained at the core of Bureau operational job scheduling, SCS, SCSUI and  UMUI turned out to be far more difficult to use and less suitable.</a:t>
            </a:r>
          </a:p>
          <a:p>
            <a:pPr marL="457200" indent="-457200"/>
            <a:r>
              <a:rPr lang="en-AU" sz="2200" dirty="0"/>
              <a:t>SCS </a:t>
            </a:r>
            <a:r>
              <a:rPr lang="en-AU" sz="2200" b="1" dirty="0"/>
              <a:t>can not </a:t>
            </a:r>
            <a:r>
              <a:rPr lang="en-AU" sz="2200" dirty="0"/>
              <a:t>easily control running of individual </a:t>
            </a:r>
            <a:r>
              <a:rPr lang="en-AU" sz="2200" dirty="0" smtClean="0"/>
              <a:t>tasks within </a:t>
            </a:r>
            <a:r>
              <a:rPr lang="en-AU" sz="2200" dirty="0"/>
              <a:t>the suite (as SMS can do).</a:t>
            </a:r>
          </a:p>
          <a:p>
            <a:pPr marL="457200" indent="-457200"/>
            <a:r>
              <a:rPr lang="en-AU" sz="2200" dirty="0"/>
              <a:t>SCS is a difficult system for both development and debugging.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AU" sz="2200" dirty="0"/>
              <a:t>Many tasks are written to stay outside of the SCS suite itself.</a:t>
            </a:r>
          </a:p>
          <a:p>
            <a:pPr marL="457200" indent="-457200"/>
            <a:r>
              <a:rPr lang="en-AU" sz="2200" dirty="0">
                <a:hlinkClick r:id="rId2" action="ppaction://hlinksldjump"/>
              </a:rPr>
              <a:t>Trigger conditions are difficult to set</a:t>
            </a:r>
            <a:r>
              <a:rPr lang="en-AU" sz="2200" dirty="0"/>
              <a:t>, especially for </a:t>
            </a:r>
            <a:r>
              <a:rPr lang="en-AU" sz="2200" dirty="0">
                <a:hlinkClick r:id="rId3" action="ppaction://hlinksldjump"/>
              </a:rPr>
              <a:t>complex suites.</a:t>
            </a:r>
            <a:endParaRPr lang="en-AU" sz="2200" dirty="0"/>
          </a:p>
          <a:p>
            <a:pPr marL="0" indent="0">
              <a:buNone/>
            </a:pP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0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572" y="363267"/>
            <a:ext cx="842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prstClr val="black"/>
                </a:solidFill>
              </a:rPr>
              <a:t>Example: A complex NWP suite ACCESS-G</a:t>
            </a:r>
          </a:p>
          <a:p>
            <a:pPr algn="ctr"/>
            <a:r>
              <a:rPr lang="en-AU" sz="2800" b="1" dirty="0" smtClean="0">
                <a:solidFill>
                  <a:prstClr val="black"/>
                </a:solidFill>
              </a:rPr>
              <a:t>Suite Tasks and Data Flow</a:t>
            </a:r>
            <a:endParaRPr lang="en-AU" sz="2800" b="1" dirty="0">
              <a:solidFill>
                <a:prstClr val="black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" y="1183779"/>
            <a:ext cx="9154929" cy="631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27585" y="5805265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C00000"/>
                </a:solidFill>
              </a:rPr>
              <a:t>Each node represents a </a:t>
            </a:r>
            <a:r>
              <a:rPr lang="en-AU" dirty="0">
                <a:solidFill>
                  <a:srgbClr val="C00000"/>
                </a:solidFill>
              </a:rPr>
              <a:t>task. Colour coded by </a:t>
            </a:r>
            <a:r>
              <a:rPr lang="en-AU" dirty="0" smtClean="0">
                <a:solidFill>
                  <a:srgbClr val="C00000"/>
                </a:solidFill>
              </a:rPr>
              <a:t>family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Arrows describe relations among tasks.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51571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hlinkClick r:id="rId3" action="ppaction://hlinksldjump"/>
              </a:rPr>
              <a:t>OPS family </a:t>
            </a:r>
            <a:r>
              <a:rPr lang="en-AU" dirty="0" smtClean="0">
                <a:solidFill>
                  <a:prstClr val="black"/>
                </a:solidFill>
              </a:rPr>
              <a:t>(in green)</a:t>
            </a:r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653" y="1732166"/>
            <a:ext cx="22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ODB family (in yellow)</a:t>
            </a:r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4020017">
            <a:off x="263748" y="4559805"/>
            <a:ext cx="947683" cy="149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7779566">
            <a:off x="166939" y="2322767"/>
            <a:ext cx="959088" cy="178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43840"/>
            <a:ext cx="4968552" cy="612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332656"/>
            <a:ext cx="577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ACCESS-G Suite Tasks with Grouped Families (ODB and OPS)</a:t>
            </a:r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1259632" y="2204864"/>
            <a:ext cx="1872208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prstClr val="white"/>
                </a:solidFill>
              </a:rPr>
              <a:t>ODB</a:t>
            </a:r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899592" y="3068960"/>
            <a:ext cx="1872208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prstClr val="white"/>
                </a:solidFill>
              </a:rPr>
              <a:t>OPS</a:t>
            </a:r>
            <a:endParaRPr lang="en-AU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5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11306</TotalTime>
  <Words>2381</Words>
  <Application>Microsoft Office PowerPoint</Application>
  <PresentationFormat>On-screen Show (4:3)</PresentationFormat>
  <Paragraphs>353</Paragraphs>
  <Slides>26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1_Office Theme</vt:lpstr>
      <vt:lpstr>2_Office Theme</vt:lpstr>
      <vt:lpstr>ACCESS NWP Suite Design </vt:lpstr>
      <vt:lpstr>What do we mean by NWP suite design?</vt:lpstr>
      <vt:lpstr>History of ACCESS NWP Schedulers (1)</vt:lpstr>
      <vt:lpstr>History of ACCESS NWP Schedulers (2)</vt:lpstr>
      <vt:lpstr>PowerPoint Presentation</vt:lpstr>
      <vt:lpstr>PowerPoint Presentation</vt:lpstr>
      <vt:lpstr>History of ACCESS NWP Schedulers (3)</vt:lpstr>
      <vt:lpstr>PowerPoint Presentation</vt:lpstr>
      <vt:lpstr>PowerPoint Presentation</vt:lpstr>
      <vt:lpstr>Setting Task Triggers (Examples)</vt:lpstr>
      <vt:lpstr>History of ACCESS NWP Schedulers (4)</vt:lpstr>
      <vt:lpstr>History of ACCESS NWP Schedulers (5)</vt:lpstr>
      <vt:lpstr>Schedulers used in ACCESS-G  and other NWP Systems </vt:lpstr>
      <vt:lpstr>Schedulers used in ACCESS-C Forecast-only Systems </vt:lpstr>
      <vt:lpstr>Design Principles(1) </vt:lpstr>
      <vt:lpstr>PowerPoint Presentation</vt:lpstr>
      <vt:lpstr>PowerPoint Presentation</vt:lpstr>
      <vt:lpstr>PowerPoint Presentation</vt:lpstr>
      <vt:lpstr>Design Principles (2)</vt:lpstr>
      <vt:lpstr>Design Principles (3) </vt:lpstr>
      <vt:lpstr>PowerPoint Presentation</vt:lpstr>
      <vt:lpstr>Design Principles (4) </vt:lpstr>
      <vt:lpstr>Summary (1): Conversion from SCS to Rose-Cylc</vt:lpstr>
      <vt:lpstr>Summary(2): Features of Rose-Cylc suites</vt:lpstr>
      <vt:lpstr>Summary(3) Evaluation Cylc as an operational scheduler</vt:lpstr>
      <vt:lpstr>Summary(4): Design 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NWP System Design</dc:title>
  <dc:creator>Xiao Cheers</dc:creator>
  <cp:lastModifiedBy>Yi Xiao</cp:lastModifiedBy>
  <cp:revision>175</cp:revision>
  <cp:lastPrinted>2014-10-09T03:37:15Z</cp:lastPrinted>
  <dcterms:created xsi:type="dcterms:W3CDTF">2014-09-21T11:19:57Z</dcterms:created>
  <dcterms:modified xsi:type="dcterms:W3CDTF">2014-10-13T21:38:16Z</dcterms:modified>
</cp:coreProperties>
</file>