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4" r:id="rId2"/>
  </p:sldMasterIdLst>
  <p:notesMasterIdLst>
    <p:notesMasterId r:id="rId24"/>
  </p:notesMasterIdLst>
  <p:handoutMasterIdLst>
    <p:handoutMasterId r:id="rId25"/>
  </p:handoutMasterIdLst>
  <p:sldIdLst>
    <p:sldId id="262" r:id="rId3"/>
    <p:sldId id="257" r:id="rId4"/>
    <p:sldId id="275" r:id="rId5"/>
    <p:sldId id="276" r:id="rId6"/>
    <p:sldId id="263" r:id="rId7"/>
    <p:sldId id="264" r:id="rId8"/>
    <p:sldId id="272" r:id="rId9"/>
    <p:sldId id="273" r:id="rId10"/>
    <p:sldId id="269" r:id="rId11"/>
    <p:sldId id="270" r:id="rId12"/>
    <p:sldId id="281" r:id="rId13"/>
    <p:sldId id="265" r:id="rId14"/>
    <p:sldId id="282" r:id="rId15"/>
    <p:sldId id="277" r:id="rId16"/>
    <p:sldId id="280" r:id="rId17"/>
    <p:sldId id="278" r:id="rId18"/>
    <p:sldId id="279" r:id="rId19"/>
    <p:sldId id="267" r:id="rId20"/>
    <p:sldId id="268" r:id="rId21"/>
    <p:sldId id="274" r:id="rId22"/>
    <p:sldId id="258" r:id="rId23"/>
  </p:sldIdLst>
  <p:sldSz cx="9144000" cy="6858000" type="screen4x3"/>
  <p:notesSz cx="6858000" cy="9144000"/>
  <p:defaultTextStyle>
    <a:defPPr>
      <a:defRPr lang="en-AU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C1"/>
    <a:srgbClr val="666666"/>
    <a:srgbClr val="0E5F7E"/>
    <a:srgbClr val="0E7D60"/>
    <a:srgbClr val="010000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Grid="0" snapToObjects="1">
      <p:cViewPr>
        <p:scale>
          <a:sx n="66" d="100"/>
          <a:sy n="66" d="100"/>
        </p:scale>
        <p:origin x="-75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A516859-0E61-4285-A801-8B7A890F3CCC}" type="datetime1">
              <a:rPr lang="en-AU"/>
              <a:pPr/>
              <a:t>13/10/2014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668FB59-0EC4-4B74-82B2-CA8F14B77BF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142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AU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C8176BA-A082-4DFF-99A3-40B144522742}" type="datetime1">
              <a:rPr lang="en-AU"/>
              <a:pPr/>
              <a:t>13/10/2014</a:t>
            </a:fld>
            <a:endParaRPr lang="en-AU"/>
          </a:p>
        </p:txBody>
      </p:sp>
      <p:sp>
        <p:nvSpPr>
          <p:cNvPr id="563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AU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5B0902-031E-42B8-A0FE-3EE14E6AF22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1031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AU" noProof="0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smtClean="0"/>
          </a:p>
        </p:txBody>
      </p:sp>
      <p:pic>
        <p:nvPicPr>
          <p:cNvPr id="18437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991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8852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71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06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997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28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148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978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01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974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572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049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55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69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776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782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0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10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75" y="274638"/>
            <a:ext cx="699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274638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bom.gov.au/foswiki/NMOC/OperationsDevelopment/SmsBasics" TargetMode="External"/><Relationship Id="rId2" Type="http://schemas.openxmlformats.org/officeDocument/2006/relationships/hyperlink" Target="http://nmoc-svnop:8080/projects/sms/wiki/SMSlinuxsg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Rectang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AU" sz="2400" dirty="0" smtClean="0"/>
              <a:t>(and </a:t>
            </a:r>
            <a:r>
              <a:rPr lang="en-AU" sz="2400" dirty="0"/>
              <a:t>plans for evaluation of job scheduling </a:t>
            </a:r>
            <a:r>
              <a:rPr lang="en-AU" sz="2400" dirty="0" smtClean="0"/>
              <a:t>options…)</a:t>
            </a:r>
            <a:endParaRPr lang="en-US" sz="2400" dirty="0"/>
          </a:p>
        </p:txBody>
      </p:sp>
      <p:pic>
        <p:nvPicPr>
          <p:cNvPr id="64516" name="Picture 4" descr="Placeholder_s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8475"/>
            <a:ext cx="9142413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Grp="1"/>
          </p:cNvSpPr>
          <p:nvPr>
            <p:ph type="ctrTitle"/>
          </p:nvPr>
        </p:nvSpPr>
        <p:spPr>
          <a:xfrm>
            <a:off x="348342" y="1539875"/>
            <a:ext cx="8505371" cy="719138"/>
          </a:xfrm>
        </p:spPr>
        <p:txBody>
          <a:bodyPr/>
          <a:lstStyle/>
          <a:p>
            <a:pPr algn="ctr"/>
            <a:r>
              <a:rPr lang="en-AU" sz="2800" dirty="0"/>
              <a:t>Bureau use of SMS for operational </a:t>
            </a:r>
            <a:r>
              <a:rPr lang="en-AU" sz="2800" dirty="0" smtClean="0"/>
              <a:t>scheduling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50611" y="3412515"/>
            <a:ext cx="385233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Jim Fraser</a:t>
            </a:r>
          </a:p>
          <a:p>
            <a:pPr algn="ctr"/>
            <a:r>
              <a:rPr lang="en-AU" dirty="0" smtClean="0"/>
              <a:t> Bureau National Operations Centre</a:t>
            </a:r>
          </a:p>
          <a:p>
            <a:pPr algn="ctr"/>
            <a:endParaRPr lang="en-AU" dirty="0" smtClean="0"/>
          </a:p>
          <a:p>
            <a:pPr algn="ctr"/>
            <a:r>
              <a:rPr lang="en-AU" dirty="0" smtClean="0"/>
              <a:t>14 Oct 2014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8637588" cy="812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95C1"/>
                </a:solidFill>
              </a:rPr>
              <a:t>XCDP – graphical user interface</a:t>
            </a:r>
            <a:endParaRPr lang="en-US" dirty="0">
              <a:solidFill>
                <a:srgbClr val="0095C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666524"/>
            <a:ext cx="4621141" cy="312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8" y="3728811"/>
            <a:ext cx="4621143" cy="291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14" y="1132114"/>
            <a:ext cx="3926486" cy="291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2844800" y="1132114"/>
            <a:ext cx="2372714" cy="130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44800" y="2589779"/>
            <a:ext cx="2372714" cy="147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6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8637588" cy="812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95C1"/>
                </a:solidFill>
              </a:rPr>
              <a:t>XCDP – graphical user interface</a:t>
            </a:r>
            <a:endParaRPr lang="en-US" dirty="0">
              <a:solidFill>
                <a:srgbClr val="0095C1"/>
              </a:solidFill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812799"/>
            <a:ext cx="5595257" cy="599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21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406401" y="274638"/>
            <a:ext cx="85090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95C1"/>
                </a:solidFill>
                <a:latin typeface="Arial" charset="0"/>
              </a:rPr>
              <a:t>How it works</a:t>
            </a:r>
            <a:endParaRPr lang="en-US" sz="3200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>
          <a:xfrm>
            <a:off x="254000" y="1756229"/>
            <a:ext cx="8637588" cy="489222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Define </a:t>
            </a:r>
            <a:r>
              <a:rPr lang="en-US" sz="1800" dirty="0"/>
              <a:t>your suite (grouping of tasks) </a:t>
            </a:r>
            <a:r>
              <a:rPr lang="en-US" sz="1800" dirty="0" smtClean="0"/>
              <a:t>in a .</a:t>
            </a:r>
            <a:r>
              <a:rPr lang="en-US" sz="1800" dirty="0" err="1" smtClean="0"/>
              <a:t>def</a:t>
            </a:r>
            <a:r>
              <a:rPr lang="en-US" sz="1800" dirty="0" smtClean="0"/>
              <a:t> file</a:t>
            </a:r>
          </a:p>
          <a:p>
            <a:pPr lvl="1">
              <a:buFont typeface="Arial" pitchFamily="34" charset="0"/>
              <a:buChar char="•"/>
            </a:pPr>
            <a:r>
              <a:rPr lang="en-AU" sz="1800" dirty="0" smtClean="0"/>
              <a:t>Structure, dependencies</a:t>
            </a:r>
          </a:p>
          <a:p>
            <a:pPr lvl="1">
              <a:buFont typeface="Arial" pitchFamily="34" charset="0"/>
              <a:buChar char="•"/>
            </a:pPr>
            <a:r>
              <a:rPr lang="en-AU" sz="1800" dirty="0" smtClean="0"/>
              <a:t>Locations </a:t>
            </a:r>
            <a:r>
              <a:rPr lang="en-AU" sz="1800" dirty="0"/>
              <a:t>of scripts/outputs, </a:t>
            </a:r>
            <a:r>
              <a:rPr lang="en-AU" sz="1800" dirty="0" err="1"/>
              <a:t>etc</a:t>
            </a:r>
            <a:r>
              <a:rPr lang="en-AU" sz="1800" dirty="0"/>
              <a:t> </a:t>
            </a:r>
            <a:endParaRPr lang="en-AU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Add </a:t>
            </a:r>
            <a:r>
              <a:rPr lang="en-US" sz="1800" dirty="0"/>
              <a:t>“hooks” to communicate to </a:t>
            </a:r>
            <a:r>
              <a:rPr lang="en-US" sz="1800" dirty="0" smtClean="0"/>
              <a:t>SMS server </a:t>
            </a:r>
            <a:r>
              <a:rPr lang="en-US" sz="1800" dirty="0"/>
              <a:t>(using includes) 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When ready, </a:t>
            </a:r>
            <a:r>
              <a:rPr lang="en-US" sz="1800" dirty="0"/>
              <a:t>server submits the task </a:t>
            </a:r>
            <a:r>
              <a:rPr lang="en-US" sz="1800" dirty="0" smtClean="0"/>
              <a:t>(pre-processor adds SMS variables &amp; expands include files)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T</a:t>
            </a:r>
            <a:r>
              <a:rPr lang="en-US" sz="1800" dirty="0" smtClean="0"/>
              <a:t>ask </a:t>
            </a:r>
            <a:r>
              <a:rPr lang="en-US" sz="1800" dirty="0"/>
              <a:t>tells server task has started - </a:t>
            </a:r>
            <a:r>
              <a:rPr lang="en-US" sz="1800" dirty="0" err="1"/>
              <a:t>init</a:t>
            </a:r>
            <a:r>
              <a:rPr lang="en-US" sz="1800" dirty="0"/>
              <a:t> client command 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If </a:t>
            </a:r>
            <a:r>
              <a:rPr lang="en-US" sz="1800" dirty="0"/>
              <a:t>an error is detected, task tells the server 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/>
              <a:t>error trapping to communicate errors, 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AU" sz="1800" dirty="0" smtClean="0"/>
              <a:t>Send </a:t>
            </a:r>
            <a:r>
              <a:rPr lang="en-AU" sz="1800" dirty="0"/>
              <a:t>abort client command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If </a:t>
            </a:r>
            <a:r>
              <a:rPr lang="en-US" sz="1800" dirty="0"/>
              <a:t>task completes, tells the server </a:t>
            </a:r>
          </a:p>
          <a:p>
            <a:pPr lvl="1">
              <a:buFont typeface="Arial" pitchFamily="34" charset="0"/>
              <a:buChar char="•"/>
            </a:pPr>
            <a:r>
              <a:rPr lang="en-AU" sz="1800" dirty="0" smtClean="0"/>
              <a:t>Send </a:t>
            </a:r>
            <a:r>
              <a:rPr lang="en-AU" sz="1800" dirty="0"/>
              <a:t>complete client command </a:t>
            </a:r>
          </a:p>
          <a:p>
            <a:pPr marL="0" indent="0"/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406401" y="274638"/>
            <a:ext cx="85090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95C1"/>
                </a:solidFill>
                <a:latin typeface="Arial" charset="0"/>
              </a:rPr>
              <a:t>SMS .</a:t>
            </a:r>
            <a:r>
              <a:rPr lang="en-US" sz="3200" dirty="0" err="1" smtClean="0">
                <a:solidFill>
                  <a:srgbClr val="0095C1"/>
                </a:solidFill>
                <a:latin typeface="Arial" charset="0"/>
              </a:rPr>
              <a:t>def</a:t>
            </a:r>
            <a:r>
              <a:rPr lang="en-US" sz="3200" dirty="0" smtClean="0">
                <a:solidFill>
                  <a:srgbClr val="0095C1"/>
                </a:solidFill>
                <a:latin typeface="Arial" charset="0"/>
              </a:rPr>
              <a:t> file example</a:t>
            </a:r>
            <a:endParaRPr lang="en-US" sz="3200" dirty="0" smtClean="0">
              <a:solidFill>
                <a:srgbClr val="0095C1"/>
              </a:solidFill>
              <a:latin typeface="Arial" charset="0"/>
            </a:endParaRPr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03" y="1417638"/>
            <a:ext cx="5931298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656" y="2496457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Simple human readable </a:t>
            </a:r>
          </a:p>
          <a:p>
            <a:r>
              <a:rPr lang="en-AU" dirty="0"/>
              <a:t>s</a:t>
            </a:r>
            <a:r>
              <a:rPr lang="en-AU" dirty="0" smtClean="0"/>
              <a:t>cripting language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1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1219199" y="274638"/>
            <a:ext cx="7696201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95C1"/>
                </a:solidFill>
                <a:latin typeface="Arial" charset="0"/>
              </a:rPr>
              <a:t>Implementing ACCESS in SMS</a:t>
            </a:r>
            <a:endParaRPr lang="en-US" sz="3200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SMS "</a:t>
            </a:r>
            <a:r>
              <a:rPr lang="en-AU" sz="2000" dirty="0" err="1" smtClean="0">
                <a:solidFill>
                  <a:schemeClr val="tx1"/>
                </a:solidFill>
              </a:rPr>
              <a:t>scs_run.sms</a:t>
            </a:r>
            <a:r>
              <a:rPr lang="en-AU" sz="2000" dirty="0" smtClean="0">
                <a:solidFill>
                  <a:schemeClr val="tx1"/>
                </a:solidFill>
              </a:rPr>
              <a:t>" task calls a "run-</a:t>
            </a:r>
            <a:r>
              <a:rPr lang="en-AU" sz="2000" dirty="0" err="1" smtClean="0">
                <a:solidFill>
                  <a:schemeClr val="tx1"/>
                </a:solidFill>
              </a:rPr>
              <a:t>scs</a:t>
            </a:r>
            <a:r>
              <a:rPr lang="en-AU" sz="2000" dirty="0" smtClean="0">
                <a:solidFill>
                  <a:schemeClr val="tx1"/>
                </a:solidFill>
              </a:rPr>
              <a:t>-suite" script  which then </a:t>
            </a:r>
            <a:r>
              <a:rPr lang="en-AU" sz="2000" dirty="0" err="1" smtClean="0">
                <a:solidFill>
                  <a:schemeClr val="tx1"/>
                </a:solidFill>
              </a:rPr>
              <a:t>initiiates</a:t>
            </a:r>
            <a:r>
              <a:rPr lang="en-AU" sz="2000" dirty="0" smtClean="0">
                <a:solidFill>
                  <a:schemeClr val="tx1"/>
                </a:solidFill>
              </a:rPr>
              <a:t> the individual SCS tasks – </a:t>
            </a:r>
            <a:r>
              <a:rPr lang="en-AU" sz="2000" dirty="0" smtClean="0">
                <a:solidFill>
                  <a:srgbClr val="0095C1"/>
                </a:solidFill>
              </a:rPr>
              <a:t>a scheduler within a scheduler!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$</a:t>
            </a:r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RUN_SCRIPT/</a:t>
            </a:r>
            <a:r>
              <a:rPr lang="fr-F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scs</a:t>
            </a:r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-suite $cold -d $SUITE_DIR -t $</a:t>
            </a:r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DATETIME</a:t>
            </a:r>
            <a:b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A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2000" dirty="0" smtClean="0"/>
              <a:t>Hooks added inside SCS steps communicate back to SMS, signalling start, status, completion via function calls</a:t>
            </a:r>
            <a:br>
              <a:rPr lang="en-AU" sz="2000" dirty="0" smtClean="0"/>
            </a:br>
            <a:endParaRPr lang="en-AU" sz="2000" dirty="0" smtClean="0"/>
          </a:p>
          <a:p>
            <a:pPr>
              <a:buFont typeface="Arial" pitchFamily="34" charset="0"/>
              <a:buChar char="•"/>
            </a:pPr>
            <a:r>
              <a:rPr lang="en-AU" sz="2000" dirty="0" smtClean="0"/>
              <a:t>SCS html output can only be viewed</a:t>
            </a:r>
            <a:br>
              <a:rPr lang="en-AU" sz="2000" dirty="0" smtClean="0"/>
            </a:br>
            <a:r>
              <a:rPr lang="en-AU" sz="2000" dirty="0" smtClean="0"/>
              <a:t>in web-browser (rather than XCDP)</a:t>
            </a:r>
          </a:p>
          <a:p>
            <a:pPr marL="0" indent="0"/>
            <a:endParaRPr lang="en-US" sz="2000" dirty="0">
              <a:latin typeface="Arial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2" y="4014788"/>
            <a:ext cx="2962275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1465943" y="274638"/>
            <a:ext cx="7449457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95C1"/>
                </a:solidFill>
                <a:latin typeface="Arial" charset="0"/>
              </a:rPr>
              <a:t>Implementing ACCESS in SMS - II</a:t>
            </a:r>
            <a:endParaRPr lang="en-US" sz="3200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Common scripts used wherever possible between all ACCESS suites to minimize maintenance 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ACCESS suites comprised of 109 individual SMS scripts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Tools exist to automatically create </a:t>
            </a:r>
            <a:r>
              <a:rPr lang="en-AU" sz="2000" dirty="0">
                <a:solidFill>
                  <a:schemeClr val="tx1"/>
                </a:solidFill>
              </a:rPr>
              <a:t>multiple (</a:t>
            </a:r>
            <a:r>
              <a:rPr lang="en-AU" sz="2000" dirty="0" smtClean="0">
                <a:solidFill>
                  <a:schemeClr val="tx1"/>
                </a:solidFill>
              </a:rPr>
              <a:t>3236) soft-links to these scripts giving tasks unique job names to make life easier for the operators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Scheduler syntax expands loops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r>
              <a:rPr lang="en-AU" sz="2000" dirty="0" smtClean="0">
                <a:solidFill>
                  <a:schemeClr val="tx1"/>
                </a:solidFill>
              </a:rPr>
              <a:t> in .</a:t>
            </a:r>
            <a:r>
              <a:rPr lang="en-AU" sz="2000" dirty="0" err="1" smtClean="0">
                <a:solidFill>
                  <a:schemeClr val="tx1"/>
                </a:solidFill>
              </a:rPr>
              <a:t>def</a:t>
            </a:r>
            <a:r>
              <a:rPr lang="en-AU" sz="2000" dirty="0" smtClean="0">
                <a:solidFill>
                  <a:schemeClr val="tx1"/>
                </a:solidFill>
              </a:rPr>
              <a:t> file to submit a total of 11,420 individual ACCESS jobs per day</a:t>
            </a:r>
            <a:endParaRPr lang="en-AU" sz="2000" dirty="0" smtClean="0"/>
          </a:p>
          <a:p>
            <a:pPr marL="0" indent="0"/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362857" y="274638"/>
            <a:ext cx="8552543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95C1"/>
                </a:solidFill>
                <a:latin typeface="Arial" charset="0"/>
              </a:rPr>
              <a:t>Task triggering in SMS</a:t>
            </a:r>
            <a:endParaRPr lang="en-US" sz="3200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AU" sz="2000" dirty="0" smtClean="0">
                <a:solidFill>
                  <a:srgbClr val="0095C1"/>
                </a:solidFill>
              </a:rPr>
              <a:t>A variety of methods are used to control task initiation within SMS: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Simple dependencies </a:t>
            </a:r>
            <a:r>
              <a:rPr lang="en-US" sz="2000" dirty="0">
                <a:latin typeface="Arial" charset="0"/>
              </a:rPr>
              <a:t>on completion of prior </a:t>
            </a:r>
            <a:r>
              <a:rPr lang="en-US" sz="2000" dirty="0" smtClean="0">
                <a:latin typeface="Arial" charset="0"/>
              </a:rPr>
              <a:t>jobs;</a:t>
            </a:r>
            <a:endParaRPr lang="en-US" sz="2000" dirty="0">
              <a:latin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Time triggers (time of day; every x minutes; day of week </a:t>
            </a:r>
            <a:r>
              <a:rPr lang="en-US" sz="2000" dirty="0" err="1" smtClean="0">
                <a:latin typeface="Arial" charset="0"/>
              </a:rPr>
              <a:t>etc</a:t>
            </a:r>
            <a:r>
              <a:rPr lang="en-US" sz="2000" dirty="0" smtClean="0">
                <a:latin typeface="Arial" charset="0"/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Regular polling of files via SMS (e.g. EER suites);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Cross suite triggering by setting flags via </a:t>
            </a:r>
            <a:r>
              <a:rPr lang="en-US" sz="2000" dirty="0" err="1">
                <a:latin typeface="Arial" charset="0"/>
              </a:rPr>
              <a:t>cdp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commands;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External daemons starting a task via </a:t>
            </a:r>
            <a:r>
              <a:rPr lang="en-US" sz="2000" dirty="0" err="1" smtClean="0">
                <a:latin typeface="Arial" charset="0"/>
              </a:rPr>
              <a:t>cdp</a:t>
            </a:r>
            <a:r>
              <a:rPr lang="en-US" sz="2000" dirty="0" smtClean="0">
                <a:latin typeface="Arial" charset="0"/>
              </a:rPr>
              <a:t> commands (e.g. VAWS);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Operator intervention (manually executing tasks)</a:t>
            </a:r>
          </a:p>
          <a:p>
            <a:pPr marL="0" indent="0"/>
            <a:r>
              <a:rPr lang="en-US" sz="2000" dirty="0" smtClean="0">
                <a:solidFill>
                  <a:srgbClr val="0095C1"/>
                </a:solidFill>
                <a:latin typeface="Arial" charset="0"/>
              </a:rPr>
              <a:t>Hindcast looping can be achieved by removing any time dependencies and specify start date and end date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44009"/>
            <a:ext cx="8637588" cy="712333"/>
          </a:xfrm>
        </p:spPr>
        <p:txBody>
          <a:bodyPr/>
          <a:lstStyle/>
          <a:p>
            <a:r>
              <a:rPr lang="en-US" sz="2800" dirty="0" smtClean="0">
                <a:solidFill>
                  <a:srgbClr val="0095C1"/>
                </a:solidFill>
                <a:latin typeface="Arial" charset="0"/>
              </a:rPr>
              <a:t>Operational job runtimes on Ngamai supercomputer</a:t>
            </a:r>
            <a:endParaRPr lang="en-US" sz="2800" dirty="0">
              <a:solidFill>
                <a:srgbClr val="0095C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6" y="905782"/>
            <a:ext cx="8026400" cy="573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899886" y="274638"/>
            <a:ext cx="8015514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95C1"/>
                </a:solidFill>
                <a:latin typeface="Arial" charset="0"/>
              </a:rPr>
              <a:t>Things BNOC likes about SMS</a:t>
            </a:r>
            <a:endParaRPr lang="en-US" sz="3200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One single GUI for operational system </a:t>
            </a:r>
            <a:r>
              <a:rPr lang="en-US" sz="2000" dirty="0" smtClean="0">
                <a:latin typeface="Arial" charset="0"/>
              </a:rPr>
              <a:t>monitoring (can view multiple SMS instances in a single window)</a:t>
            </a:r>
            <a:endParaRPr lang="en-US" sz="2000" dirty="0">
              <a:latin typeface="Arial" charset="0"/>
            </a:endParaRPr>
          </a:p>
          <a:p>
            <a:pPr marL="0" indent="0">
              <a:buFontTx/>
              <a:buChar char="•"/>
            </a:pPr>
            <a:r>
              <a:rPr lang="en-US" sz="2000" dirty="0" smtClean="0">
                <a:latin typeface="Arial" charset="0"/>
              </a:rPr>
              <a:t> Intuitive, relatively easy to use</a:t>
            </a:r>
          </a:p>
          <a:p>
            <a:pPr marL="0" indent="0">
              <a:buFontTx/>
              <a:buChar char="•"/>
            </a:pPr>
            <a:r>
              <a:rPr lang="en-US" sz="2000" dirty="0" smtClean="0">
                <a:latin typeface="Arial" charset="0"/>
              </a:rPr>
              <a:t> Robust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&amp; stable (can run for months or years without crashing)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Lightweight, scalable (yet to hit any internal limits)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Can interactively replay/modify parts of a running suite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Can manually change SMS variables or perform one-off  modified "edit" runs</a:t>
            </a:r>
          </a:p>
          <a:p>
            <a:pPr marL="0" indent="0">
              <a:buFontTx/>
              <a:buChar char="•"/>
            </a:pPr>
            <a:r>
              <a:rPr lang="en-US" sz="2000" dirty="0" smtClean="0">
                <a:latin typeface="Arial" charset="0"/>
              </a:rPr>
              <a:t> Security – user lists control who can see what &amp; do what</a:t>
            </a:r>
            <a:endParaRPr lang="en-US" sz="2000" dirty="0">
              <a:latin typeface="Arial" charset="0"/>
            </a:endParaRPr>
          </a:p>
          <a:p>
            <a:pPr marL="0" indent="0"/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740229" y="274638"/>
            <a:ext cx="8175171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95C1"/>
                </a:solidFill>
                <a:latin typeface="Arial" charset="0"/>
              </a:rPr>
              <a:t>Some disadvantages of SMS</a:t>
            </a:r>
            <a:endParaRPr lang="en-US" sz="3200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Char char="•"/>
            </a:pPr>
            <a:r>
              <a:rPr lang="en-US" sz="2000" dirty="0" smtClean="0">
                <a:latin typeface="Arial" charset="0"/>
              </a:rPr>
              <a:t> No longer "supported" by ECMWF (replaced by </a:t>
            </a:r>
            <a:r>
              <a:rPr lang="en-US" sz="2000" dirty="0" err="1" smtClean="0">
                <a:latin typeface="Arial" charset="0"/>
              </a:rPr>
              <a:t>ecFlow</a:t>
            </a:r>
            <a:r>
              <a:rPr lang="en-US" sz="2000" dirty="0" smtClean="0">
                <a:latin typeface="Arial" charset="0"/>
              </a:rPr>
              <a:t> recently)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32-bit code will eventually require replacement (10 years?)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Single-threaded – could hang if </a:t>
            </a:r>
            <a:r>
              <a:rPr lang="en-US" sz="2000" dirty="0" err="1" smtClean="0">
                <a:latin typeface="Arial" charset="0"/>
              </a:rPr>
              <a:t>sshfs</a:t>
            </a:r>
            <a:r>
              <a:rPr lang="en-US" sz="2000" dirty="0" smtClean="0">
                <a:latin typeface="Arial" charset="0"/>
              </a:rPr>
              <a:t> fails (workaround proposed)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00Z date cycling – can make inter-suite triggering delicate if 18Z model runs are delayed  (alert emails now warn us if this happens)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Awkward to view previous days' output files (stored on disk but not viewable in GUI)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Rarely used by CAWCR developers → disjointed transition to operations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Can't handle multi-billion year astrophysical model runs!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  <a:p>
            <a:pPr marL="0" indent="0"/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1886857" y="274638"/>
            <a:ext cx="700473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95C1"/>
                </a:solidFill>
                <a:latin typeface="Arial" charset="0"/>
              </a:rPr>
              <a:t>Role of Bureau National Operations Centre</a:t>
            </a:r>
            <a:endParaRPr lang="en-US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AU" sz="2000" dirty="0" smtClean="0">
                <a:solidFill>
                  <a:srgbClr val="0070C0"/>
                </a:solidFill>
                <a:latin typeface="Arial" charset="0"/>
              </a:rPr>
              <a:t>BNOC s</a:t>
            </a:r>
            <a:r>
              <a:rPr lang="en-AU" sz="2000" dirty="0" smtClean="0">
                <a:solidFill>
                  <a:srgbClr val="0070C0"/>
                </a:solidFill>
              </a:rPr>
              <a:t>erves </a:t>
            </a:r>
            <a:r>
              <a:rPr lang="en-AU" sz="2000" dirty="0">
                <a:solidFill>
                  <a:srgbClr val="0070C0"/>
                </a:solidFill>
              </a:rPr>
              <a:t>as the real-time operational hub for Australia’s national weather service </a:t>
            </a:r>
            <a:r>
              <a:rPr lang="en-AU" sz="2000" dirty="0" smtClean="0">
                <a:solidFill>
                  <a:srgbClr val="0070C0"/>
                </a:solidFill>
              </a:rPr>
              <a:t>by: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rgbClr val="FF0000"/>
                </a:solidFill>
              </a:rPr>
              <a:t>providing </a:t>
            </a:r>
            <a:r>
              <a:rPr lang="en-AU" sz="2000" dirty="0">
                <a:solidFill>
                  <a:srgbClr val="FF0000"/>
                </a:solidFill>
              </a:rPr>
              <a:t>numerical forecast guidance to the Regional Forecasting Centres and external clients </a:t>
            </a:r>
            <a:endParaRPr lang="en-AU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2000" dirty="0" smtClean="0"/>
              <a:t>issuing </a:t>
            </a:r>
            <a:r>
              <a:rPr lang="en-AU" sz="2000" dirty="0"/>
              <a:t>a range of analysis and prediction products relating to weather, oceans and climate </a:t>
            </a:r>
            <a:endParaRPr lang="en-AU" sz="2000" dirty="0" smtClean="0"/>
          </a:p>
          <a:p>
            <a:pPr>
              <a:buFont typeface="Arial" pitchFamily="34" charset="0"/>
              <a:buChar char="•"/>
            </a:pPr>
            <a:r>
              <a:rPr lang="en-AU" sz="2000" dirty="0" smtClean="0"/>
              <a:t>supporting </a:t>
            </a:r>
            <a:r>
              <a:rPr lang="en-AU" sz="2000" dirty="0"/>
              <a:t>the operational communications and computing infrastructure </a:t>
            </a:r>
            <a:endParaRPr lang="en-AU" sz="2000" dirty="0" smtClean="0"/>
          </a:p>
          <a:p>
            <a:pPr>
              <a:buFont typeface="Arial" pitchFamily="34" charset="0"/>
              <a:buChar char="•"/>
            </a:pPr>
            <a:r>
              <a:rPr lang="en-AU" sz="2000" dirty="0" smtClean="0"/>
              <a:t>maintaining </a:t>
            </a:r>
            <a:r>
              <a:rPr lang="en-AU" sz="2000" dirty="0"/>
              <a:t>an archive of synoptic analyses and observations over the Southern Hemisphere</a:t>
            </a:r>
            <a:r>
              <a:rPr lang="en-AU" sz="1800" dirty="0"/>
              <a:t> </a:t>
            </a:r>
            <a:endParaRPr lang="en-AU" sz="1800" dirty="0" smtClean="0"/>
          </a:p>
          <a:p>
            <a:pPr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Various international roles: WMC, RSMC, RAFC, RTWP…</a:t>
            </a:r>
            <a:r>
              <a:rPr lang="en-AU" sz="1800" dirty="0"/>
              <a:t/>
            </a:r>
            <a:br>
              <a:rPr lang="en-AU" sz="1800" dirty="0"/>
            </a:br>
            <a:endParaRPr lang="en-AU" sz="1800" dirty="0"/>
          </a:p>
          <a:p>
            <a:pPr marL="0" indent="0"/>
            <a:endParaRPr lang="en-US" sz="2000" dirty="0">
              <a:latin typeface="Arial" charset="0"/>
            </a:endParaRPr>
          </a:p>
          <a:p>
            <a:pPr marL="0" indent="0"/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377371" y="274638"/>
            <a:ext cx="8538029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95C1"/>
                </a:solidFill>
                <a:latin typeface="Arial" charset="0"/>
              </a:rPr>
              <a:t>Future options?</a:t>
            </a:r>
            <a:endParaRPr lang="en-US" sz="3200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Char char="•"/>
            </a:pPr>
            <a:r>
              <a:rPr lang="en-US" sz="2000" dirty="0" smtClean="0">
                <a:latin typeface="Arial" charset="0"/>
              </a:rPr>
              <a:t> Could conceivably continue using SMS for many years…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Migrate to </a:t>
            </a:r>
            <a:r>
              <a:rPr lang="en-US" sz="2000" dirty="0" err="1" smtClean="0">
                <a:latin typeface="Arial" charset="0"/>
              </a:rPr>
              <a:t>ecFlow</a:t>
            </a:r>
            <a:r>
              <a:rPr lang="en-US" sz="2000" dirty="0" smtClean="0">
                <a:latin typeface="Arial" charset="0"/>
              </a:rPr>
              <a:t> (Python API, improved error handling, migration tools)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Hybrid approach – use Cylc for ACCESS VAR/UM + SMS for rest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Convert all operational SMS suites to Cylc? (Tools, resourcing?)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09575" y="5453063"/>
            <a:ext cx="6400800" cy="754062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AU" sz="1400" dirty="0" smtClean="0"/>
              <a:t>Jim Fraser, BNOC</a:t>
            </a:r>
            <a:endParaRPr lang="en-AU" sz="1400" dirty="0"/>
          </a:p>
          <a:p>
            <a:pPr eaLnBrk="1" hangingPunct="1"/>
            <a:r>
              <a:rPr lang="en-AU" sz="1400" dirty="0" err="1" smtClean="0"/>
              <a:t>Ph</a:t>
            </a:r>
            <a:r>
              <a:rPr lang="en-AU" sz="1400" dirty="0" smtClean="0"/>
              <a:t>: (03) 9669 4039</a:t>
            </a:r>
            <a:endParaRPr lang="en-AU" sz="1400" dirty="0"/>
          </a:p>
          <a:p>
            <a:pPr eaLnBrk="1" hangingPunct="1"/>
            <a:r>
              <a:rPr lang="en-AU" sz="1400" dirty="0" smtClean="0"/>
              <a:t>J.Fraser@bom.gov.au</a:t>
            </a:r>
            <a:endParaRPr lang="en-AU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9574" y="1973263"/>
            <a:ext cx="8313511" cy="2772908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AU" dirty="0" smtClean="0">
                <a:solidFill>
                  <a:srgbClr val="1F5C80"/>
                </a:solidFill>
                <a:cs typeface="Arial" charset="0"/>
              </a:rPr>
              <a:t>For more info on SMS in BNOC refer to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AU" sz="1800" dirty="0" smtClean="0">
                <a:solidFill>
                  <a:srgbClr val="1F5C80"/>
                </a:solidFill>
                <a:cs typeface="Arial" charset="0"/>
                <a:hlinkClick r:id="rId2"/>
              </a:rPr>
              <a:t>http://nmoc-svnop:8080/projects/sms/wiki/SMSlinuxsge</a:t>
            </a:r>
            <a:r>
              <a:rPr lang="en-AU" sz="1800" dirty="0" smtClean="0">
                <a:solidFill>
                  <a:srgbClr val="1F5C80"/>
                </a:solidFill>
                <a:cs typeface="Arial" charset="0"/>
              </a:rPr>
              <a:t> 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AU" sz="1800" dirty="0" smtClean="0">
                <a:solidFill>
                  <a:srgbClr val="1F5C80"/>
                </a:solidFill>
                <a:cs typeface="Arial" charset="0"/>
                <a:hlinkClick r:id="rId3"/>
              </a:rPr>
              <a:t>http://wiki.bom.gov.au/foswiki/NMOC/OperationsDevelopment/SmsBasics</a:t>
            </a:r>
            <a:endParaRPr lang="en-AU" sz="1800" dirty="0" smtClean="0">
              <a:solidFill>
                <a:srgbClr val="1F5C80"/>
              </a:solidFill>
              <a:cs typeface="Arial" charset="0"/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endParaRPr lang="en-AU" dirty="0" smtClean="0">
              <a:solidFill>
                <a:srgbClr val="1F5C80"/>
              </a:solidFill>
              <a:cs typeface="Arial" charset="0"/>
            </a:endParaRPr>
          </a:p>
          <a:p>
            <a:pPr eaLnBrk="1" hangingPunct="1"/>
            <a:endParaRPr lang="en-AU" dirty="0" smtClean="0">
              <a:solidFill>
                <a:srgbClr val="1F5C80"/>
              </a:solidFill>
              <a:cs typeface="Arial" charset="0"/>
            </a:endParaRPr>
          </a:p>
          <a:p>
            <a:pPr eaLnBrk="1" hangingPunct="1"/>
            <a:r>
              <a:rPr lang="en-AU" dirty="0" smtClean="0">
                <a:solidFill>
                  <a:srgbClr val="1F5C80"/>
                </a:solidFill>
                <a:cs typeface="Arial" charset="0"/>
              </a:rPr>
              <a:t>Thank </a:t>
            </a:r>
            <a:r>
              <a:rPr lang="en-AU" dirty="0">
                <a:solidFill>
                  <a:srgbClr val="1F5C80"/>
                </a:solidFill>
                <a:cs typeface="Arial" charset="0"/>
              </a:rPr>
              <a:t>you…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464457" y="274638"/>
            <a:ext cx="84509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95C1"/>
                </a:solidFill>
                <a:latin typeface="Arial" charset="0"/>
              </a:rPr>
              <a:t>Structure of BNOC</a:t>
            </a:r>
            <a:endParaRPr lang="en-US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>
          <a:xfrm>
            <a:off x="254000" y="1828800"/>
            <a:ext cx="8637588" cy="4819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sz="2000" b="1" u="sng" dirty="0">
                <a:solidFill>
                  <a:srgbClr val="FF0000"/>
                </a:solidFill>
              </a:rPr>
              <a:t>Central Operations:</a:t>
            </a:r>
          </a:p>
          <a:p>
            <a:pPr lvl="1">
              <a:lnSpc>
                <a:spcPct val="80000"/>
              </a:lnSpc>
            </a:pPr>
            <a:r>
              <a:rPr lang="en-AU" sz="1700" dirty="0"/>
              <a:t>6-7 staff on duty at all times (24x7)</a:t>
            </a:r>
          </a:p>
          <a:p>
            <a:pPr lvl="1">
              <a:lnSpc>
                <a:spcPct val="80000"/>
              </a:lnSpc>
            </a:pPr>
            <a:r>
              <a:rPr lang="en-AU" sz="1700" dirty="0"/>
              <a:t>Senior Meteorologist (supervisor)</a:t>
            </a:r>
          </a:p>
          <a:p>
            <a:pPr lvl="1">
              <a:lnSpc>
                <a:spcPct val="80000"/>
              </a:lnSpc>
            </a:pPr>
            <a:r>
              <a:rPr lang="en-AU" sz="1700" dirty="0"/>
              <a:t>Aviation Meteorologists (2)</a:t>
            </a:r>
          </a:p>
          <a:p>
            <a:pPr lvl="1">
              <a:lnSpc>
                <a:spcPct val="80000"/>
              </a:lnSpc>
            </a:pPr>
            <a:r>
              <a:rPr lang="en-AU" sz="1700" dirty="0" err="1" smtClean="0"/>
              <a:t>ITOps</a:t>
            </a:r>
            <a:r>
              <a:rPr lang="en-AU" sz="1700" dirty="0" smtClean="0"/>
              <a:t> Computer </a:t>
            </a:r>
            <a:r>
              <a:rPr lang="en-AU" sz="1700" dirty="0"/>
              <a:t>Operator</a:t>
            </a:r>
          </a:p>
          <a:p>
            <a:pPr lvl="1">
              <a:lnSpc>
                <a:spcPct val="80000"/>
              </a:lnSpc>
            </a:pPr>
            <a:r>
              <a:rPr lang="en-AU" sz="1700" dirty="0" err="1" smtClean="0"/>
              <a:t>ITOps</a:t>
            </a:r>
            <a:r>
              <a:rPr lang="en-AU" sz="1700" dirty="0" smtClean="0"/>
              <a:t> Help </a:t>
            </a:r>
            <a:r>
              <a:rPr lang="en-AU" sz="1700" dirty="0"/>
              <a:t>Desk (IT and </a:t>
            </a:r>
            <a:r>
              <a:rPr lang="en-AU" sz="1700" dirty="0" err="1"/>
              <a:t>Comms</a:t>
            </a:r>
            <a:r>
              <a:rPr lang="en-AU" sz="1700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AU" sz="700" b="1" u="sng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AU" sz="2000" b="1" u="sng" dirty="0">
                <a:solidFill>
                  <a:srgbClr val="FF0000"/>
                </a:solidFill>
              </a:rPr>
              <a:t>Operational Support:</a:t>
            </a:r>
          </a:p>
          <a:p>
            <a:pPr lvl="1">
              <a:lnSpc>
                <a:spcPct val="80000"/>
              </a:lnSpc>
            </a:pPr>
            <a:r>
              <a:rPr lang="en-AU" sz="1800" dirty="0"/>
              <a:t>Operations Development </a:t>
            </a:r>
            <a:r>
              <a:rPr lang="en-AU" sz="1800" dirty="0" smtClean="0"/>
              <a:t>(5)</a:t>
            </a:r>
            <a:endParaRPr lang="en-AU" sz="1800" dirty="0"/>
          </a:p>
          <a:p>
            <a:pPr lvl="2">
              <a:lnSpc>
                <a:spcPct val="80000"/>
              </a:lnSpc>
            </a:pPr>
            <a:r>
              <a:rPr lang="en-AU" sz="1500" dirty="0"/>
              <a:t>NWP model implementation &amp; support</a:t>
            </a:r>
          </a:p>
          <a:p>
            <a:pPr lvl="1">
              <a:lnSpc>
                <a:spcPct val="80000"/>
              </a:lnSpc>
            </a:pPr>
            <a:r>
              <a:rPr lang="en-AU" sz="1800" dirty="0"/>
              <a:t>Oceanographic Systems (6)</a:t>
            </a:r>
          </a:p>
          <a:p>
            <a:pPr lvl="2">
              <a:lnSpc>
                <a:spcPct val="80000"/>
              </a:lnSpc>
            </a:pPr>
            <a:r>
              <a:rPr lang="en-AU" sz="1500" dirty="0"/>
              <a:t>Ocean model implementation and support</a:t>
            </a:r>
          </a:p>
          <a:p>
            <a:pPr lvl="1">
              <a:lnSpc>
                <a:spcPct val="80000"/>
              </a:lnSpc>
            </a:pPr>
            <a:r>
              <a:rPr lang="en-AU" sz="1700" dirty="0" smtClean="0"/>
              <a:t>National </a:t>
            </a:r>
            <a:r>
              <a:rPr lang="en-AU" sz="1700" dirty="0"/>
              <a:t>Weather Graphics </a:t>
            </a:r>
            <a:r>
              <a:rPr lang="en-AU" sz="1700" dirty="0" smtClean="0"/>
              <a:t>(3)</a:t>
            </a:r>
          </a:p>
          <a:p>
            <a:pPr lvl="1">
              <a:lnSpc>
                <a:spcPct val="80000"/>
              </a:lnSpc>
            </a:pPr>
            <a:r>
              <a:rPr lang="en-AU" sz="1700" dirty="0" smtClean="0"/>
              <a:t>National Tides Unit </a:t>
            </a:r>
            <a:endParaRPr lang="en-AU" sz="1700" dirty="0"/>
          </a:p>
          <a:p>
            <a:pPr lvl="1">
              <a:lnSpc>
                <a:spcPct val="80000"/>
              </a:lnSpc>
            </a:pPr>
            <a:r>
              <a:rPr lang="en-AU" sz="1700" dirty="0"/>
              <a:t>Tsunami Systems (1</a:t>
            </a:r>
            <a:r>
              <a:rPr lang="en-AU" sz="1700" dirty="0" smtClean="0"/>
              <a:t>)</a:t>
            </a:r>
            <a:endParaRPr lang="en-AU" sz="1700" dirty="0"/>
          </a:p>
          <a:p>
            <a:pPr>
              <a:lnSpc>
                <a:spcPct val="80000"/>
              </a:lnSpc>
            </a:pPr>
            <a:r>
              <a:rPr lang="en-AU" sz="2000" b="1" dirty="0">
                <a:solidFill>
                  <a:srgbClr val="0033CC"/>
                </a:solidFill>
              </a:rPr>
              <a:t>Approximately </a:t>
            </a:r>
            <a:r>
              <a:rPr lang="en-AU" sz="2000" b="1" dirty="0" smtClean="0">
                <a:solidFill>
                  <a:srgbClr val="0033CC"/>
                </a:solidFill>
              </a:rPr>
              <a:t>70 </a:t>
            </a:r>
            <a:r>
              <a:rPr lang="en-AU" sz="2000" b="1" dirty="0">
                <a:solidFill>
                  <a:srgbClr val="0033CC"/>
                </a:solidFill>
              </a:rPr>
              <a:t>staff in total</a:t>
            </a:r>
            <a:r>
              <a:rPr lang="en-AU" sz="1800" dirty="0"/>
              <a:t/>
            </a:r>
            <a:br>
              <a:rPr lang="en-AU" sz="1800" dirty="0"/>
            </a:br>
            <a:endParaRPr lang="en-AU" sz="1800" dirty="0"/>
          </a:p>
          <a:p>
            <a:pPr marL="0" indent="0"/>
            <a:endParaRPr lang="en-US" sz="2000" dirty="0">
              <a:latin typeface="Arial" charset="0"/>
            </a:endParaRPr>
          </a:p>
          <a:p>
            <a:pPr marL="0" indent="0"/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522515" y="274638"/>
            <a:ext cx="8392886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95C1"/>
                </a:solidFill>
                <a:latin typeface="Arial" charset="0"/>
              </a:rPr>
              <a:t>Responsibilities</a:t>
            </a:r>
            <a:endParaRPr lang="en-US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>
          <a:xfrm>
            <a:off x="254000" y="1814286"/>
            <a:ext cx="8637588" cy="4834164"/>
          </a:xfrm>
        </p:spPr>
        <p:txBody>
          <a:bodyPr/>
          <a:lstStyle/>
          <a:p>
            <a:r>
              <a:rPr lang="en-US" dirty="0">
                <a:solidFill>
                  <a:srgbClr val="0095C1"/>
                </a:solidFill>
                <a:latin typeface="Arial" charset="0"/>
              </a:rPr>
              <a:t>Operational Development </a:t>
            </a:r>
            <a:r>
              <a:rPr lang="en-US" dirty="0" smtClean="0">
                <a:solidFill>
                  <a:srgbClr val="0095C1"/>
                </a:solidFill>
                <a:latin typeface="Arial" charset="0"/>
              </a:rPr>
              <a:t>Section</a:t>
            </a:r>
            <a:endParaRPr lang="en-AU" dirty="0">
              <a:solidFill>
                <a:srgbClr val="0095C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1600" b="1" dirty="0" smtClean="0">
                <a:solidFill>
                  <a:srgbClr val="FF0000"/>
                </a:solidFill>
              </a:rPr>
              <a:t>Support </a:t>
            </a:r>
            <a:r>
              <a:rPr lang="en-AU" sz="1600" b="1" dirty="0">
                <a:solidFill>
                  <a:srgbClr val="FF0000"/>
                </a:solidFill>
              </a:rPr>
              <a:t>of the Operational NWP </a:t>
            </a:r>
            <a:r>
              <a:rPr lang="en-AU" sz="1600" b="1" dirty="0" smtClean="0">
                <a:solidFill>
                  <a:srgbClr val="FF0000"/>
                </a:solidFill>
              </a:rPr>
              <a:t>Suites:</a:t>
            </a:r>
            <a:endParaRPr lang="en-AU" sz="1600" b="1" dirty="0">
              <a:solidFill>
                <a:srgbClr val="FF0000"/>
              </a:solidFill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</a:rPr>
              <a:t>Day-to-day support and maintenance of all the models which form the Operational NWP Suite.</a:t>
            </a:r>
          </a:p>
          <a:p>
            <a:pPr lvl="1"/>
            <a:r>
              <a:rPr lang="en-AU" sz="1600" dirty="0">
                <a:solidFill>
                  <a:schemeClr val="tx1"/>
                </a:solidFill>
              </a:rPr>
              <a:t>Out of hours troubleshooting support for unusual problems</a:t>
            </a:r>
          </a:p>
          <a:p>
            <a:pPr>
              <a:buFont typeface="Arial" pitchFamily="34" charset="0"/>
              <a:buChar char="•"/>
            </a:pPr>
            <a:r>
              <a:rPr lang="en-AU" sz="1600" b="1" dirty="0">
                <a:solidFill>
                  <a:srgbClr val="FF0000"/>
                </a:solidFill>
              </a:rPr>
              <a:t>Implementation </a:t>
            </a:r>
            <a:r>
              <a:rPr lang="en-AU" sz="1600" b="1" dirty="0" smtClean="0">
                <a:solidFill>
                  <a:srgbClr val="FF0000"/>
                </a:solidFill>
              </a:rPr>
              <a:t>in the operational scheduler &amp; running on operational machines </a:t>
            </a:r>
            <a:r>
              <a:rPr lang="en-AU" sz="1600" dirty="0" smtClean="0"/>
              <a:t>of </a:t>
            </a:r>
            <a:r>
              <a:rPr lang="en-AU" sz="1600" dirty="0"/>
              <a:t>model upgrades / new </a:t>
            </a:r>
            <a:r>
              <a:rPr lang="en-AU" sz="1600" dirty="0" smtClean="0"/>
              <a:t>systems developed </a:t>
            </a:r>
            <a:r>
              <a:rPr lang="en-AU" sz="1600" dirty="0"/>
              <a:t>by Bureau’s research centre (CAWCR)</a:t>
            </a:r>
          </a:p>
          <a:p>
            <a:pPr>
              <a:buFont typeface="Arial" pitchFamily="34" charset="0"/>
              <a:buChar char="•"/>
            </a:pPr>
            <a:r>
              <a:rPr lang="en-AU" sz="1600" dirty="0"/>
              <a:t>Interfacing with downstream </a:t>
            </a:r>
            <a:r>
              <a:rPr lang="en-AU" sz="1600" dirty="0" smtClean="0"/>
              <a:t>systems </a:t>
            </a:r>
          </a:p>
          <a:p>
            <a:pPr>
              <a:buFont typeface="Arial" pitchFamily="34" charset="0"/>
              <a:buChar char="•"/>
            </a:pPr>
            <a:r>
              <a:rPr lang="en-AU" sz="1600" dirty="0" smtClean="0"/>
              <a:t>Model </a:t>
            </a:r>
            <a:r>
              <a:rPr lang="en-AU" sz="1600" dirty="0"/>
              <a:t>forecast </a:t>
            </a:r>
            <a:r>
              <a:rPr lang="en-AU" sz="1600" dirty="0" smtClean="0"/>
              <a:t>verification/assessment</a:t>
            </a:r>
          </a:p>
          <a:p>
            <a:pPr marL="0" indent="0"/>
            <a:r>
              <a:rPr lang="en-AU" dirty="0" smtClean="0">
                <a:solidFill>
                  <a:srgbClr val="0095C1"/>
                </a:solidFill>
                <a:latin typeface="Arial" charset="0"/>
              </a:rPr>
              <a:t>IT Operations</a:t>
            </a:r>
            <a:endParaRPr lang="en-AU" dirty="0">
              <a:solidFill>
                <a:srgbClr val="0095C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AU" sz="1600" b="1" dirty="0" smtClean="0">
                <a:solidFill>
                  <a:srgbClr val="FF0000"/>
                </a:solidFill>
              </a:rPr>
              <a:t>Monitoring of operational systems</a:t>
            </a:r>
          </a:p>
          <a:p>
            <a:pPr>
              <a:buFont typeface="Arial" pitchFamily="34" charset="0"/>
              <a:buChar char="•"/>
            </a:pPr>
            <a:r>
              <a:rPr lang="en-AU" sz="1600" dirty="0" smtClean="0"/>
              <a:t>First-level support; escalation of problems to appropriate support staff</a:t>
            </a:r>
            <a:endParaRPr lang="en-AU" sz="1600" dirty="0"/>
          </a:p>
          <a:p>
            <a:pPr>
              <a:buFont typeface="Arial" pitchFamily="34" charset="0"/>
              <a:buChar char="•"/>
            </a:pPr>
            <a:endParaRPr lang="en-AU" sz="1800" dirty="0" smtClean="0"/>
          </a:p>
          <a:p>
            <a:pPr>
              <a:buFont typeface="Arial" pitchFamily="34" charset="0"/>
              <a:buChar char="•"/>
            </a:pPr>
            <a:endParaRPr lang="en-AU" sz="1800" dirty="0"/>
          </a:p>
          <a:p>
            <a:pPr marL="0" indent="0"/>
            <a:endParaRPr lang="en-US" sz="2000" dirty="0">
              <a:latin typeface="Arial" charset="0"/>
            </a:endParaRPr>
          </a:p>
          <a:p>
            <a:pPr marL="0" indent="0"/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972457" y="274638"/>
            <a:ext cx="7942943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95C1"/>
                </a:solidFill>
              </a:rPr>
              <a:t>SMS job scheduling in BNOC</a:t>
            </a:r>
            <a:endParaRPr lang="en-US" sz="3200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>
          <a:xfrm>
            <a:off x="246742" y="1968500"/>
            <a:ext cx="8789988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000" dirty="0" smtClean="0">
                <a:solidFill>
                  <a:srgbClr val="0070C0"/>
                </a:solidFill>
              </a:rPr>
              <a:t>     SMS </a:t>
            </a:r>
            <a:r>
              <a:rPr lang="en-AU" sz="2000" dirty="0">
                <a:solidFill>
                  <a:srgbClr val="0070C0"/>
                </a:solidFill>
              </a:rPr>
              <a:t>= ECMWF “Supervisor Monitor Scheduler”</a:t>
            </a:r>
            <a:br>
              <a:rPr lang="en-AU" sz="2000" dirty="0">
                <a:solidFill>
                  <a:srgbClr val="0070C0"/>
                </a:solidFill>
              </a:rPr>
            </a:br>
            <a:endParaRPr lang="en-AU" sz="20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AU" sz="2000" dirty="0" smtClean="0"/>
              <a:t>Powerful </a:t>
            </a:r>
            <a:r>
              <a:rPr lang="en-AU" sz="2000" dirty="0"/>
              <a:t>GUI environment for operational job scheduling and monitoring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AU" sz="2000" dirty="0"/>
              <a:t>Core component of BoM BNOC Operations for last </a:t>
            </a:r>
            <a:r>
              <a:rPr lang="en-AU" sz="2000" dirty="0" smtClean="0"/>
              <a:t>two decades </a:t>
            </a:r>
            <a:br>
              <a:rPr lang="en-AU" sz="2000" dirty="0" smtClean="0"/>
            </a:br>
            <a:r>
              <a:rPr lang="en-AU" sz="2000" dirty="0" smtClean="0"/>
              <a:t>(f</a:t>
            </a:r>
            <a:r>
              <a:rPr lang="en-US" sz="2000" dirty="0" err="1" smtClean="0">
                <a:latin typeface="Arial" charset="0"/>
              </a:rPr>
              <a:t>irst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introduced into NMC in early </a:t>
            </a:r>
            <a:r>
              <a:rPr lang="en-US" sz="2000" dirty="0" smtClean="0">
                <a:latin typeface="Arial" charset="0"/>
              </a:rPr>
              <a:t>1990's)</a:t>
            </a:r>
            <a:endParaRPr lang="en-AU" sz="20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AU" sz="2000" dirty="0" smtClean="0"/>
              <a:t>Currently runs </a:t>
            </a:r>
            <a:r>
              <a:rPr lang="en-AU" sz="2000" dirty="0" smtClean="0">
                <a:solidFill>
                  <a:srgbClr val="FF0000"/>
                </a:solidFill>
              </a:rPr>
              <a:t>17,200</a:t>
            </a:r>
            <a:r>
              <a:rPr lang="en-AU" sz="2000" dirty="0">
                <a:solidFill>
                  <a:srgbClr val="FF0000"/>
                </a:solidFill>
              </a:rPr>
              <a:t>+ jobs per day</a:t>
            </a:r>
            <a:r>
              <a:rPr lang="en-AU" sz="2000" dirty="0"/>
              <a:t> in </a:t>
            </a:r>
            <a:r>
              <a:rPr lang="en-AU" sz="2000" dirty="0" smtClean="0"/>
              <a:t>55 </a:t>
            </a:r>
            <a:r>
              <a:rPr lang="en-AU" sz="2000" dirty="0"/>
              <a:t>separate suites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AU" sz="2000" dirty="0"/>
              <a:t>Allows for system inter-dependencies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AU" sz="2000" dirty="0"/>
              <a:t>Easy visual monitoring of system status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AU" sz="2000" dirty="0"/>
              <a:t>Gives interactive facilities for operational staff</a:t>
            </a:r>
            <a:r>
              <a:rPr lang="en-US" sz="2000" dirty="0" smtClean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52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377371" y="274638"/>
            <a:ext cx="8538029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95C1"/>
                </a:solidFill>
                <a:latin typeface="Arial" charset="0"/>
              </a:rPr>
              <a:t>Overview of SMS</a:t>
            </a:r>
            <a:endParaRPr lang="en-US" sz="3200" dirty="0" smtClean="0">
              <a:solidFill>
                <a:srgbClr val="0095C1"/>
              </a:solidFill>
              <a:latin typeface="Arial" charset="0"/>
            </a:endParaRP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000" b="1" dirty="0" smtClean="0">
                <a:latin typeface="Arial" charset="0"/>
              </a:rPr>
              <a:t>Components:</a:t>
            </a:r>
          </a:p>
          <a:p>
            <a:pPr marL="0" indent="0">
              <a:buFontTx/>
              <a:buChar char="•"/>
            </a:pP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solidFill>
                  <a:srgbClr val="0095C1"/>
                </a:solidFill>
                <a:latin typeface="Arial" charset="0"/>
              </a:rPr>
              <a:t>SMS server </a:t>
            </a:r>
            <a:r>
              <a:rPr lang="en-US" sz="2000" dirty="0" smtClean="0"/>
              <a:t>–The </a:t>
            </a:r>
            <a:r>
              <a:rPr lang="en-US" sz="2000" dirty="0"/>
              <a:t>scheduler, continuously running daemon </a:t>
            </a:r>
            <a:r>
              <a:rPr lang="en-US" sz="2000" dirty="0" smtClean="0"/>
              <a:t>process that submits tasks to remote machines upon trigger dependencies being satisfied</a:t>
            </a:r>
          </a:p>
          <a:p>
            <a:pPr marL="0" indent="0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>
                <a:solidFill>
                  <a:srgbClr val="0095C1"/>
                </a:solidFill>
              </a:rPr>
              <a:t>Child </a:t>
            </a:r>
            <a:r>
              <a:rPr lang="en-US" sz="2000" dirty="0">
                <a:solidFill>
                  <a:srgbClr val="0095C1"/>
                </a:solidFill>
              </a:rPr>
              <a:t>commands </a:t>
            </a:r>
            <a:r>
              <a:rPr lang="en-US" sz="2000" dirty="0" smtClean="0">
                <a:solidFill>
                  <a:schemeClr val="tx1"/>
                </a:solidFill>
              </a:rPr>
              <a:t>talk back to server to </a:t>
            </a:r>
            <a:r>
              <a:rPr lang="en-US" sz="2000" dirty="0" smtClean="0"/>
              <a:t>update </a:t>
            </a:r>
            <a:r>
              <a:rPr lang="en-US" sz="2000" dirty="0"/>
              <a:t>status and attributes </a:t>
            </a:r>
          </a:p>
          <a:p>
            <a:pPr marL="0" indent="0">
              <a:buFontTx/>
              <a:buChar char="•"/>
            </a:pPr>
            <a:r>
              <a:rPr lang="en-AU" sz="2000" dirty="0"/>
              <a:t> </a:t>
            </a:r>
            <a:r>
              <a:rPr lang="en-AU" sz="2000" dirty="0" err="1">
                <a:solidFill>
                  <a:srgbClr val="0095C1"/>
                </a:solidFill>
              </a:rPr>
              <a:t>cdp</a:t>
            </a:r>
            <a:r>
              <a:rPr lang="en-AU" sz="2000" dirty="0">
                <a:solidFill>
                  <a:srgbClr val="0095C1"/>
                </a:solidFill>
              </a:rPr>
              <a:t> </a:t>
            </a:r>
            <a:r>
              <a:rPr lang="en-US" sz="2000" dirty="0"/>
              <a:t>– Command line interface to SMS </a:t>
            </a:r>
          </a:p>
          <a:p>
            <a:pPr marL="0" indent="0">
              <a:buFontTx/>
              <a:buChar char="•"/>
            </a:pPr>
            <a:r>
              <a:rPr lang="en-US" sz="2000" dirty="0" smtClean="0"/>
              <a:t> </a:t>
            </a:r>
            <a:r>
              <a:rPr lang="en-AU" sz="2000" dirty="0" smtClean="0">
                <a:solidFill>
                  <a:srgbClr val="0095C1"/>
                </a:solidFill>
              </a:rPr>
              <a:t>XCDP</a:t>
            </a:r>
            <a:r>
              <a:rPr lang="en-AU" sz="2000" dirty="0" smtClean="0"/>
              <a:t> </a:t>
            </a:r>
            <a:r>
              <a:rPr lang="en-AU" sz="2000" dirty="0"/>
              <a:t>– Graphical interface to SMS</a:t>
            </a:r>
          </a:p>
          <a:p>
            <a:pPr marL="0" indent="0">
              <a:buFontTx/>
              <a:buChar char="•"/>
            </a:pPr>
            <a:endParaRPr lang="en-US" sz="2000" dirty="0">
              <a:latin typeface="Arial" charset="0"/>
            </a:endParaRPr>
          </a:p>
          <a:p>
            <a:pPr marL="0" indent="0"/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24"/>
          <p:cNvSpPr>
            <a:spLocks noGrp="1"/>
          </p:cNvSpPr>
          <p:nvPr>
            <p:ph type="title"/>
          </p:nvPr>
        </p:nvSpPr>
        <p:spPr>
          <a:xfrm>
            <a:off x="377371" y="274638"/>
            <a:ext cx="8538029" cy="1143000"/>
          </a:xfrm>
        </p:spPr>
        <p:txBody>
          <a:bodyPr/>
          <a:lstStyle/>
          <a:p>
            <a:r>
              <a:rPr lang="en-AU" sz="3200" b="1" dirty="0">
                <a:solidFill>
                  <a:srgbClr val="0095C1"/>
                </a:solidFill>
              </a:rPr>
              <a:t>SMS server functionality</a:t>
            </a:r>
          </a:p>
        </p:txBody>
      </p:sp>
      <p:sp>
        <p:nvSpPr>
          <p:cNvPr id="15363" name="Content Placeholder 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AU" sz="2000" dirty="0" smtClean="0"/>
              <a:t>Server (</a:t>
            </a:r>
            <a:r>
              <a:rPr lang="en-AU" sz="2000" dirty="0" err="1" smtClean="0"/>
              <a:t>nmoc-sms</a:t>
            </a:r>
            <a:r>
              <a:rPr lang="en-AU" sz="2000" dirty="0" smtClean="0"/>
              <a:t>) hosts </a:t>
            </a:r>
            <a:r>
              <a:rPr lang="en-AU" sz="2000" dirty="0"/>
              <a:t>the suites </a:t>
            </a:r>
            <a:endParaRPr lang="en-AU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Checkpoints </a:t>
            </a:r>
            <a:r>
              <a:rPr lang="en-US" sz="2000" dirty="0"/>
              <a:t>(backup) suites tree periodically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Handles </a:t>
            </a:r>
            <a:r>
              <a:rPr lang="en-US" sz="2000" dirty="0"/>
              <a:t>user and job requests </a:t>
            </a:r>
            <a:r>
              <a:rPr lang="en-US" sz="2000" dirty="0" smtClean="0"/>
              <a:t>(jobs submitted under </a:t>
            </a:r>
            <a:r>
              <a:rPr lang="en-US" sz="2000" dirty="0" err="1" smtClean="0"/>
              <a:t>userid</a:t>
            </a:r>
            <a:r>
              <a:rPr lang="en-US" sz="2000" dirty="0" smtClean="0"/>
              <a:t> "</a:t>
            </a:r>
            <a:r>
              <a:rPr lang="en-US" sz="2000" dirty="0" err="1" smtClean="0"/>
              <a:t>rto</a:t>
            </a:r>
            <a:r>
              <a:rPr lang="en-US" sz="2000" dirty="0" smtClean="0"/>
              <a:t>")</a:t>
            </a:r>
          </a:p>
          <a:p>
            <a:pPr>
              <a:buFont typeface="Arial" pitchFamily="34" charset="0"/>
              <a:buChar char="•"/>
            </a:pPr>
            <a:r>
              <a:rPr lang="en-AU" sz="2000" dirty="0" smtClean="0"/>
              <a:t>Logs </a:t>
            </a:r>
            <a:r>
              <a:rPr lang="en-AU" sz="2000" dirty="0"/>
              <a:t>activity </a:t>
            </a:r>
          </a:p>
          <a:p>
            <a:pPr marL="0" indent="0"/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8637588" cy="812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95C1"/>
                </a:solidFill>
              </a:rPr>
              <a:t>XCDP – graphical user interface</a:t>
            </a:r>
            <a:endParaRPr lang="en-US" dirty="0">
              <a:solidFill>
                <a:srgbClr val="0095C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9028" y="812800"/>
            <a:ext cx="3782559" cy="5826125"/>
          </a:xfrm>
        </p:spPr>
        <p:txBody>
          <a:bodyPr/>
          <a:lstStyle/>
          <a:p>
            <a:r>
              <a:rPr lang="en-AU" sz="1800" dirty="0" smtClean="0"/>
              <a:t>●</a:t>
            </a:r>
            <a:r>
              <a:rPr lang="en-AU" sz="1800" dirty="0"/>
              <a:t>Windowed GUI </a:t>
            </a:r>
          </a:p>
          <a:p>
            <a:r>
              <a:rPr lang="en-US" sz="1800" dirty="0"/>
              <a:t>●Allows direct interaction with </a:t>
            </a:r>
            <a:r>
              <a:rPr lang="en-US" sz="1800" dirty="0" smtClean="0"/>
              <a:t>SMS Servers </a:t>
            </a:r>
            <a:endParaRPr lang="en-US" sz="1800" dirty="0"/>
          </a:p>
          <a:p>
            <a:r>
              <a:rPr lang="en-US" sz="1800" dirty="0"/>
              <a:t>●Can access many </a:t>
            </a:r>
            <a:r>
              <a:rPr lang="en-US" sz="1800" dirty="0" smtClean="0"/>
              <a:t>SMS client </a:t>
            </a:r>
            <a:r>
              <a:rPr lang="en-US" sz="1800" dirty="0"/>
              <a:t>commands </a:t>
            </a:r>
          </a:p>
          <a:p>
            <a:r>
              <a:rPr lang="en-US" sz="1800" dirty="0"/>
              <a:t>●Provides easy access to helpful information (script, manual, output, etc.) </a:t>
            </a:r>
          </a:p>
          <a:p>
            <a:r>
              <a:rPr lang="en-US" sz="1800" dirty="0"/>
              <a:t>●Contains alarm features, runs even when iconized </a:t>
            </a:r>
          </a:p>
          <a:p>
            <a:r>
              <a:rPr lang="en-US" sz="1800" dirty="0" smtClean="0"/>
              <a:t>●</a:t>
            </a:r>
            <a:r>
              <a:rPr lang="en-US" sz="1800" dirty="0"/>
              <a:t>User can mask information from being displayed </a:t>
            </a:r>
            <a:endParaRPr lang="en-US" sz="1800" dirty="0" smtClean="0"/>
          </a:p>
          <a:p>
            <a:r>
              <a:rPr lang="en-US" sz="1800" dirty="0" smtClean="0"/>
              <a:t>●User can search for task names, types, status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743325"/>
            <a:ext cx="45910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92" y="676275"/>
            <a:ext cx="45910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8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8637588" cy="812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95C1"/>
                </a:solidFill>
              </a:rPr>
              <a:t>XCDP – graphical user interface</a:t>
            </a:r>
            <a:endParaRPr lang="en-US" dirty="0">
              <a:solidFill>
                <a:srgbClr val="0095C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666524"/>
            <a:ext cx="4621141" cy="312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8" y="3728811"/>
            <a:ext cx="4621143" cy="291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372992"/>
      </p:ext>
    </p:extLst>
  </p:cSld>
  <p:clrMapOvr>
    <a:masterClrMapping/>
  </p:clrMapOvr>
</p:sld>
</file>

<file path=ppt/theme/theme1.xml><?xml version="1.0" encoding="utf-8"?>
<a:theme xmlns:a="http://schemas.openxmlformats.org/drawingml/2006/main" name="Bureau_Generic_2012_v2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reau Blank">
  <a:themeElements>
    <a:clrScheme name="Bureau Blank 13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Bureau_Generic_2012_v2</Template>
  <TotalTime>940</TotalTime>
  <Words>1060</Words>
  <Application>Microsoft Office PowerPoint</Application>
  <PresentationFormat>On-screen Show (4:3)</PresentationFormat>
  <Paragraphs>138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ＭＳ Ｐゴシック</vt:lpstr>
      <vt:lpstr>Times</vt:lpstr>
      <vt:lpstr>Arial Unicode MS</vt:lpstr>
      <vt:lpstr>Calibri</vt:lpstr>
      <vt:lpstr>Symbol</vt:lpstr>
      <vt:lpstr>Bureau_Generic_2012_v2</vt:lpstr>
      <vt:lpstr>Bureau Blank</vt:lpstr>
      <vt:lpstr>Bureau use of SMS for operational scheduling</vt:lpstr>
      <vt:lpstr>Role of Bureau National Operations Centre</vt:lpstr>
      <vt:lpstr>Structure of BNOC</vt:lpstr>
      <vt:lpstr>Responsibilities</vt:lpstr>
      <vt:lpstr>SMS job scheduling in BNOC</vt:lpstr>
      <vt:lpstr>Overview of SMS</vt:lpstr>
      <vt:lpstr>SMS server functionality</vt:lpstr>
      <vt:lpstr> XCDP – graphical user interface</vt:lpstr>
      <vt:lpstr> XCDP – graphical user interface</vt:lpstr>
      <vt:lpstr> XCDP – graphical user interface</vt:lpstr>
      <vt:lpstr> XCDP – graphical user interface</vt:lpstr>
      <vt:lpstr>How it works</vt:lpstr>
      <vt:lpstr>SMS .def file example</vt:lpstr>
      <vt:lpstr>Implementing ACCESS in SMS</vt:lpstr>
      <vt:lpstr>Implementing ACCESS in SMS - II</vt:lpstr>
      <vt:lpstr>Task triggering in SMS</vt:lpstr>
      <vt:lpstr>Operational job runtimes on Ngamai supercomputer</vt:lpstr>
      <vt:lpstr>Things BNOC likes about SMS</vt:lpstr>
      <vt:lpstr>Some disadvantages of SMS</vt:lpstr>
      <vt:lpstr>Future options?</vt:lpstr>
      <vt:lpstr>PowerPoint Presentation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use of SMS for operational scheduling</dc:title>
  <dc:creator>Jim Fraser</dc:creator>
  <cp:lastModifiedBy>Jim Fraser</cp:lastModifiedBy>
  <cp:revision>44</cp:revision>
  <dcterms:created xsi:type="dcterms:W3CDTF">2014-10-13T06:06:55Z</dcterms:created>
  <dcterms:modified xsi:type="dcterms:W3CDTF">2014-10-13T21:47:21Z</dcterms:modified>
</cp:coreProperties>
</file>