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86" r:id="rId3"/>
    <p:sldId id="287" r:id="rId4"/>
    <p:sldId id="288" r:id="rId5"/>
    <p:sldId id="283" r:id="rId6"/>
    <p:sldId id="284" r:id="rId7"/>
    <p:sldId id="281" r:id="rId8"/>
    <p:sldId id="273" r:id="rId9"/>
    <p:sldId id="270" r:id="rId10"/>
    <p:sldId id="275" r:id="rId11"/>
    <p:sldId id="279" r:id="rId12"/>
    <p:sldId id="269" r:id="rId13"/>
    <p:sldId id="276" r:id="rId14"/>
    <p:sldId id="278" r:id="rId15"/>
    <p:sldId id="277" r:id="rId16"/>
    <p:sldId id="280" r:id="rId17"/>
    <p:sldId id="282" r:id="rId18"/>
    <p:sldId id="271" r:id="rId19"/>
    <p:sldId id="267" r:id="rId20"/>
  </p:sldIdLst>
  <p:sldSz cx="9144000" cy="6858000" type="screen4x3"/>
  <p:notesSz cx="6797675" cy="99266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93"/>
    <a:srgbClr val="74A18E"/>
    <a:srgbClr val="5998C8"/>
    <a:srgbClr val="999999"/>
    <a:srgbClr val="00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1" autoAdjust="0"/>
    <p:restoredTop sz="94627" autoAdjust="0"/>
  </p:normalViewPr>
  <p:slideViewPr>
    <p:cSldViewPr snapToGrid="0">
      <p:cViewPr varScale="1">
        <p:scale>
          <a:sx n="104" d="100"/>
          <a:sy n="104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15F2F393-19DC-4315-8BFC-E9757A78C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04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Explain Met Office climate</a:t>
            </a:r>
            <a:r>
              <a:rPr lang="en-AU" baseline="0" dirty="0" smtClean="0"/>
              <a:t> model development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363CE-D938-4D2E-8C06-298A2541C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Can also</a:t>
            </a:r>
            <a:r>
              <a:rPr lang="en-AU" baseline="0" dirty="0" smtClean="0"/>
              <a:t> run atmosphere alone (AMIP) or </a:t>
            </a:r>
            <a:r>
              <a:rPr lang="en-AU" baseline="0" dirty="0" err="1" smtClean="0"/>
              <a:t>AusCOM</a:t>
            </a:r>
            <a:r>
              <a:rPr lang="en-AU" baseline="0" dirty="0" smtClean="0"/>
              <a:t> (ocean + sea-ice). UM vn7.3</a:t>
            </a:r>
          </a:p>
          <a:p>
            <a:r>
              <a:rPr lang="en-AU" baseline="0" dirty="0" smtClean="0"/>
              <a:t>Early testing also considered HadGEM2 + CABLE (1.1), and HadGEM3 + MOSES (1.2)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 smtClean="0"/>
              <a:t>Local changes to atmosphere in HadGEM3. Except for c</a:t>
            </a:r>
            <a:r>
              <a:rPr lang="en-AU" sz="1600" dirty="0" smtClean="0"/>
              <a:t>hange from RH based CAPE closure to vertical velocity based CAPE closure this is GA1.0. Thanks</a:t>
            </a:r>
            <a:r>
              <a:rPr lang="en-AU" sz="1600" baseline="0" dirty="0" smtClean="0"/>
              <a:t> to Charline for providing the files to help sort this out.</a:t>
            </a:r>
            <a:endParaRPr lang="en-AU" sz="1600" dirty="0" smtClean="0"/>
          </a:p>
          <a:p>
            <a:r>
              <a:rPr lang="en-AU" dirty="0" smtClean="0"/>
              <a:t>Triple</a:t>
            </a:r>
            <a:r>
              <a:rPr lang="en-AU" baseline="0" dirty="0" smtClean="0"/>
              <a:t> cloud scheme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363CE-D938-4D2E-8C06-298A2541C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This is monthly mean surface air temperature for Jan 1960</a:t>
            </a:r>
          </a:p>
          <a:p>
            <a:endParaRPr lang="en-AU" dirty="0" smtClean="0"/>
          </a:p>
          <a:p>
            <a:r>
              <a:rPr lang="en-AU" dirty="0" smtClean="0"/>
              <a:t>import iris</a:t>
            </a:r>
          </a:p>
          <a:p>
            <a:r>
              <a:rPr lang="en-AU" dirty="0" smtClean="0"/>
              <a:t>import </a:t>
            </a:r>
            <a:r>
              <a:rPr lang="en-AU" dirty="0" err="1" smtClean="0"/>
              <a:t>iris.quickplot</a:t>
            </a:r>
            <a:r>
              <a:rPr lang="en-AU" dirty="0" smtClean="0"/>
              <a:t> as </a:t>
            </a:r>
            <a:r>
              <a:rPr lang="en-AU" dirty="0" err="1" smtClean="0"/>
              <a:t>qplt</a:t>
            </a:r>
            <a:endParaRPr lang="en-AU" dirty="0" smtClean="0"/>
          </a:p>
          <a:p>
            <a:r>
              <a:rPr lang="en-AU" dirty="0" smtClean="0"/>
              <a:t>import </a:t>
            </a:r>
            <a:r>
              <a:rPr lang="en-AU" dirty="0" err="1" smtClean="0"/>
              <a:t>matplotlib.pyplot</a:t>
            </a:r>
            <a:r>
              <a:rPr lang="en-AU" dirty="0" smtClean="0"/>
              <a:t> as </a:t>
            </a:r>
            <a:r>
              <a:rPr lang="en-AU" dirty="0" err="1" smtClean="0"/>
              <a:t>plt</a:t>
            </a:r>
            <a:endParaRPr lang="en-AU" dirty="0" smtClean="0"/>
          </a:p>
          <a:p>
            <a:r>
              <a:rPr lang="en-AU" dirty="0" smtClean="0"/>
              <a:t>import </a:t>
            </a:r>
            <a:r>
              <a:rPr lang="en-AU" dirty="0" err="1" smtClean="0"/>
              <a:t>numpy</a:t>
            </a:r>
            <a:r>
              <a:rPr lang="en-AU" dirty="0" smtClean="0"/>
              <a:t> as </a:t>
            </a:r>
            <a:r>
              <a:rPr lang="en-AU" dirty="0" err="1" smtClean="0"/>
              <a:t>np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cubes = </a:t>
            </a:r>
            <a:r>
              <a:rPr lang="en-AU" dirty="0" err="1" smtClean="0"/>
              <a:t>iris.load</a:t>
            </a:r>
            <a:r>
              <a:rPr lang="en-AU" dirty="0" smtClean="0"/>
              <a:t>('au-aa025.pa-1960001001', '</a:t>
            </a:r>
            <a:r>
              <a:rPr lang="en-AU" dirty="0" err="1" smtClean="0"/>
              <a:t>air_temperature</a:t>
            </a:r>
            <a:r>
              <a:rPr lang="en-AU" dirty="0" smtClean="0"/>
              <a:t>')</a:t>
            </a:r>
          </a:p>
          <a:p>
            <a:endParaRPr lang="en-AU" dirty="0" smtClean="0"/>
          </a:p>
          <a:p>
            <a:r>
              <a:rPr lang="en-AU" dirty="0" err="1" smtClean="0"/>
              <a:t>qplt.contourf</a:t>
            </a:r>
            <a:r>
              <a:rPr lang="en-AU" dirty="0" smtClean="0"/>
              <a:t>(cubes[0],</a:t>
            </a:r>
            <a:r>
              <a:rPr lang="en-AU" dirty="0" err="1" smtClean="0"/>
              <a:t>np.arange</a:t>
            </a:r>
            <a:r>
              <a:rPr lang="en-AU" dirty="0" smtClean="0"/>
              <a:t>(210,315,5))</a:t>
            </a:r>
          </a:p>
          <a:p>
            <a:r>
              <a:rPr lang="en-AU" dirty="0" smtClean="0"/>
              <a:t>plt.gca().coastlines(resolution='50m')</a:t>
            </a:r>
          </a:p>
          <a:p>
            <a:r>
              <a:rPr lang="en-AU" dirty="0" smtClean="0"/>
              <a:t># </a:t>
            </a:r>
            <a:r>
              <a:rPr lang="en-AU" dirty="0" err="1" smtClean="0"/>
              <a:t>plt.show</a:t>
            </a:r>
            <a:r>
              <a:rPr lang="en-AU" dirty="0" smtClean="0"/>
              <a:t>()</a:t>
            </a:r>
          </a:p>
          <a:p>
            <a:r>
              <a:rPr lang="en-AU" dirty="0" err="1" smtClean="0"/>
              <a:t>plt.savefig</a:t>
            </a:r>
            <a:r>
              <a:rPr lang="en-AU" dirty="0" smtClean="0"/>
              <a:t>("/short/p66/mrd599/junk.png")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F2F393-19DC-4315-8BFC-E9757A78C5C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2324100" y="6157913"/>
            <a:ext cx="4813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hangingPunct="1"/>
            <a:r>
              <a:rPr lang="en-AU" sz="1100" b="1"/>
              <a:t>A partnership between CSIRO and the Bureau of Meteorology</a:t>
            </a:r>
          </a:p>
        </p:txBody>
      </p:sp>
      <p:pic>
        <p:nvPicPr>
          <p:cNvPr id="5" name="Picture 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5842000"/>
            <a:ext cx="1295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888"/>
            <a:ext cx="914400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3" descr="CSIRO_Grad_RGB_h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903913"/>
            <a:ext cx="8778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91829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6F951-A725-4BC9-823A-34AA7A7E7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80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3E8AE-DD21-4895-B810-39DD6AF6B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725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 baseline="0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smtClean="0"/>
              <a:t>ACCESS: CMIP5 and the future | Martin Dix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DC347-25D4-4173-94D1-9285FBDA8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642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3F90F-5EB4-4660-9ED6-08214F2C8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38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85888"/>
            <a:ext cx="4025900" cy="492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FCF75-347D-42D0-81A9-2F964D1EA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6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9BBC-E6CD-4436-9368-ECEDF69DE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18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66EEE-5720-44B5-97F4-50FD6FB24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46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29DD-9508-44A7-8AE2-D2AA8C6A3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9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B52F2-E669-478C-A00E-115D9E27C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77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687F3-92D4-4FCD-B66F-B57B6054B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202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385888"/>
            <a:ext cx="8204200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23025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pic>
        <p:nvPicPr>
          <p:cNvPr id="1028" name="Picture 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00763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  <a:latin typeface="Arial" charset="0"/>
              </a:defRPr>
            </a:lvl1pPr>
          </a:lstStyle>
          <a:p>
            <a:pPr>
              <a:defRPr/>
            </a:pPr>
            <a:fld id="{32F8A1EE-4EB2-4DF1-90DA-0597649E1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4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34475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pic>
        <p:nvPicPr>
          <p:cNvPr id="1033" name="Picture 46" descr="CSIRO_Grad_RGB_hr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249988"/>
            <a:ext cx="58261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6825" y="667814"/>
            <a:ext cx="7313612" cy="1008062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>
                <a:solidFill>
                  <a:srgbClr val="0099CC"/>
                </a:solidFill>
              </a:rPr>
              <a:t>ACCESS 1.0/1.3 Coupled Model in Rose</a:t>
            </a:r>
            <a:br>
              <a:rPr lang="en-AU" dirty="0" smtClean="0">
                <a:solidFill>
                  <a:srgbClr val="0099CC"/>
                </a:solidFill>
              </a:rPr>
            </a:br>
            <a:endParaRPr lang="en-AU" sz="2400" dirty="0" smtClean="0">
              <a:solidFill>
                <a:srgbClr val="006F93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4800" y="4281488"/>
            <a:ext cx="3349625" cy="1008062"/>
          </a:xfrm>
        </p:spPr>
        <p:txBody>
          <a:bodyPr/>
          <a:lstStyle/>
          <a:p>
            <a:pPr eaLnBrk="1" hangingPunct="1"/>
            <a:r>
              <a:rPr lang="en-AU" b="0" smtClean="0"/>
              <a:t>Ian Campbell, Peter Uhe</a:t>
            </a:r>
          </a:p>
          <a:p>
            <a:pPr eaLnBrk="1" hangingPunct="1"/>
            <a:r>
              <a:rPr lang="en-US" b="0" smtClean="0"/>
              <a:t>Martin Dix</a:t>
            </a:r>
            <a:endParaRPr lang="en-AU" b="0" dirty="0" smtClean="0"/>
          </a:p>
          <a:p>
            <a:pPr eaLnBrk="1" hangingPunct="1"/>
            <a:r>
              <a:rPr lang="en-AU" b="0" smtClean="0"/>
              <a:t>26</a:t>
            </a:r>
            <a:r>
              <a:rPr lang="en-AU" b="0" baseline="30000" smtClean="0"/>
              <a:t>th</a:t>
            </a:r>
            <a:r>
              <a:rPr lang="en-AU" b="0" smtClean="0"/>
              <a:t> </a:t>
            </a:r>
            <a:r>
              <a:rPr lang="en-AU" b="0" dirty="0" smtClean="0"/>
              <a:t>March 2014</a:t>
            </a:r>
          </a:p>
        </p:txBody>
      </p:sp>
      <p:sp>
        <p:nvSpPr>
          <p:cNvPr id="3076" name="Text Box 57"/>
          <p:cNvSpPr txBox="1">
            <a:spLocks noChangeArrowheads="1"/>
          </p:cNvSpPr>
          <p:nvPr/>
        </p:nvSpPr>
        <p:spPr bwMode="auto">
          <a:xfrm>
            <a:off x="1266825" y="2239963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006F93"/>
                </a:solidFill>
              </a:rPr>
              <a:t>www.cawcr.gov.au</a:t>
            </a:r>
            <a:endParaRPr lang="en-AU"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Checking out/Editing the Model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AU" dirty="0" smtClean="0"/>
              <a:t>On </a:t>
            </a:r>
            <a:r>
              <a:rPr lang="en-AU" dirty="0" err="1" smtClean="0"/>
              <a:t>accessdev</a:t>
            </a:r>
            <a:endParaRPr lang="en-AU" dirty="0" smtClean="0"/>
          </a:p>
          <a:p>
            <a:pPr lvl="1"/>
            <a:endParaRPr lang="en-AU" dirty="0" smtClean="0"/>
          </a:p>
          <a:p>
            <a:pPr marL="360363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AU" dirty="0" err="1" smtClean="0">
                <a:latin typeface="Courier New" pitchFamily="49" charset="0"/>
                <a:cs typeface="Courier New" pitchFamily="49" charset="0"/>
              </a:rPr>
              <a:t>rosie</a:t>
            </a:r>
            <a:r>
              <a:rPr lang="en-AU" dirty="0" smtClean="0">
                <a:latin typeface="Courier New" pitchFamily="49" charset="0"/>
                <a:cs typeface="Courier New" pitchFamily="49" charset="0"/>
              </a:rPr>
              <a:t> checkout au-aa025</a:t>
            </a:r>
          </a:p>
          <a:p>
            <a:pPr marL="360363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$ rose edit -C ~/roses/au-aa025</a:t>
            </a:r>
          </a:p>
          <a:p>
            <a:pPr marL="360363" lvl="1" indent="0">
              <a:buNone/>
            </a:pPr>
            <a:endParaRPr lang="en-US" smtClean="0"/>
          </a:p>
          <a:p>
            <a:pPr marL="360363" lvl="1" indent="0">
              <a:buNone/>
            </a:pPr>
            <a:endParaRPr lang="en-AU" dirty="0" smtClean="0"/>
          </a:p>
          <a:p>
            <a:pPr marL="3175" indent="0">
              <a:buNone/>
            </a:pPr>
            <a:r>
              <a:rPr lang="en-AU" dirty="0" smtClean="0"/>
              <a:t>Allows users to edit </a:t>
            </a:r>
          </a:p>
          <a:p>
            <a:pPr marL="3175" indent="0">
              <a:buNone/>
            </a:pPr>
            <a:endParaRPr lang="en-AU" dirty="0" smtClean="0"/>
          </a:p>
          <a:p>
            <a:pPr marL="703263" lvl="1" indent="-342900"/>
            <a:r>
              <a:rPr lang="en-AU" dirty="0" smtClean="0"/>
              <a:t>Top Level Variables </a:t>
            </a:r>
          </a:p>
          <a:p>
            <a:pPr marL="703263" lvl="1" indent="-342900"/>
            <a:r>
              <a:rPr lang="en-AU" dirty="0" smtClean="0"/>
              <a:t>Environment variables</a:t>
            </a:r>
          </a:p>
          <a:p>
            <a:pPr marL="703263" lvl="1" indent="-342900"/>
            <a:r>
              <a:rPr lang="en-AU" dirty="0" err="1" smtClean="0"/>
              <a:t>Namelists</a:t>
            </a:r>
            <a:endParaRPr lang="en-AU" dirty="0" smtClean="0"/>
          </a:p>
          <a:p>
            <a:pPr marL="703263" lvl="1" indent="-342900"/>
            <a:r>
              <a:rPr lang="en-AU" dirty="0" smtClean="0"/>
              <a:t>Input </a:t>
            </a:r>
            <a:r>
              <a:rPr lang="en-AU" smtClean="0"/>
              <a:t>data files</a:t>
            </a:r>
          </a:p>
          <a:p>
            <a:pPr marL="703263" lvl="1" indent="-342900"/>
            <a:r>
              <a:rPr lang="en-US" smtClean="0"/>
              <a:t>Configuration of the Post Processing of data</a:t>
            </a:r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40248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 Level Items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88" y="1385889"/>
            <a:ext cx="6631052" cy="46552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5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Editing the Model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385888"/>
            <a:ext cx="8204200" cy="49228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136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Running the Model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AU" dirty="0" smtClean="0"/>
              <a:t>To run the Model on </a:t>
            </a:r>
            <a:r>
              <a:rPr lang="en-AU" dirty="0" err="1" smtClean="0"/>
              <a:t>Accessdev</a:t>
            </a:r>
            <a:endParaRPr lang="en-AU" dirty="0" smtClean="0"/>
          </a:p>
          <a:p>
            <a:pPr marL="3175" indent="0">
              <a:buNone/>
            </a:pPr>
            <a:endParaRPr lang="en-AU" dirty="0" smtClean="0"/>
          </a:p>
          <a:p>
            <a:pPr marL="360363" lvl="1" indent="0">
              <a:buNone/>
            </a:pPr>
            <a:r>
              <a:rPr lang="en-AU" dirty="0" smtClean="0">
                <a:latin typeface="Courier New" pitchFamily="49" charset="0"/>
                <a:cs typeface="Courier New" pitchFamily="49" charset="0"/>
              </a:rPr>
              <a:t>$ rose suite-run –C ~/roses/au-aa025</a:t>
            </a:r>
          </a:p>
          <a:p>
            <a:pPr marL="360363" lvl="1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3175" indent="0">
              <a:buNone/>
            </a:pPr>
            <a:r>
              <a:rPr lang="en-US" smtClean="0">
                <a:cs typeface="Courier New" pitchFamily="49" charset="0"/>
              </a:rPr>
              <a:t>Alternatively click on the play icon in the Rose edit interface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mtClean="0">
                <a:cs typeface="Courier New" pitchFamily="49" charset="0"/>
              </a:rPr>
              <a:t>What it does?</a:t>
            </a:r>
          </a:p>
          <a:p>
            <a:pPr>
              <a:buNone/>
            </a:pPr>
            <a:endParaRPr lang="en-US" smtClean="0">
              <a:cs typeface="Courier New" pitchFamily="49" charset="0"/>
            </a:endParaRPr>
          </a:p>
          <a:p>
            <a:pPr lvl="1"/>
            <a:r>
              <a:rPr lang="en-US" smtClean="0">
                <a:cs typeface="Courier New" pitchFamily="49" charset="0"/>
              </a:rPr>
              <a:t>Builds the various models</a:t>
            </a:r>
          </a:p>
          <a:p>
            <a:pPr lvl="1"/>
            <a:r>
              <a:rPr lang="en-US" smtClean="0">
                <a:cs typeface="Courier New" pitchFamily="49" charset="0"/>
              </a:rPr>
              <a:t>Runs the </a:t>
            </a:r>
            <a:r>
              <a:rPr lang="en-US" smtClean="0">
                <a:cs typeface="Courier New" pitchFamily="49" charset="0"/>
              </a:rPr>
              <a:t>model </a:t>
            </a:r>
            <a:r>
              <a:rPr lang="en-US" smtClean="0">
                <a:cs typeface="Courier New" pitchFamily="49" charset="0"/>
              </a:rPr>
              <a:t>from 1951 </a:t>
            </a:r>
            <a:r>
              <a:rPr lang="en-US" smtClean="0">
                <a:cs typeface="Courier New" pitchFamily="49" charset="0"/>
              </a:rPr>
              <a:t>in </a:t>
            </a:r>
            <a:r>
              <a:rPr lang="en-US" smtClean="0">
                <a:cs typeface="Courier New" pitchFamily="49" charset="0"/>
              </a:rPr>
              <a:t>3 month chunks </a:t>
            </a:r>
          </a:p>
          <a:p>
            <a:pPr lvl="1"/>
            <a:r>
              <a:rPr lang="en-US" smtClean="0">
                <a:cs typeface="Courier New" pitchFamily="49" charset="0"/>
              </a:rPr>
              <a:t>Installs and runs the suite in $HOME/cylc-run</a:t>
            </a:r>
          </a:p>
          <a:p>
            <a:pPr lvl="1"/>
            <a:r>
              <a:rPr lang="en-US" smtClean="0">
                <a:cs typeface="Courier New" pitchFamily="49" charset="0"/>
              </a:rPr>
              <a:t>Work and Share directories under /short/$PROJECT/$USER/cylc-run</a:t>
            </a:r>
          </a:p>
          <a:p>
            <a:pPr lvl="1"/>
            <a:endParaRPr lang="en-US" smtClean="0">
              <a:cs typeface="Courier New" pitchFamily="49" charset="0"/>
            </a:endParaRPr>
          </a:p>
          <a:p>
            <a:pPr lvl="1"/>
            <a:endParaRPr lang="en-US" smtClean="0">
              <a:cs typeface="Courier New" pitchFamily="49" charset="0"/>
            </a:endParaRPr>
          </a:p>
          <a:p>
            <a:pPr lvl="1"/>
            <a:endParaRPr lang="en-US" smtClean="0">
              <a:cs typeface="Courier New" pitchFamily="49" charset="0"/>
            </a:endParaRPr>
          </a:p>
          <a:p>
            <a:pPr lvl="1"/>
            <a:endParaRPr lang="en-AU" dirty="0"/>
          </a:p>
          <a:p>
            <a:pPr marL="360363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7337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Cylc</a:t>
            </a:r>
            <a:r>
              <a:rPr lang="en-AU" dirty="0" smtClean="0"/>
              <a:t> Window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7" name="Content Placeholder 6" descr="cylcwind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8629" y="1262517"/>
            <a:ext cx="7445531" cy="5081535"/>
          </a:xfrm>
        </p:spPr>
      </p:pic>
    </p:spTree>
    <p:extLst>
      <p:ext uri="{BB962C8B-B14F-4D97-AF65-F5344CB8AC3E}">
        <p14:creationId xmlns="" xmlns:p14="http://schemas.microsoft.com/office/powerpoint/2010/main" val="2952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Viewing the Output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AU" sz="1800" smtClean="0"/>
              <a:t>Data </a:t>
            </a:r>
            <a:r>
              <a:rPr lang="en-AU" sz="1800" dirty="0" smtClean="0"/>
              <a:t>files on </a:t>
            </a:r>
            <a:r>
              <a:rPr lang="en-AU" sz="1800" dirty="0" err="1" smtClean="0"/>
              <a:t>Raijin</a:t>
            </a:r>
            <a:r>
              <a:rPr lang="en-AU" sz="1800" dirty="0" smtClean="0"/>
              <a:t> </a:t>
            </a:r>
          </a:p>
          <a:p>
            <a:pPr marL="703263" lvl="1" indent="-342900"/>
            <a:r>
              <a:rPr lang="en-AU" sz="1600" dirty="0" smtClean="0"/>
              <a:t>/short/$PROJECT</a:t>
            </a:r>
            <a:r>
              <a:rPr lang="en-AU" sz="1600" smtClean="0"/>
              <a:t>/$USER/cylc-run/au-aa025/share/data/history</a:t>
            </a:r>
          </a:p>
          <a:p>
            <a:pPr marL="346075" indent="-342900">
              <a:buNone/>
            </a:pPr>
            <a:r>
              <a:rPr lang="en-US" sz="1800" smtClean="0"/>
              <a:t>Data post processed into CMIP5 format</a:t>
            </a:r>
            <a:endParaRPr lang="en-AU" sz="1800" smtClean="0"/>
          </a:p>
          <a:p>
            <a:pPr marL="703263" lvl="1" indent="-342900"/>
            <a:r>
              <a:rPr lang="en-US" sz="1600" smtClean="0"/>
              <a:t>/g/data1</a:t>
            </a:r>
            <a:r>
              <a:rPr lang="en-US" sz="1600" smtClean="0"/>
              <a:t>/$PROJECT/$USER/CMIP5/output/CSIRO-BOM/ACCESS1-0/au-aa025</a:t>
            </a:r>
            <a:endParaRPr lang="en-AU" sz="1600" smtClean="0"/>
          </a:p>
          <a:p>
            <a:pPr marL="703263" lvl="1" indent="-342900"/>
            <a:endParaRPr lang="en-AU" dirty="0" smtClean="0"/>
          </a:p>
          <a:p>
            <a:pPr marL="360363" lvl="1" indent="0">
              <a:buNone/>
            </a:pPr>
            <a:endParaRPr lang="en-AU" dirty="0" smtClean="0"/>
          </a:p>
          <a:p>
            <a:pPr marL="703263" lvl="1" indent="-342900"/>
            <a:endParaRPr lang="en-AU" dirty="0"/>
          </a:p>
          <a:p>
            <a:pPr marL="703263" lvl="1" indent="-342900"/>
            <a:endParaRPr lang="en-AU" dirty="0" smtClean="0"/>
          </a:p>
          <a:p>
            <a:pPr marL="3175" indent="0">
              <a:buNone/>
            </a:pPr>
            <a:endParaRPr lang="en-AU" dirty="0"/>
          </a:p>
          <a:p>
            <a:pPr marL="3175" indent="0">
              <a:buNone/>
            </a:pPr>
            <a:endParaRPr lang="en-AU" dirty="0" smtClean="0"/>
          </a:p>
          <a:p>
            <a:pPr marL="3175" indent="0">
              <a:buNone/>
            </a:pPr>
            <a:endParaRPr lang="en-AU" dirty="0"/>
          </a:p>
          <a:p>
            <a:pPr marL="3175" indent="0">
              <a:buNone/>
            </a:pPr>
            <a:endParaRPr lang="en-AU" dirty="0" smtClean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junk.png"/>
          <p:cNvPicPr>
            <a:picLocks noChangeAspect="1"/>
          </p:cNvPicPr>
          <p:nvPr/>
        </p:nvPicPr>
        <p:blipFill>
          <a:blip r:embed="rId3" cstate="print"/>
          <a:srcRect t="8530" b="10499"/>
          <a:stretch>
            <a:fillRect/>
          </a:stretch>
        </p:blipFill>
        <p:spPr>
          <a:xfrm>
            <a:off x="1879600" y="3079445"/>
            <a:ext cx="4803944" cy="2917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When things go wrong!!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85888"/>
            <a:ext cx="8256850" cy="492283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Rose log files</a:t>
            </a:r>
          </a:p>
          <a:p>
            <a:pPr marL="357188" lvl="1" indent="0">
              <a:buNone/>
            </a:pPr>
            <a:r>
              <a:rPr lang="en-AU" sz="1600" dirty="0" smtClean="0"/>
              <a:t>Suite log files on </a:t>
            </a:r>
            <a:r>
              <a:rPr lang="en-AU" sz="1600" dirty="0" err="1" smtClean="0"/>
              <a:t>Accessdev</a:t>
            </a:r>
            <a:endParaRPr lang="en-AU" sz="1600" dirty="0" smtClean="0"/>
          </a:p>
          <a:p>
            <a:pPr marL="357188" lvl="1" indent="0">
              <a:buNone/>
            </a:pPr>
            <a:endParaRPr lang="en-AU" sz="1600" dirty="0" smtClean="0"/>
          </a:p>
          <a:p>
            <a:pPr marL="712788" lvl="2" indent="0">
              <a:buNone/>
            </a:pPr>
            <a:r>
              <a:rPr lang="en-AU" sz="1400" dirty="0" smtClean="0"/>
              <a:t>$HOME/</a:t>
            </a:r>
            <a:r>
              <a:rPr lang="en-AU" sz="1400" dirty="0" err="1" smtClean="0"/>
              <a:t>cylc</a:t>
            </a:r>
            <a:r>
              <a:rPr lang="en-AU" sz="1400" dirty="0" smtClean="0"/>
              <a:t>-run/au-aa054/log/suite/log</a:t>
            </a:r>
          </a:p>
          <a:p>
            <a:pPr marL="712788" lvl="2" indent="0">
              <a:buNone/>
            </a:pPr>
            <a:r>
              <a:rPr lang="en-AU" sz="1400" dirty="0" smtClean="0"/>
              <a:t>$HOME/</a:t>
            </a:r>
            <a:r>
              <a:rPr lang="en-AU" sz="1400" dirty="0" err="1" smtClean="0"/>
              <a:t>cylc</a:t>
            </a:r>
            <a:r>
              <a:rPr lang="en-AU" sz="1400" dirty="0" smtClean="0"/>
              <a:t>-run/au-aa054/log/suite/out</a:t>
            </a:r>
          </a:p>
          <a:p>
            <a:pPr marL="712788" lvl="2" indent="0">
              <a:buNone/>
            </a:pPr>
            <a:r>
              <a:rPr lang="en-AU" sz="1400" dirty="0" smtClean="0"/>
              <a:t>$HOME/</a:t>
            </a:r>
            <a:r>
              <a:rPr lang="en-AU" sz="1400" dirty="0" err="1" smtClean="0"/>
              <a:t>cylc</a:t>
            </a:r>
            <a:r>
              <a:rPr lang="en-AU" sz="1400" dirty="0" smtClean="0"/>
              <a:t>-run/au-aa054/log/suite/err</a:t>
            </a:r>
          </a:p>
          <a:p>
            <a:pPr marL="357188" lvl="1" indent="0">
              <a:buNone/>
            </a:pPr>
            <a:endParaRPr lang="en-AU" sz="1600" dirty="0" smtClean="0"/>
          </a:p>
          <a:p>
            <a:pPr marL="357188" lvl="1" indent="0">
              <a:buNone/>
            </a:pPr>
            <a:r>
              <a:rPr lang="en-AU" sz="1600" dirty="0" smtClean="0"/>
              <a:t>Job log files on </a:t>
            </a:r>
            <a:r>
              <a:rPr lang="en-AU" sz="1600" dirty="0" err="1" smtClean="0"/>
              <a:t>Raijin</a:t>
            </a:r>
            <a:endParaRPr lang="en-AU" sz="1600" dirty="0" smtClean="0"/>
          </a:p>
          <a:p>
            <a:pPr marL="357188" lvl="1" indent="0">
              <a:buNone/>
            </a:pPr>
            <a:endParaRPr lang="en-AU" sz="1600" dirty="0" smtClean="0"/>
          </a:p>
          <a:p>
            <a:pPr marL="712788" lvl="2" indent="0">
              <a:buNone/>
            </a:pPr>
            <a:r>
              <a:rPr lang="en-AU" sz="1400" dirty="0" smtClean="0"/>
              <a:t>$HOME/</a:t>
            </a:r>
            <a:r>
              <a:rPr lang="en-AU" sz="1400" dirty="0" err="1" smtClean="0"/>
              <a:t>cylc</a:t>
            </a:r>
            <a:r>
              <a:rPr lang="en-AU" sz="1400" dirty="0" smtClean="0"/>
              <a:t>-run/au-aa054/log/job/</a:t>
            </a:r>
            <a:r>
              <a:rPr lang="en-AU" sz="1400" dirty="0" err="1" smtClean="0"/>
              <a:t>TASK.YYYYMMDD.</a:t>
            </a:r>
            <a:r>
              <a:rPr lang="en-AU" sz="1400" i="1" dirty="0" err="1" smtClean="0"/>
              <a:t>N</a:t>
            </a:r>
            <a:r>
              <a:rPr lang="en-AU" sz="1400" dirty="0" err="1" smtClean="0"/>
              <a:t>.err</a:t>
            </a:r>
            <a:endParaRPr lang="en-AU" sz="1400" dirty="0" smtClean="0"/>
          </a:p>
          <a:p>
            <a:pPr marL="712788" lvl="2" indent="0">
              <a:buNone/>
            </a:pPr>
            <a:r>
              <a:rPr lang="en-AU" sz="1400" dirty="0" smtClean="0"/>
              <a:t>$HOME/</a:t>
            </a:r>
            <a:r>
              <a:rPr lang="en-AU" sz="1400" dirty="0" err="1" smtClean="0"/>
              <a:t>cylc</a:t>
            </a:r>
            <a:r>
              <a:rPr lang="en-AU" sz="1400" dirty="0" smtClean="0"/>
              <a:t>-run/au-aa054/log/job/</a:t>
            </a:r>
            <a:r>
              <a:rPr lang="en-AU" sz="1400" dirty="0" err="1" smtClean="0"/>
              <a:t>TASK.YYYMMDD.</a:t>
            </a:r>
            <a:r>
              <a:rPr lang="en-AU" sz="1400" i="1" dirty="0" err="1" smtClean="0"/>
              <a:t>N</a:t>
            </a:r>
            <a:r>
              <a:rPr lang="en-AU" sz="1400" dirty="0" err="1" smtClean="0"/>
              <a:t>.out</a:t>
            </a:r>
            <a:endParaRPr lang="en-AU" sz="1400" dirty="0" smtClean="0"/>
          </a:p>
          <a:p>
            <a:pPr marL="357188" lvl="1" indent="0">
              <a:buNone/>
            </a:pPr>
            <a:endParaRPr lang="en-AU" sz="1600" dirty="0" smtClean="0"/>
          </a:p>
          <a:p>
            <a:pPr marL="357188" lvl="1" indent="0">
              <a:buNone/>
            </a:pPr>
            <a:r>
              <a:rPr lang="en-AU" sz="1600" dirty="0" smtClean="0"/>
              <a:t>Log files can be also viewed via the web interface Rose Bush</a:t>
            </a:r>
          </a:p>
          <a:p>
            <a:pPr marL="357188" lvl="1" indent="0">
              <a:buNone/>
            </a:pPr>
            <a:endParaRPr lang="en-AU" sz="1600" dirty="0" smtClean="0"/>
          </a:p>
          <a:p>
            <a:pPr marL="712788" lvl="2" indent="0">
              <a:buNone/>
            </a:pPr>
            <a:r>
              <a:rPr lang="en-AU" sz="1400" dirty="0"/>
              <a:t>https://accessdev.nci.org.au/rose-bush/</a:t>
            </a:r>
            <a:endParaRPr lang="en-AU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2975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Future Development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Final release next month</a:t>
            </a:r>
          </a:p>
          <a:p>
            <a:pPr lvl="1"/>
            <a:r>
              <a:rPr lang="en-AU" dirty="0" smtClean="0"/>
              <a:t>Completed interface with the UMUI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Completion of MOM meta data</a:t>
            </a:r>
          </a:p>
          <a:p>
            <a:pPr>
              <a:buNone/>
            </a:pPr>
            <a:endParaRPr lang="en-AU" dirty="0" smtClean="0"/>
          </a:p>
          <a:p>
            <a:r>
              <a:rPr lang="en-AU" dirty="0" smtClean="0"/>
              <a:t>Further down the track </a:t>
            </a:r>
          </a:p>
          <a:p>
            <a:pPr lvl="1"/>
            <a:r>
              <a:rPr lang="en-AU" dirty="0" smtClean="0"/>
              <a:t>ACCESS 2.0</a:t>
            </a:r>
          </a:p>
          <a:p>
            <a:pPr lvl="1"/>
            <a:endParaRPr lang="en-AU" dirty="0" smtClean="0"/>
          </a:p>
          <a:p>
            <a:pPr lvl="1"/>
            <a:r>
              <a:rPr lang="en-US" smtClean="0"/>
              <a:t>C</a:t>
            </a:r>
            <a:r>
              <a:rPr lang="en-US" smtClean="0"/>
              <a:t>ompletion of interface with UM</a:t>
            </a:r>
            <a:r>
              <a:rPr lang="en-US" smtClean="0"/>
              <a:t> </a:t>
            </a:r>
            <a:r>
              <a:rPr lang="en-US" smtClean="0"/>
              <a:t>w</a:t>
            </a:r>
            <a:r>
              <a:rPr lang="en-US" smtClean="0"/>
              <a:t>ith </a:t>
            </a:r>
            <a:r>
              <a:rPr lang="en-US" smtClean="0"/>
              <a:t>release of </a:t>
            </a:r>
            <a:r>
              <a:rPr lang="en-US" smtClean="0"/>
              <a:t>UM </a:t>
            </a:r>
            <a:r>
              <a:rPr lang="en-US" smtClean="0"/>
              <a:t>9.1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9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Information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Wiki</a:t>
            </a:r>
          </a:p>
          <a:p>
            <a:pPr marL="357188" lvl="1" indent="0">
              <a:buNone/>
            </a:pPr>
            <a:r>
              <a:rPr lang="en-AU" dirty="0" smtClean="0"/>
              <a:t>https</a:t>
            </a:r>
            <a:r>
              <a:rPr lang="en-AU"/>
              <a:t>://</a:t>
            </a:r>
            <a:r>
              <a:rPr lang="en-AU" smtClean="0"/>
              <a:t>trac.nci.org.au/trac/access/wiki/ACCESS1.0_rose</a:t>
            </a:r>
          </a:p>
          <a:p>
            <a:pPr marL="357188" lvl="1" indent="0">
              <a:buNone/>
            </a:pPr>
            <a:r>
              <a:rPr lang="en-AU" smtClean="0"/>
              <a:t>https://trac.nci.org.au/trac/access/wiki/RunningRoseAcessdev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Rose </a:t>
            </a:r>
          </a:p>
          <a:p>
            <a:pPr marL="357188" lvl="1" indent="0">
              <a:buNone/>
            </a:pPr>
            <a:r>
              <a:rPr lang="en-AU" dirty="0"/>
              <a:t>http://metomi.github.io/rose/doc/rose.html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err="1" smtClean="0"/>
              <a:t>Cylc</a:t>
            </a:r>
            <a:endParaRPr lang="en-AU" dirty="0" smtClean="0"/>
          </a:p>
          <a:p>
            <a:pPr marL="357188" lvl="1" indent="0">
              <a:buNone/>
            </a:pPr>
            <a:r>
              <a:rPr lang="en-AU" dirty="0"/>
              <a:t>http://cylc.github.io/cylc/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517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1627188" y="4267200"/>
            <a:ext cx="7200900" cy="900113"/>
          </a:xfrm>
        </p:spPr>
        <p:txBody>
          <a:bodyPr/>
          <a:lstStyle/>
          <a:p>
            <a:pPr eaLnBrk="1" hangingPunct="1"/>
            <a:r>
              <a:rPr lang="en-AU" sz="4400" smtClean="0"/>
              <a:t>Thank you</a:t>
            </a:r>
          </a:p>
        </p:txBody>
      </p:sp>
      <p:sp>
        <p:nvSpPr>
          <p:cNvPr id="5123" name="Text Box 41"/>
          <p:cNvSpPr txBox="1">
            <a:spLocks noChangeArrowheads="1"/>
          </p:cNvSpPr>
          <p:nvPr/>
        </p:nvSpPr>
        <p:spPr bwMode="auto">
          <a:xfrm>
            <a:off x="2022475" y="322263"/>
            <a:ext cx="5965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AU" sz="1300" b="1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algn="ctr" eaLnBrk="1" hangingPunct="1"/>
            <a:r>
              <a:rPr lang="en-AU" sz="1100" b="1"/>
              <a:t>A partnership between CSIRO and the Bureau of Meteorology</a:t>
            </a:r>
          </a:p>
        </p:txBody>
      </p:sp>
      <p:pic>
        <p:nvPicPr>
          <p:cNvPr id="5124" name="Picture 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2875"/>
            <a:ext cx="14573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43"/>
          <p:cNvSpPr txBox="1">
            <a:spLocks noChangeArrowheads="1"/>
          </p:cNvSpPr>
          <p:nvPr/>
        </p:nvSpPr>
        <p:spPr bwMode="auto">
          <a:xfrm>
            <a:off x="2667000" y="1531938"/>
            <a:ext cx="4622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 sz="1600" dirty="0" smtClean="0"/>
              <a:t>Ian Campbell</a:t>
            </a:r>
            <a:endParaRPr lang="en-AU" sz="1600" dirty="0"/>
          </a:p>
          <a:p>
            <a:pPr eaLnBrk="1" hangingPunct="1"/>
            <a:endParaRPr lang="en-AU" sz="1600" dirty="0"/>
          </a:p>
          <a:p>
            <a:pPr eaLnBrk="1" hangingPunct="1"/>
            <a:r>
              <a:rPr lang="en-AU" sz="1600" dirty="0"/>
              <a:t>Phone: </a:t>
            </a:r>
            <a:r>
              <a:rPr lang="en-AU" sz="1600" dirty="0" smtClean="0"/>
              <a:t>03 9616 8412</a:t>
            </a:r>
            <a:endParaRPr lang="en-AU" sz="1600" dirty="0"/>
          </a:p>
          <a:p>
            <a:pPr eaLnBrk="1" hangingPunct="1"/>
            <a:r>
              <a:rPr lang="en-AU" sz="1600" dirty="0"/>
              <a:t>Email: </a:t>
            </a:r>
            <a:r>
              <a:rPr lang="en-AU" sz="1600" dirty="0" smtClean="0"/>
              <a:t>i.campbell@csiro.au</a:t>
            </a:r>
            <a:endParaRPr lang="en-AU" sz="1600" dirty="0"/>
          </a:p>
          <a:p>
            <a:pPr eaLnBrk="1" hangingPunct="1"/>
            <a:r>
              <a:rPr lang="en-AU" sz="1600" dirty="0"/>
              <a:t>Web: www.cawcr.gov.au</a:t>
            </a:r>
          </a:p>
        </p:txBody>
      </p:sp>
      <p:pic>
        <p:nvPicPr>
          <p:cNvPr id="5126" name="Picture 4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7" name="Rectangle 47"/>
          <p:cNvSpPr>
            <a:spLocks noChangeArrowheads="1"/>
          </p:cNvSpPr>
          <p:nvPr/>
        </p:nvSpPr>
        <p:spPr bwMode="auto">
          <a:xfrm>
            <a:off x="1368425" y="3435350"/>
            <a:ext cx="322897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b"/>
          <a:lstStyle/>
          <a:p>
            <a:r>
              <a:rPr lang="en-AU" sz="4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5128" name="Text Box 48"/>
          <p:cNvSpPr txBox="1">
            <a:spLocks noChangeArrowheads="1"/>
          </p:cNvSpPr>
          <p:nvPr/>
        </p:nvSpPr>
        <p:spPr bwMode="auto">
          <a:xfrm>
            <a:off x="1285875" y="4325938"/>
            <a:ext cx="177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006F93"/>
                </a:solidFill>
              </a:rPr>
              <a:t>www.cawcr.gov.au</a:t>
            </a:r>
            <a:endParaRPr lang="en-AU" sz="1300"/>
          </a:p>
        </p:txBody>
      </p:sp>
      <p:pic>
        <p:nvPicPr>
          <p:cNvPr id="5129" name="Picture 49" descr="CSIRO_Grad_RGB_h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100013"/>
            <a:ext cx="9540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ACCESS: CMIP5 and the future | Martin Dix</a:t>
            </a:r>
            <a:endParaRPr lang="en-US"/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60363" y="1276350"/>
            <a:ext cx="8459787" cy="4556125"/>
          </a:xfrm>
        </p:spPr>
        <p:txBody>
          <a:bodyPr/>
          <a:lstStyle/>
          <a:p>
            <a:pPr lvl="4"/>
            <a:endParaRPr lang="en-AU" dirty="0" smtClean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065588" y="2997200"/>
            <a:ext cx="1441450" cy="989013"/>
          </a:xfrm>
          <a:prstGeom prst="ellipse">
            <a:avLst/>
          </a:prstGeom>
          <a:solidFill>
            <a:srgbClr val="FF0000"/>
          </a:solidFill>
          <a:ln w="25400">
            <a:noFill/>
            <a:round/>
            <a:headEnd/>
            <a:tailEnd/>
          </a:ln>
          <a:effectLst/>
        </p:spPr>
        <p:txBody>
          <a:bodyPr wrap="none" lIns="91268" tIns="45636" rIns="91268" bIns="45636" anchor="ctr"/>
          <a:lstStyle/>
          <a:p>
            <a:pPr algn="ctr"/>
            <a:r>
              <a:rPr lang="en-AU" sz="1600" b="1" dirty="0">
                <a:ea typeface="ＭＳ Ｐゴシック" pitchFamily="34" charset="-128"/>
              </a:rPr>
              <a:t>Coupler</a:t>
            </a:r>
          </a:p>
          <a:p>
            <a:pPr algn="ctr"/>
            <a:r>
              <a:rPr lang="en-AU" sz="1600" b="1" dirty="0">
                <a:ea typeface="ＭＳ Ｐゴシック" pitchFamily="34" charset="-128"/>
              </a:rPr>
              <a:t>OASIS 3.2.5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79838" y="1412875"/>
            <a:ext cx="2087562" cy="863600"/>
          </a:xfrm>
          <a:prstGeom prst="rect">
            <a:avLst/>
          </a:prstGeom>
          <a:solidFill>
            <a:srgbClr val="CC0099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1268" tIns="45636" rIns="91268" bIns="45636" anchor="ctr"/>
          <a:lstStyle/>
          <a:p>
            <a:pPr algn="ctr"/>
            <a:r>
              <a:rPr lang="en-AU" sz="1600" b="1" dirty="0">
                <a:ea typeface="ＭＳ Ｐゴシック" pitchFamily="34" charset="-128"/>
              </a:rPr>
              <a:t>Atmosphere</a:t>
            </a:r>
          </a:p>
          <a:p>
            <a:pPr algn="ctr"/>
            <a:r>
              <a:rPr lang="en-AU" sz="1600" b="1" dirty="0" smtClean="0">
                <a:ea typeface="ＭＳ Ｐゴシック" pitchFamily="34" charset="-128"/>
              </a:rPr>
              <a:t>HadGEM2 r1.1 or </a:t>
            </a:r>
          </a:p>
          <a:p>
            <a:pPr algn="ctr"/>
            <a:r>
              <a:rPr lang="en-AU" sz="1600" b="1" dirty="0" smtClean="0">
                <a:ea typeface="ＭＳ Ｐゴシック" pitchFamily="34" charset="-128"/>
              </a:rPr>
              <a:t>HadGEM3 GA 1.0</a:t>
            </a:r>
            <a:endParaRPr lang="en-AU" sz="1600" b="1" dirty="0">
              <a:ea typeface="ＭＳ Ｐゴシック" pitchFamily="34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72063" y="4581525"/>
            <a:ext cx="1624012" cy="542925"/>
          </a:xfrm>
          <a:prstGeom prst="rect">
            <a:avLst/>
          </a:prstGeom>
          <a:solidFill>
            <a:srgbClr val="C0C0C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1268" tIns="45636" rIns="91268" bIns="45636" anchor="ctr"/>
          <a:lstStyle/>
          <a:p>
            <a:pPr algn="ctr"/>
            <a:r>
              <a:rPr lang="en-AU" sz="1600" b="1">
                <a:ea typeface="ＭＳ Ｐゴシック" pitchFamily="34" charset="-128"/>
              </a:rPr>
              <a:t>Sea Ice</a:t>
            </a:r>
          </a:p>
          <a:p>
            <a:pPr algn="ctr"/>
            <a:r>
              <a:rPr lang="en-AU" sz="1600" b="1">
                <a:ea typeface="ＭＳ Ｐゴシック" pitchFamily="34" charset="-128"/>
              </a:rPr>
              <a:t>CICE 4.1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7113" y="2254250"/>
            <a:ext cx="2068512" cy="568325"/>
          </a:xfrm>
          <a:prstGeom prst="rect">
            <a:avLst/>
          </a:prstGeom>
          <a:solidFill>
            <a:srgbClr val="008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1268" tIns="45636" rIns="91268" bIns="45636" anchor="ctr"/>
          <a:lstStyle/>
          <a:p>
            <a:pPr algn="ctr"/>
            <a:r>
              <a:rPr lang="en-AU" sz="1600" b="1" dirty="0">
                <a:ea typeface="ＭＳ Ｐゴシック" pitchFamily="34" charset="-128"/>
              </a:rPr>
              <a:t>Land Surface</a:t>
            </a:r>
          </a:p>
          <a:p>
            <a:pPr algn="ctr"/>
            <a:r>
              <a:rPr lang="en-AU" sz="1500" b="1" dirty="0">
                <a:ea typeface="ＭＳ Ｐゴシック" pitchFamily="34" charset="-128"/>
              </a:rPr>
              <a:t>MOSES or CABLE </a:t>
            </a:r>
            <a:r>
              <a:rPr lang="en-AU" sz="1500" b="1" dirty="0" smtClean="0">
                <a:ea typeface="ＭＳ Ｐゴシック" pitchFamily="34" charset="-128"/>
              </a:rPr>
              <a:t>1.8</a:t>
            </a:r>
            <a:endParaRPr lang="en-AU" sz="1500" b="1" dirty="0">
              <a:ea typeface="ＭＳ Ｐゴシック" pitchFamily="34" charset="-128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59113" y="4581525"/>
            <a:ext cx="1611312" cy="546100"/>
          </a:xfrm>
          <a:prstGeom prst="rect">
            <a:avLst/>
          </a:prstGeom>
          <a:solidFill>
            <a:srgbClr val="3399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1268" tIns="45636" rIns="91268" bIns="45636" anchor="ctr"/>
          <a:lstStyle/>
          <a:p>
            <a:pPr algn="ctr"/>
            <a:r>
              <a:rPr lang="en-AU" sz="1600" b="1">
                <a:ea typeface="ＭＳ Ｐゴシック" pitchFamily="34" charset="-128"/>
              </a:rPr>
              <a:t>Ocean</a:t>
            </a:r>
          </a:p>
          <a:p>
            <a:pPr algn="ctr"/>
            <a:r>
              <a:rPr lang="en-AU" sz="1600" b="1">
                <a:ea typeface="ＭＳ Ｐゴシック" pitchFamily="34" charset="-128"/>
              </a:rPr>
              <a:t>GFDL MOM4p1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4286250" y="4005263"/>
            <a:ext cx="214313" cy="576262"/>
          </a:xfrm>
          <a:prstGeom prst="line">
            <a:avLst/>
          </a:prstGeom>
          <a:noFill/>
          <a:ln w="25400">
            <a:solidFill>
              <a:srgbClr val="996600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rot="1200000">
            <a:off x="5003800" y="4076700"/>
            <a:ext cx="439738" cy="441325"/>
          </a:xfrm>
          <a:prstGeom prst="line">
            <a:avLst/>
          </a:prstGeom>
          <a:noFill/>
          <a:ln w="25400">
            <a:solidFill>
              <a:srgbClr val="996600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106738" y="2133600"/>
            <a:ext cx="673100" cy="360363"/>
          </a:xfrm>
          <a:prstGeom prst="line">
            <a:avLst/>
          </a:prstGeom>
          <a:noFill/>
          <a:ln w="25400">
            <a:solidFill>
              <a:srgbClr val="996600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7900" y="2276475"/>
            <a:ext cx="0" cy="719138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5" name="Titl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ACCESS 1.0 and 1.3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ACCESS: CMIP5 and the future | Martin Dix</a:t>
            </a:r>
            <a:endParaRPr lang="en-US" dirty="0"/>
          </a:p>
        </p:txBody>
      </p:sp>
      <p:sp>
        <p:nvSpPr>
          <p:cNvPr id="46082" name="Rectangle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AU" sz="2400" dirty="0" smtClean="0"/>
              <a:t>ACCESS 1.0</a:t>
            </a:r>
          </a:p>
          <a:p>
            <a:pPr lvl="1"/>
            <a:r>
              <a:rPr lang="en-AU" sz="2000" dirty="0" smtClean="0"/>
              <a:t>Atmosphere: HadGEM2-A r1.1 configuration</a:t>
            </a:r>
            <a:endParaRPr lang="en-AU" dirty="0" smtClean="0"/>
          </a:p>
          <a:p>
            <a:pPr lvl="3"/>
            <a:r>
              <a:rPr lang="en-AU" sz="2000" dirty="0" smtClean="0"/>
              <a:t>MOSES land surface scheme</a:t>
            </a:r>
          </a:p>
          <a:p>
            <a:endParaRPr lang="en-AU" sz="2000" dirty="0" smtClean="0"/>
          </a:p>
        </p:txBody>
      </p:sp>
      <p:sp>
        <p:nvSpPr>
          <p:cNvPr id="46083" name="Rectangl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sz="2400" dirty="0" smtClean="0"/>
              <a:t>ACCESS1.3</a:t>
            </a:r>
          </a:p>
          <a:p>
            <a:pPr lvl="1"/>
            <a:r>
              <a:rPr lang="en-AU" sz="2000" dirty="0" smtClean="0"/>
              <a:t>Atmosphere: HadGEM3-A r1.1 configuration (GA 1.0)</a:t>
            </a:r>
          </a:p>
          <a:p>
            <a:pPr lvl="2"/>
            <a:r>
              <a:rPr lang="en-AU" dirty="0" smtClean="0"/>
              <a:t>CABLE 1.8 land surface</a:t>
            </a:r>
          </a:p>
          <a:p>
            <a:pPr lvl="3"/>
            <a:r>
              <a:rPr lang="en-AU" dirty="0" smtClean="0"/>
              <a:t>Almost no dust</a:t>
            </a:r>
          </a:p>
          <a:p>
            <a:pPr lvl="2"/>
            <a:r>
              <a:rPr lang="en-AU" dirty="0" smtClean="0"/>
              <a:t>PC2 cloud scheme</a:t>
            </a:r>
          </a:p>
          <a:p>
            <a:pPr lvl="3"/>
            <a:r>
              <a:rPr lang="en-AU" dirty="0" err="1" smtClean="0"/>
              <a:t>Bugfixes</a:t>
            </a:r>
            <a:r>
              <a:rPr lang="en-AU" dirty="0" smtClean="0"/>
              <a:t> and tuning</a:t>
            </a:r>
          </a:p>
          <a:p>
            <a:endParaRPr lang="en-AU" sz="2000" dirty="0" smtClean="0"/>
          </a:p>
        </p:txBody>
      </p:sp>
      <p:sp>
        <p:nvSpPr>
          <p:cNvPr id="46084" name="Rectangle 4"/>
          <p:cNvSpPr>
            <a:spLocks noGrp="1"/>
          </p:cNvSpPr>
          <p:nvPr>
            <p:ph type="title"/>
          </p:nvPr>
        </p:nvSpPr>
        <p:spPr>
          <a:xfrm>
            <a:off x="368300" y="111125"/>
            <a:ext cx="7234238" cy="755650"/>
          </a:xfrm>
        </p:spPr>
        <p:txBody>
          <a:bodyPr/>
          <a:lstStyle/>
          <a:p>
            <a:r>
              <a:rPr lang="en-AU" dirty="0" smtClean="0"/>
              <a:t>The ACCESS Model </a:t>
            </a:r>
            <a:r>
              <a:rPr lang="en-AU" smtClean="0"/>
              <a:t>CMIP5 configurations</a:t>
            </a:r>
            <a:endParaRPr lang="en-AU" dirty="0" smtClean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60363" y="4330700"/>
            <a:ext cx="8459787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50825" marR="0" lvl="1" indent="-250825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63"/>
              </a:spcAft>
              <a:buClrTx/>
              <a:buSzTx/>
              <a:buFont typeface="Symbol" pitchFamily="18" charset="2"/>
              <a:buChar char=""/>
              <a:tabLst/>
              <a:defRPr/>
            </a:pPr>
            <a:r>
              <a:rPr kumimoji="0" lang="en-A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Atmosphere</a:t>
            </a:r>
            <a:r>
              <a:rPr kumimoji="0" lang="en-A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resolution N96 1.875x1.25 degrees, 38L</a:t>
            </a:r>
          </a:p>
          <a:p>
            <a:pPr marL="708025" lvl="2" indent="-250825">
              <a:lnSpc>
                <a:spcPct val="90000"/>
              </a:lnSpc>
              <a:spcAft>
                <a:spcPts val="563"/>
              </a:spcAft>
              <a:buFont typeface="Symbol" pitchFamily="18" charset="2"/>
              <a:buChar char=""/>
            </a:pPr>
            <a:r>
              <a:rPr lang="en-AU" sz="2400" dirty="0" smtClean="0">
                <a:latin typeface="+mn-lt"/>
              </a:rPr>
              <a:t>Full GHG, aerosol, volcanic, solar </a:t>
            </a:r>
            <a:r>
              <a:rPr lang="en-AU" sz="2400" dirty="0" err="1" smtClean="0">
                <a:latin typeface="+mn-lt"/>
              </a:rPr>
              <a:t>forcings</a:t>
            </a:r>
            <a:endParaRPr lang="en-AU" sz="2400" dirty="0" smtClean="0">
              <a:latin typeface="+mn-lt"/>
            </a:endParaRPr>
          </a:p>
          <a:p>
            <a:pPr marL="708025" lvl="2" indent="-250825">
              <a:lnSpc>
                <a:spcPct val="90000"/>
              </a:lnSpc>
              <a:spcAft>
                <a:spcPts val="563"/>
              </a:spcAft>
              <a:buFont typeface="Symbol" pitchFamily="18" charset="2"/>
              <a:buChar char=""/>
            </a:pPr>
            <a:r>
              <a:rPr kumimoji="0" lang="en-A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Fixed vegetation</a:t>
            </a:r>
          </a:p>
          <a:p>
            <a:pPr marL="1006475" marR="0" lvl="4" indent="-250825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563"/>
              </a:spcAft>
              <a:buClr>
                <a:schemeClr val="accent2"/>
              </a:buClr>
              <a:buSzTx/>
              <a:buFont typeface="Arial" charset="0"/>
              <a:buChar char="•"/>
              <a:tabLst/>
              <a:defRPr/>
            </a:pPr>
            <a:endParaRPr kumimoji="0" lang="en-A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Global surface air temperature</a:t>
            </a:r>
            <a:r>
              <a:rPr lang="en-AU" sz="2200" dirty="0" smtClean="0">
                <a:solidFill>
                  <a:srgbClr val="007F9B"/>
                </a:solidFill>
                <a:ea typeface="+mn-ea"/>
                <a:cs typeface="+mn-cs"/>
              </a:rPr>
              <a:t> </a:t>
            </a:r>
            <a:br>
              <a:rPr lang="en-AU" sz="2200" dirty="0" smtClean="0">
                <a:solidFill>
                  <a:srgbClr val="007F9B"/>
                </a:solidFill>
                <a:ea typeface="+mn-ea"/>
                <a:cs typeface="+mn-cs"/>
              </a:rPr>
            </a:br>
            <a:r>
              <a:rPr lang="en-AU" sz="2200" dirty="0" smtClean="0">
                <a:solidFill>
                  <a:srgbClr val="007F9B"/>
                </a:solidFill>
                <a:ea typeface="+mn-ea"/>
                <a:cs typeface="+mn-cs"/>
              </a:rPr>
              <a:t>Anomalies relative to 1880-1920 average </a:t>
            </a:r>
            <a:endParaRPr lang="en-AU" sz="1600" dirty="0" smtClean="0"/>
          </a:p>
        </p:txBody>
      </p:sp>
      <p:pic>
        <p:nvPicPr>
          <p:cNvPr id="7" name="Picture 6" descr="histo_tas_an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5389" y="1270586"/>
            <a:ext cx="5852172" cy="4389129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080907" y="6430282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6F93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 Centre for Australian Weather and Climate Research</a:t>
            </a: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b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 partnership between CSIRO and the Bureau of Meteorology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1.4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Based on </a:t>
            </a:r>
            <a:r>
              <a:rPr lang="en-AU" smtClean="0"/>
              <a:t>ACCESS 1.3</a:t>
            </a:r>
          </a:p>
          <a:p>
            <a:endParaRPr lang="en-AU" dirty="0" smtClean="0"/>
          </a:p>
          <a:p>
            <a:r>
              <a:rPr lang="en-AU" dirty="0" smtClean="0"/>
              <a:t>Includes some </a:t>
            </a:r>
            <a:r>
              <a:rPr lang="en-AU" smtClean="0"/>
              <a:t>bug fixes</a:t>
            </a:r>
          </a:p>
          <a:p>
            <a:endParaRPr lang="en-AU" dirty="0" smtClean="0"/>
          </a:p>
          <a:p>
            <a:r>
              <a:rPr lang="en-AU" dirty="0" smtClean="0"/>
              <a:t>CABLE 2.0 with </a:t>
            </a:r>
            <a:r>
              <a:rPr lang="en-AU" smtClean="0"/>
              <a:t>carbon cycle</a:t>
            </a:r>
          </a:p>
          <a:p>
            <a:endParaRPr lang="en-AU" dirty="0" smtClean="0"/>
          </a:p>
          <a:p>
            <a:r>
              <a:rPr lang="en-AU" dirty="0" smtClean="0"/>
              <a:t>Oasis MCT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46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2.0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Hoping to release an interim version towards end </a:t>
            </a:r>
            <a:r>
              <a:rPr lang="en-AU" smtClean="0"/>
              <a:t>of year</a:t>
            </a:r>
          </a:p>
          <a:p>
            <a:endParaRPr lang="en-AU" dirty="0" smtClean="0"/>
          </a:p>
          <a:p>
            <a:r>
              <a:rPr lang="en-AU" dirty="0" smtClean="0"/>
              <a:t>Atmosphere - UM GA6.0 configuration (N96 </a:t>
            </a:r>
            <a:r>
              <a:rPr lang="en-AU" smtClean="0"/>
              <a:t>L85)</a:t>
            </a:r>
          </a:p>
          <a:p>
            <a:endParaRPr lang="en-AU" dirty="0" smtClean="0"/>
          </a:p>
          <a:p>
            <a:r>
              <a:rPr lang="en-AU" dirty="0" smtClean="0"/>
              <a:t>Ocean </a:t>
            </a:r>
            <a:r>
              <a:rPr lang="en-AU" smtClean="0"/>
              <a:t>– MOM6</a:t>
            </a:r>
          </a:p>
          <a:p>
            <a:endParaRPr lang="en-AU" dirty="0" smtClean="0"/>
          </a:p>
          <a:p>
            <a:r>
              <a:rPr lang="en-AU" dirty="0" smtClean="0"/>
              <a:t>Ice – </a:t>
            </a:r>
            <a:r>
              <a:rPr lang="en-AU" smtClean="0"/>
              <a:t>CICE 5</a:t>
            </a:r>
          </a:p>
          <a:p>
            <a:endParaRPr lang="en-AU" dirty="0" smtClean="0"/>
          </a:p>
          <a:p>
            <a:r>
              <a:rPr lang="en-AU" dirty="0" smtClean="0"/>
              <a:t>Coupler: OASIS MCT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46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Weaknesses of current coupled model setup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Existing environment is a hurdle, particularly for new users</a:t>
            </a:r>
          </a:p>
          <a:p>
            <a:pPr lvl="1"/>
            <a:r>
              <a:rPr lang="en-AU" dirty="0" smtClean="0"/>
              <a:t>Coupled model much harder to use than atmospheric model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Coupled model scripts are a mixed combination of configuration and job control</a:t>
            </a:r>
          </a:p>
          <a:p>
            <a:pPr lvl="1"/>
            <a:r>
              <a:rPr lang="en-AU" dirty="0" smtClean="0"/>
              <a:t>Difficult to share jobs</a:t>
            </a:r>
          </a:p>
          <a:p>
            <a:pPr lvl="1"/>
            <a:r>
              <a:rPr lang="en-AU" dirty="0" smtClean="0"/>
              <a:t>Only ad hoc revision control</a:t>
            </a:r>
          </a:p>
          <a:p>
            <a:pPr lvl="1"/>
            <a:r>
              <a:rPr lang="en-AU" dirty="0" smtClean="0"/>
              <a:t>Can be difficult to continue runs after problems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We’ve seen many advantages with the job database and UI for the atmospheric model and would like </a:t>
            </a:r>
            <a:r>
              <a:rPr lang="en-AU" smtClean="0"/>
              <a:t>to bring these to the coupled model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88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Advantages of </a:t>
            </a:r>
            <a:r>
              <a:rPr lang="en-AU" dirty="0"/>
              <a:t>U</a:t>
            </a:r>
            <a:r>
              <a:rPr lang="en-AU" dirty="0" smtClean="0"/>
              <a:t>sing Rose suites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Single Interface for editing various models MOM4, CICE and UM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Simple mechanism for sharing or copying suites between users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Automate additional steps (</a:t>
            </a:r>
            <a:r>
              <a:rPr lang="en-AU" dirty="0" err="1" smtClean="0"/>
              <a:t>Eg</a:t>
            </a:r>
            <a:r>
              <a:rPr lang="en-AU" dirty="0" smtClean="0"/>
              <a:t> post processing data into CMIP5 format)</a:t>
            </a:r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Improve traceability of suite development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32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Suite au-aa025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Historical Run</a:t>
            </a:r>
          </a:p>
          <a:p>
            <a:endParaRPr lang="en-AU" dirty="0" smtClean="0"/>
          </a:p>
          <a:p>
            <a:r>
              <a:rPr lang="en-AU" dirty="0" smtClean="0"/>
              <a:t>Runs from 1951 until 2001</a:t>
            </a:r>
          </a:p>
          <a:p>
            <a:endParaRPr lang="en-AU" dirty="0"/>
          </a:p>
          <a:p>
            <a:r>
              <a:rPr lang="en-AU" dirty="0" smtClean="0"/>
              <a:t>Incorporates Scripts from ACCESS 1.0 Coupled Model</a:t>
            </a:r>
          </a:p>
          <a:p>
            <a:endParaRPr lang="en-AU" dirty="0"/>
          </a:p>
          <a:p>
            <a:r>
              <a:rPr lang="en-AU" dirty="0" smtClean="0"/>
              <a:t>Includes build steps for  MOM4, UM 7.3 and CICE models</a:t>
            </a:r>
          </a:p>
          <a:p>
            <a:endParaRPr lang="en-AU" dirty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Centre for Australian Weather and Climate Research</a:t>
            </a:r>
            <a:r>
              <a:rPr lang="en-US" sz="800" smtClean="0">
                <a:solidFill>
                  <a:schemeClr val="accent1"/>
                </a:solidFill>
              </a:rPr>
              <a:t> </a:t>
            </a:r>
            <a:br>
              <a:rPr lang="en-US" sz="800" smtClean="0">
                <a:solidFill>
                  <a:schemeClr val="accent1"/>
                </a:solidFill>
              </a:rPr>
            </a:br>
            <a:r>
              <a:rPr lang="en-US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1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cawcr2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template_ppt_cawcr2</Template>
  <TotalTime>4405</TotalTime>
  <Words>835</Words>
  <Application>Microsoft Office PowerPoint</Application>
  <PresentationFormat>On-screen Show (4:3)</PresentationFormat>
  <Paragraphs>217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template_ppt_cawcr2</vt:lpstr>
      <vt:lpstr>ACCESS 1.0/1.3 Coupled Model in Rose </vt:lpstr>
      <vt:lpstr>Slide 2</vt:lpstr>
      <vt:lpstr>The ACCESS Model CMIP5 configurations</vt:lpstr>
      <vt:lpstr>Global surface air temperature  Anomalies relative to 1880-1920 average </vt:lpstr>
      <vt:lpstr>ACCESS 1.4</vt:lpstr>
      <vt:lpstr>ACCESS 2.0</vt:lpstr>
      <vt:lpstr>Weaknesses of current coupled model setup </vt:lpstr>
      <vt:lpstr>Advantages of Using Rose suites</vt:lpstr>
      <vt:lpstr>Example Suite au-aa025</vt:lpstr>
      <vt:lpstr>Checking out/Editing the Model</vt:lpstr>
      <vt:lpstr>Top Level Items</vt:lpstr>
      <vt:lpstr>Editing the Model</vt:lpstr>
      <vt:lpstr>Running the Model</vt:lpstr>
      <vt:lpstr>Cylc Window</vt:lpstr>
      <vt:lpstr>Viewing the Output</vt:lpstr>
      <vt:lpstr>When things go wrong!!</vt:lpstr>
      <vt:lpstr>Future Development</vt:lpstr>
      <vt:lpstr>Further Information</vt:lpstr>
      <vt:lpstr>Thank you</vt:lpstr>
    </vt:vector>
  </TitlesOfParts>
  <Company>Bureau of Meteorology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1.0 Sub title, Arial Regular 24pt</dc:title>
  <dc:creator>Ian Campbell</dc:creator>
  <cp:lastModifiedBy>Campbell, Ian (CMAR, Aspendale)</cp:lastModifiedBy>
  <cp:revision>59</cp:revision>
  <dcterms:created xsi:type="dcterms:W3CDTF">2014-03-06T01:18:54Z</dcterms:created>
  <dcterms:modified xsi:type="dcterms:W3CDTF">2014-03-25T05:56:13Z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