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sldIdLst>
    <p:sldId id="265" r:id="rId2"/>
    <p:sldId id="266" r:id="rId3"/>
    <p:sldId id="313" r:id="rId4"/>
    <p:sldId id="316" r:id="rId5"/>
    <p:sldId id="31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280" r:id="rId15"/>
    <p:sldId id="281" r:id="rId16"/>
  </p:sldIdLst>
  <p:sldSz cx="9144000" cy="6858000" type="screen4x3"/>
  <p:notesSz cx="6858000" cy="9144000"/>
  <p:defaultTextStyle>
    <a:defPPr>
      <a:defRPr lang="en-GB"/>
    </a:defPPr>
    <a:lvl1pPr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EE0DB30-E347-F441-AF02-9DE71AB320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15418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607694"/>
            <a:ext cx="6912768" cy="905711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Title of presentation</a:t>
            </a: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12768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7" y="1963014"/>
            <a:ext cx="6840612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xmlns="" val="23773238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12768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title slide 1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12768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6" y="1963014"/>
            <a:ext cx="6912629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xmlns="" val="18419682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3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840760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title slide 2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840760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7" y="1963014"/>
            <a:ext cx="6840612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xmlns="" val="40248763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Content slide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74864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content slide 1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pic>
        <p:nvPicPr>
          <p:cNvPr id="4" name="Picture 3" descr="MO_RGB_whiteback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111" y="133754"/>
            <a:ext cx="1595101" cy="14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17535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content slide 2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0432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4005064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Content divider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51520" y="4967496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86805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1916832"/>
            <a:ext cx="4968552" cy="1152128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Questions</a:t>
            </a:r>
            <a:br>
              <a:rPr lang="en-GB" dirty="0" smtClean="0"/>
            </a:br>
            <a:r>
              <a:rPr lang="en-GB" dirty="0" smtClean="0"/>
              <a:t>and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3530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3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1878347"/>
            <a:ext cx="4968552" cy="1656184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Questions </a:t>
            </a:r>
            <a:br>
              <a:rPr lang="en-GB" dirty="0" smtClean="0"/>
            </a:br>
            <a:r>
              <a:rPr lang="en-GB" dirty="0" smtClean="0"/>
              <a:t>and answers (alternative)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9442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n w="101600" cmpd="sng">
                <a:solidFill>
                  <a:schemeClr val="tx1"/>
                </a:solidFill>
              </a:ln>
            </a:endParaRPr>
          </a:p>
        </p:txBody>
      </p:sp>
      <p:pic>
        <p:nvPicPr>
          <p:cNvPr id="1027" name="Picture 2" descr="MO_RGB_transpbackg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513" y="138113"/>
            <a:ext cx="157480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175" r:id="rId1"/>
    <p:sldLayoutId id="2147484174" r:id="rId2"/>
    <p:sldLayoutId id="2147484176" r:id="rId3"/>
    <p:sldLayoutId id="2147484173" r:id="rId4"/>
    <p:sldLayoutId id="2147484181" r:id="rId5"/>
    <p:sldLayoutId id="2147484177" r:id="rId6"/>
    <p:sldLayoutId id="2147484178" r:id="rId7"/>
    <p:sldLayoutId id="2147484179" r:id="rId8"/>
    <p:sldLayoutId id="2147484180" r:id="rId9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9pPr>
    </p:titleStyle>
    <p:bodyStyle>
      <a:lvl1pPr marL="261938" indent="-261938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4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623888" indent="-1825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2pPr>
      <a:lvl3pPr marL="987425" indent="-184150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3pPr>
      <a:lvl4pPr marL="1349375" indent="-1825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4pPr>
      <a:lvl5pPr marL="1698625" indent="-1698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5pPr>
      <a:lvl6pPr marL="21558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6pPr>
      <a:lvl7pPr marL="26130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7pPr>
      <a:lvl8pPr marL="30702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8pPr>
      <a:lvl9pPr marL="35274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llab.metoffice.gov.uk/twiki/bin/view/Support/UMarticles" TargetMode="External"/><Relationship Id="rId7" Type="http://schemas.openxmlformats.org/officeDocument/2006/relationships/hyperlink" Target="https://code.metoffice.gov.uk/trac/GA/wiki/GADocumentation/GA7.0" TargetMode="External"/><Relationship Id="rId2" Type="http://schemas.openxmlformats.org/officeDocument/2006/relationships/hyperlink" Target="https://code.metoffice.gov.uk/doc/u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ode.metoffice.gov.uk/trac/gmed" TargetMode="External"/><Relationship Id="rId5" Type="http://schemas.openxmlformats.org/officeDocument/2006/relationships/hyperlink" Target="http://collab.metoffice.gov.uk/twiki/bin/view/Development/WebHome" TargetMode="External"/><Relationship Id="rId4" Type="http://schemas.openxmlformats.org/officeDocument/2006/relationships/hyperlink" Target="http://collab.metoffice.gov.uk/twiki/bin/view/Support/UnifiedMode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UM Science Configurations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Global Model Development &amp; Science configuration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09/02/2016 by João Teixeira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801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De/Activating Tasks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Crun</a:t>
            </a:r>
            <a:r>
              <a:rPr lang="en-GB" dirty="0" smtClean="0"/>
              <a:t> tests...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323528" y="2780928"/>
            <a:ext cx="8496944" cy="3852908"/>
            <a:chOff x="179512" y="2708920"/>
            <a:chExt cx="8892889" cy="4032448"/>
          </a:xfrm>
        </p:grpSpPr>
        <p:pic>
          <p:nvPicPr>
            <p:cNvPr id="4" name="Picture 3" descr="ga6_0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4168" y="2708920"/>
              <a:ext cx="2988233" cy="4032448"/>
            </a:xfrm>
            <a:prstGeom prst="rect">
              <a:avLst/>
            </a:prstGeom>
          </p:spPr>
        </p:pic>
        <p:pic>
          <p:nvPicPr>
            <p:cNvPr id="5" name="Picture 4" descr="ga6_0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512" y="2708920"/>
              <a:ext cx="5791828" cy="4032448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 bwMode="auto">
            <a:xfrm>
              <a:off x="4716016" y="3501008"/>
              <a:ext cx="504056" cy="288032"/>
            </a:xfrm>
            <a:prstGeom prst="ellips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716016" y="4437112"/>
              <a:ext cx="504056" cy="288032"/>
            </a:xfrm>
            <a:prstGeom prst="ellips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70925" y="3867145"/>
              <a:ext cx="813043" cy="35394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solidFill>
                    <a:schemeClr val="bg1"/>
                  </a:solidFill>
                </a:rPr>
                <a:t>False</a:t>
              </a:r>
              <a:endParaRPr lang="en-GB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2"/>
              <a:endCxn id="8" idx="3"/>
            </p:cNvCxnSpPr>
            <p:nvPr/>
          </p:nvCxnSpPr>
          <p:spPr bwMode="auto">
            <a:xfrm flipH="1">
              <a:off x="4283968" y="3645024"/>
              <a:ext cx="432048" cy="399093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7" idx="2"/>
              <a:endCxn id="8" idx="3"/>
            </p:cNvCxnSpPr>
            <p:nvPr/>
          </p:nvCxnSpPr>
          <p:spPr bwMode="auto">
            <a:xfrm flipH="1" flipV="1">
              <a:off x="4283968" y="4044117"/>
              <a:ext cx="432048" cy="537011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323528" y="2210961"/>
            <a:ext cx="88204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We may not want to run </a:t>
            </a:r>
            <a:r>
              <a:rPr lang="en-GB" sz="2000" b="1" smtClean="0">
                <a:solidFill>
                  <a:schemeClr val="bg1"/>
                </a:solidFill>
              </a:rPr>
              <a:t>these tests</a:t>
            </a:r>
            <a:endParaRPr lang="en-GB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Build and Run Switches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 else comes with GA configurations?</a:t>
            </a:r>
            <a:endParaRPr lang="en-GB" dirty="0"/>
          </a:p>
        </p:txBody>
      </p:sp>
      <p:pic>
        <p:nvPicPr>
          <p:cNvPr id="4" name="Picture 3" descr="ga6_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2780928"/>
            <a:ext cx="5508104" cy="3834911"/>
          </a:xfrm>
          <a:prstGeom prst="rect">
            <a:avLst/>
          </a:prstGeom>
        </p:spPr>
      </p:pic>
      <p:pic>
        <p:nvPicPr>
          <p:cNvPr id="5" name="Picture 4" descr="ga6_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3645024"/>
            <a:ext cx="3096344" cy="2746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2210961"/>
            <a:ext cx="88204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Post Processing – </a:t>
            </a:r>
            <a:r>
              <a:rPr lang="en-GB" sz="2000" dirty="0" smtClean="0">
                <a:solidFill>
                  <a:schemeClr val="bg1"/>
                </a:solidFill>
              </a:rPr>
              <a:t>Archiving, deletion of dumps and PP file conversion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Post Processing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Options and Switches...</a:t>
            </a:r>
            <a:endParaRPr lang="en-GB" dirty="0"/>
          </a:p>
        </p:txBody>
      </p:sp>
      <p:pic>
        <p:nvPicPr>
          <p:cNvPr id="4" name="Picture 3" descr="ga6_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420888"/>
            <a:ext cx="6057886" cy="41490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Archiving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 commands will run, should one change it?</a:t>
            </a:r>
            <a:endParaRPr lang="en-GB" dirty="0"/>
          </a:p>
        </p:txBody>
      </p:sp>
      <p:pic>
        <p:nvPicPr>
          <p:cNvPr id="4" name="Picture 3" descr="ga6_0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492896"/>
            <a:ext cx="6095673" cy="417496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Online documentations ...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76064" y="2276872"/>
            <a:ext cx="7668344" cy="1060290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UM Documentation</a:t>
            </a:r>
            <a:endParaRPr lang="en-GB" sz="1800" b="1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2"/>
              </a:rPr>
              <a:t>https://code.metoffice.gov.uk/doc/um/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3"/>
              </a:rPr>
              <a:t>http://collab.metoffice.gov.uk/twiki/bin/view/Support/UMarticles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4"/>
              </a:rPr>
              <a:t>http://collab.metoffice.gov.uk/twiki/bin/view/Support/UnifiedModel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064" y="3573016"/>
            <a:ext cx="7668344" cy="1086451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Global Model Development</a:t>
            </a:r>
          </a:p>
          <a:p>
            <a:pPr lvl="1">
              <a:buFont typeface="Arial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5"/>
              </a:rPr>
              <a:t>http://collab.metoffice.gov.uk/twiki/bin/view/Development/WebHome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6"/>
              </a:rPr>
              <a:t>https://code.metoffice.gov.uk/trac/gmed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7"/>
              </a:rPr>
              <a:t>https://code.metoffice.gov.uk/trac/GA/wiki/GADocumentation/GA7.0</a:t>
            </a:r>
            <a:r>
              <a:rPr lang="en-GB" sz="1800" dirty="0" smtClean="0">
                <a:solidFill>
                  <a:schemeClr val="bg1"/>
                </a:solidFill>
              </a:rPr>
              <a:t>  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…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28977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we will cover 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87824" y="2276872"/>
            <a:ext cx="576064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 dirty="0" smtClean="0">
                <a:solidFill>
                  <a:schemeClr val="bg1"/>
                </a:solidFill>
              </a:rPr>
              <a:t>UM Global Model Development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GMED Process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GA / GO / </a:t>
            </a:r>
            <a:r>
              <a:rPr lang="en-GB" sz="2000" dirty="0" smtClean="0">
                <a:solidFill>
                  <a:schemeClr val="accent1"/>
                </a:solidFill>
              </a:rPr>
              <a:t>GSI </a:t>
            </a:r>
            <a:r>
              <a:rPr lang="en-GB" sz="2000" dirty="0" smtClean="0">
                <a:solidFill>
                  <a:schemeClr val="accent1"/>
                </a:solidFill>
              </a:rPr>
              <a:t>/ GL / GC</a:t>
            </a:r>
          </a:p>
          <a:p>
            <a:pPr marL="1428750" lvl="2" indent="-514350">
              <a:lnSpc>
                <a:spcPct val="80000"/>
              </a:lnSpc>
            </a:pPr>
            <a:endParaRPr lang="en-GB" sz="1000" dirty="0" smtClean="0">
              <a:solidFill>
                <a:schemeClr val="accent1"/>
              </a:solidFill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GA7 </a:t>
            </a:r>
            <a:r>
              <a:rPr lang="en-US" sz="2800" dirty="0" err="1" smtClean="0">
                <a:solidFill>
                  <a:schemeClr val="bg1"/>
                </a:solidFill>
              </a:rPr>
              <a:t>Amip</a:t>
            </a:r>
            <a:r>
              <a:rPr lang="en-US" sz="2800" dirty="0" smtClean="0">
                <a:solidFill>
                  <a:schemeClr val="bg1"/>
                </a:solidFill>
              </a:rPr>
              <a:t> Suite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Comparison tasks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Activating / Deactivating tasks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Build and Run switches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Archiving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endParaRPr lang="en-GB" sz="2000" dirty="0" smtClean="0">
              <a:solidFill>
                <a:schemeClr val="accent1"/>
              </a:solidFill>
            </a:endParaRPr>
          </a:p>
          <a:p>
            <a:pPr marL="1428750" lvl="2" indent="-514350">
              <a:lnSpc>
                <a:spcPct val="80000"/>
              </a:lnSpc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971550" lvl="1" indent="-514350">
              <a:buFont typeface="Arial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xmlns="" val="30089016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 Global Model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UM Science Configurations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732071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Science Configurations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Process design</a:t>
            </a:r>
            <a:endParaRPr lang="en-GB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50825" y="2600325"/>
            <a:ext cx="2376488" cy="9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altLang="en-US" sz="1800" dirty="0">
                <a:solidFill>
                  <a:schemeClr val="bg1"/>
                </a:solidFill>
              </a:rPr>
              <a:t>Model Development </a:t>
            </a:r>
          </a:p>
          <a:p>
            <a:pPr algn="ctr" eaLnBrk="1" hangingPunct="1"/>
            <a:r>
              <a:rPr lang="en-GB" altLang="en-US" sz="1800" dirty="0">
                <a:solidFill>
                  <a:schemeClr val="bg1"/>
                </a:solidFill>
              </a:rPr>
              <a:t>Research Cycle 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309938" y="2600325"/>
            <a:ext cx="2449512" cy="9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altLang="en-US" sz="1800" dirty="0" smtClean="0">
                <a:solidFill>
                  <a:schemeClr val="bg2"/>
                </a:solidFill>
              </a:rPr>
              <a:t>Implementation </a:t>
            </a:r>
            <a:r>
              <a:rPr lang="en-GB" altLang="en-US" sz="1800" dirty="0">
                <a:solidFill>
                  <a:schemeClr val="bg2"/>
                </a:solidFill>
              </a:rPr>
              <a:t>Cycle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2843213" y="4132263"/>
            <a:ext cx="3384550" cy="1081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altLang="en-US" sz="1800" dirty="0" smtClean="0">
                <a:solidFill>
                  <a:schemeClr val="bg2"/>
                </a:solidFill>
              </a:rPr>
              <a:t>Model Evaluation/Verification</a:t>
            </a:r>
            <a:endParaRPr lang="en-GB" altLang="en-US" sz="1800" dirty="0">
              <a:solidFill>
                <a:schemeClr val="bg2"/>
              </a:solidFill>
            </a:endParaRPr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>
            <a:off x="2447925" y="3536950"/>
            <a:ext cx="503238" cy="6127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800">
              <a:solidFill>
                <a:schemeClr val="bg2"/>
              </a:solidFill>
            </a:endParaRPr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3384550" y="3536950"/>
            <a:ext cx="0" cy="5746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800">
              <a:solidFill>
                <a:schemeClr val="bg2"/>
              </a:solidFill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 flipV="1">
            <a:off x="2014538" y="3536950"/>
            <a:ext cx="828675" cy="10795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800">
              <a:solidFill>
                <a:schemeClr val="bg2"/>
              </a:solidFill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6300788" y="3844925"/>
            <a:ext cx="2374900" cy="243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GB" altLang="en-US" sz="1400" b="1" dirty="0">
                <a:solidFill>
                  <a:schemeClr val="bg1"/>
                </a:solidFill>
              </a:rPr>
              <a:t>Routine verification</a:t>
            </a:r>
          </a:p>
          <a:p>
            <a:pPr algn="r" eaLnBrk="1" hangingPunct="1">
              <a:spcBef>
                <a:spcPct val="50000"/>
              </a:spcBef>
            </a:pPr>
            <a:r>
              <a:rPr lang="en-GB" altLang="en-US" sz="1400" b="1" dirty="0">
                <a:solidFill>
                  <a:schemeClr val="bg1"/>
                </a:solidFill>
              </a:rPr>
              <a:t>Monitoring/feedback</a:t>
            </a:r>
          </a:p>
          <a:p>
            <a:pPr algn="r" eaLnBrk="1" hangingPunct="1">
              <a:spcBef>
                <a:spcPct val="50000"/>
              </a:spcBef>
            </a:pPr>
            <a:endParaRPr lang="en-GB" altLang="en-US" sz="1800" b="1" dirty="0">
              <a:solidFill>
                <a:schemeClr val="bg2"/>
              </a:solidFill>
            </a:endParaRPr>
          </a:p>
          <a:p>
            <a:pPr algn="r" eaLnBrk="1" hangingPunct="1">
              <a:spcBef>
                <a:spcPct val="50000"/>
              </a:spcBef>
            </a:pPr>
            <a:endParaRPr lang="en-GB" altLang="en-US" sz="1800" b="1" dirty="0">
              <a:solidFill>
                <a:schemeClr val="bg2"/>
              </a:solidFill>
            </a:endParaRPr>
          </a:p>
          <a:p>
            <a:pPr algn="r" eaLnBrk="1" hangingPunct="1">
              <a:spcBef>
                <a:spcPct val="50000"/>
              </a:spcBef>
            </a:pPr>
            <a:endParaRPr lang="en-GB" altLang="en-US" sz="1800" b="1" dirty="0">
              <a:solidFill>
                <a:schemeClr val="bg2"/>
              </a:solidFill>
            </a:endParaRPr>
          </a:p>
          <a:p>
            <a:pPr algn="r" eaLnBrk="1" hangingPunct="1">
              <a:spcBef>
                <a:spcPct val="50000"/>
              </a:spcBef>
            </a:pPr>
            <a:endParaRPr lang="en-GB" altLang="en-US" sz="1800" b="1" dirty="0">
              <a:solidFill>
                <a:schemeClr val="bg2"/>
              </a:solidFill>
            </a:endParaRPr>
          </a:p>
          <a:p>
            <a:pPr algn="r" eaLnBrk="1" hangingPunct="1">
              <a:spcBef>
                <a:spcPct val="50000"/>
              </a:spcBef>
            </a:pPr>
            <a:endParaRPr lang="en-GB" altLang="en-US" sz="1800" b="1" dirty="0">
              <a:solidFill>
                <a:schemeClr val="bg2"/>
              </a:solidFill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323850" y="3843338"/>
            <a:ext cx="2619375" cy="85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altLang="en-US" sz="1400" b="1" dirty="0">
                <a:solidFill>
                  <a:schemeClr val="bg1"/>
                </a:solidFill>
              </a:rPr>
              <a:t>Research projects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400" b="1" dirty="0">
                <a:solidFill>
                  <a:schemeClr val="bg1"/>
                </a:solidFill>
              </a:rPr>
              <a:t>Diagnostic studies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400" b="1" dirty="0">
                <a:solidFill>
                  <a:schemeClr val="bg1"/>
                </a:solidFill>
              </a:rPr>
              <a:t>Process Evaluation Groups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625725" y="3068638"/>
            <a:ext cx="684213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800">
              <a:solidFill>
                <a:schemeClr val="bg2"/>
              </a:solidFill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3386138" y="2017713"/>
            <a:ext cx="2301875" cy="3277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 dirty="0">
                <a:solidFill>
                  <a:schemeClr val="bg1"/>
                </a:solidFill>
              </a:rPr>
              <a:t>Annual release cycle</a:t>
            </a:r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252413" y="2017713"/>
            <a:ext cx="2735411" cy="3277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 dirty="0">
                <a:solidFill>
                  <a:schemeClr val="bg1"/>
                </a:solidFill>
              </a:rPr>
              <a:t>Multi-year </a:t>
            </a:r>
            <a:r>
              <a:rPr lang="en-GB" altLang="en-US" sz="1800" dirty="0" smtClean="0">
                <a:solidFill>
                  <a:schemeClr val="bg1"/>
                </a:solidFill>
              </a:rPr>
              <a:t>timescales</a:t>
            </a:r>
            <a:endParaRPr lang="en-GB" altLang="en-US" sz="1800" dirty="0">
              <a:solidFill>
                <a:schemeClr val="bg1"/>
              </a:solidFill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6443663" y="2600325"/>
            <a:ext cx="2449512" cy="9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GB" altLang="en-US" sz="1800" dirty="0">
                <a:solidFill>
                  <a:schemeClr val="bg2"/>
                </a:solidFill>
              </a:rPr>
              <a:t>Operational </a:t>
            </a:r>
          </a:p>
          <a:p>
            <a:pPr algn="ctr" eaLnBrk="1" hangingPunct="1"/>
            <a:r>
              <a:rPr lang="en-GB" altLang="en-US" sz="1800" dirty="0">
                <a:solidFill>
                  <a:schemeClr val="bg2"/>
                </a:solidFill>
              </a:rPr>
              <a:t>Implementation/Use</a:t>
            </a: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5759450" y="3033713"/>
            <a:ext cx="684213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800">
              <a:solidFill>
                <a:schemeClr val="bg2"/>
              </a:solidFill>
            </a:endParaRPr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 flipH="1">
            <a:off x="6227763" y="3536950"/>
            <a:ext cx="828675" cy="10795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800">
              <a:solidFill>
                <a:schemeClr val="bg2"/>
              </a:solidFill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V="1">
            <a:off x="6192838" y="3536950"/>
            <a:ext cx="431800" cy="58896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800">
              <a:solidFill>
                <a:schemeClr val="bg2"/>
              </a:solidFill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6624638" y="2022475"/>
            <a:ext cx="2193925" cy="3277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 dirty="0">
                <a:solidFill>
                  <a:schemeClr val="bg1"/>
                </a:solidFill>
              </a:rPr>
              <a:t>System dependent</a:t>
            </a: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5688013" y="3536950"/>
            <a:ext cx="0" cy="5746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 sz="1800">
              <a:solidFill>
                <a:schemeClr val="bg2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3392488" y="3519488"/>
            <a:ext cx="2619375" cy="85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altLang="en-US" sz="1400" b="1" dirty="0">
                <a:solidFill>
                  <a:schemeClr val="bg1"/>
                </a:solidFill>
              </a:rPr>
              <a:t>Progress updates/review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400" b="1" dirty="0">
                <a:solidFill>
                  <a:schemeClr val="bg1"/>
                </a:solidFill>
              </a:rPr>
              <a:t>PEGs/informal meetings</a:t>
            </a:r>
          </a:p>
          <a:p>
            <a:pPr eaLnBrk="1" hangingPunct="1">
              <a:spcBef>
                <a:spcPct val="50000"/>
              </a:spcBef>
            </a:pPr>
            <a:endParaRPr lang="en-GB" altLang="en-US" sz="14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Global model development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What’s out there?</a:t>
            </a:r>
            <a:endParaRPr lang="en-GB" dirty="0"/>
          </a:p>
        </p:txBody>
      </p:sp>
      <p:pic>
        <p:nvPicPr>
          <p:cNvPr id="17" name="Picture 16" descr="logoG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158322"/>
            <a:ext cx="1866061" cy="910637"/>
          </a:xfrm>
          <a:prstGeom prst="rect">
            <a:avLst/>
          </a:prstGeom>
        </p:spPr>
      </p:pic>
      <p:pic>
        <p:nvPicPr>
          <p:cNvPr id="18" name="Picture 17" descr="logoG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4510583"/>
            <a:ext cx="1388350" cy="910637"/>
          </a:xfrm>
          <a:prstGeom prst="rect">
            <a:avLst/>
          </a:prstGeom>
        </p:spPr>
      </p:pic>
      <p:pic>
        <p:nvPicPr>
          <p:cNvPr id="19" name="Picture 18" descr="logoG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5686714"/>
            <a:ext cx="1224136" cy="910638"/>
          </a:xfrm>
          <a:prstGeom prst="rect">
            <a:avLst/>
          </a:prstGeom>
        </p:spPr>
      </p:pic>
      <p:pic>
        <p:nvPicPr>
          <p:cNvPr id="20" name="Picture 19" descr="log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3334452"/>
            <a:ext cx="1186816" cy="91063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339752" y="2449749"/>
            <a:ext cx="4824536" cy="32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UM</a:t>
            </a:r>
            <a:r>
              <a:rPr lang="en-GB" sz="1800" dirty="0" smtClean="0">
                <a:solidFill>
                  <a:schemeClr val="bg1"/>
                </a:solidFill>
              </a:rPr>
              <a:t> – Atmosphere Science configuration </a:t>
            </a:r>
            <a:r>
              <a:rPr lang="en-GB" sz="1800" i="1" dirty="0" smtClean="0">
                <a:solidFill>
                  <a:schemeClr val="bg1"/>
                </a:solidFill>
              </a:rPr>
              <a:t>(GA)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39752" y="3625880"/>
            <a:ext cx="4824536" cy="32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NEMO</a:t>
            </a:r>
            <a:r>
              <a:rPr lang="en-GB" sz="1800" dirty="0" smtClean="0">
                <a:solidFill>
                  <a:schemeClr val="bg1"/>
                </a:solidFill>
              </a:rPr>
              <a:t> – Ocean Science configuration </a:t>
            </a:r>
            <a:r>
              <a:rPr lang="en-GB" sz="1800" i="1" dirty="0" smtClean="0">
                <a:solidFill>
                  <a:schemeClr val="bg1"/>
                </a:solidFill>
              </a:rPr>
              <a:t>(GO)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39752" y="4802010"/>
            <a:ext cx="4824536" cy="32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CICE</a:t>
            </a:r>
            <a:r>
              <a:rPr lang="en-GB" sz="1800" dirty="0" smtClean="0">
                <a:solidFill>
                  <a:schemeClr val="bg1"/>
                </a:solidFill>
              </a:rPr>
              <a:t> – Sea Ice Science configuration </a:t>
            </a:r>
            <a:r>
              <a:rPr lang="en-GB" sz="1800" i="1" dirty="0" smtClean="0">
                <a:solidFill>
                  <a:schemeClr val="bg1"/>
                </a:solidFill>
              </a:rPr>
              <a:t>(</a:t>
            </a:r>
            <a:r>
              <a:rPr lang="en-GB" sz="1800" i="1" dirty="0" smtClean="0">
                <a:solidFill>
                  <a:schemeClr val="bg1"/>
                </a:solidFill>
              </a:rPr>
              <a:t>GSI</a:t>
            </a:r>
            <a:r>
              <a:rPr lang="en-GB" sz="1800" i="1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39752" y="5978142"/>
            <a:ext cx="4824536" cy="32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JULES</a:t>
            </a:r>
            <a:r>
              <a:rPr lang="en-GB" sz="1800" dirty="0" smtClean="0">
                <a:solidFill>
                  <a:schemeClr val="bg1"/>
                </a:solidFill>
              </a:rPr>
              <a:t> – Land Science configuration </a:t>
            </a:r>
            <a:r>
              <a:rPr lang="en-GB" sz="1800" i="1" dirty="0" smtClean="0">
                <a:solidFill>
                  <a:schemeClr val="bg1"/>
                </a:solidFill>
              </a:rPr>
              <a:t>(GL)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2195736" y="2060848"/>
            <a:ext cx="0" cy="4608512"/>
          </a:xfrm>
          <a:prstGeom prst="line">
            <a:avLst/>
          </a:prstGeom>
          <a:noFill/>
          <a:ln w="349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ight Brace 33"/>
          <p:cNvSpPr/>
          <p:nvPr/>
        </p:nvSpPr>
        <p:spPr bwMode="auto">
          <a:xfrm>
            <a:off x="7236296" y="2276872"/>
            <a:ext cx="216024" cy="4176464"/>
          </a:xfrm>
          <a:prstGeom prst="rightBrace">
            <a:avLst/>
          </a:prstGeom>
          <a:noFill/>
          <a:ln w="349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68344" y="3933056"/>
            <a:ext cx="1296144" cy="798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800" b="1" dirty="0" smtClean="0">
                <a:solidFill>
                  <a:schemeClr val="bg1"/>
                </a:solidFill>
              </a:rPr>
              <a:t>Global Coupled</a:t>
            </a:r>
          </a:p>
          <a:p>
            <a:pPr algn="ctr"/>
            <a:r>
              <a:rPr lang="en-GB" sz="1800" b="1" i="1" dirty="0" smtClean="0">
                <a:solidFill>
                  <a:schemeClr val="bg1"/>
                </a:solidFill>
              </a:rPr>
              <a:t>(GC)</a:t>
            </a:r>
            <a:endParaRPr lang="en-GB" sz="18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GA7 </a:t>
            </a:r>
            <a:r>
              <a:rPr lang="en-US" dirty="0" err="1" smtClean="0"/>
              <a:t>Amip</a:t>
            </a:r>
            <a:r>
              <a:rPr lang="en-US" dirty="0" smtClean="0"/>
              <a:t> suite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xmlns="" val="1732071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Standard AMIP GA6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Lots more apps and tasks...</a:t>
            </a:r>
            <a:endParaRPr lang="en-GB" dirty="0"/>
          </a:p>
        </p:txBody>
      </p:sp>
      <p:grpSp>
        <p:nvGrpSpPr>
          <p:cNvPr id="17" name="Group 16"/>
          <p:cNvGrpSpPr/>
          <p:nvPr/>
        </p:nvGrpSpPr>
        <p:grpSpPr>
          <a:xfrm>
            <a:off x="1691680" y="2060848"/>
            <a:ext cx="5688632" cy="4640726"/>
            <a:chOff x="107504" y="2276872"/>
            <a:chExt cx="5472608" cy="4464496"/>
          </a:xfrm>
        </p:grpSpPr>
        <p:pic>
          <p:nvPicPr>
            <p:cNvPr id="6" name="Picture 5" descr="ga6_0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512" y="2276872"/>
              <a:ext cx="5328592" cy="442422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 bwMode="auto">
            <a:xfrm>
              <a:off x="3491880" y="2996952"/>
              <a:ext cx="1440160" cy="648072"/>
            </a:xfrm>
            <a:prstGeom prst="rect">
              <a:avLst/>
            </a:prstGeom>
            <a:noFill/>
            <a:ln w="444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1720" y="2996952"/>
              <a:ext cx="1440160" cy="648072"/>
            </a:xfrm>
            <a:prstGeom prst="rect">
              <a:avLst/>
            </a:prstGeom>
            <a:noFill/>
            <a:ln w="444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283968" y="4572000"/>
              <a:ext cx="1296144" cy="648000"/>
            </a:xfrm>
            <a:prstGeom prst="rect">
              <a:avLst/>
            </a:prstGeom>
            <a:noFill/>
            <a:ln w="444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843808" y="4572000"/>
              <a:ext cx="1440160" cy="648072"/>
            </a:xfrm>
            <a:prstGeom prst="rect">
              <a:avLst/>
            </a:prstGeom>
            <a:noFill/>
            <a:ln w="444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07504" y="3789040"/>
              <a:ext cx="1440160" cy="648072"/>
            </a:xfrm>
            <a:prstGeom prst="rect">
              <a:avLst/>
            </a:prstGeom>
            <a:noFill/>
            <a:ln w="444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07504" y="4554000"/>
              <a:ext cx="1440160" cy="648072"/>
            </a:xfrm>
            <a:prstGeom prst="rect">
              <a:avLst/>
            </a:prstGeom>
            <a:noFill/>
            <a:ln w="444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95536" y="5310000"/>
              <a:ext cx="1440160" cy="648072"/>
            </a:xfrm>
            <a:prstGeom prst="rect">
              <a:avLst/>
            </a:prstGeom>
            <a:noFill/>
            <a:ln w="444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627784" y="5328000"/>
              <a:ext cx="1368152" cy="648072"/>
            </a:xfrm>
            <a:prstGeom prst="rect">
              <a:avLst/>
            </a:prstGeom>
            <a:noFill/>
            <a:ln w="444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915816" y="6093296"/>
              <a:ext cx="1440160" cy="648072"/>
            </a:xfrm>
            <a:prstGeom prst="rect">
              <a:avLst/>
            </a:prstGeom>
            <a:noFill/>
            <a:ln w="444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95536" y="6093296"/>
              <a:ext cx="1440160" cy="648072"/>
            </a:xfrm>
            <a:prstGeom prst="rect">
              <a:avLst/>
            </a:prstGeom>
            <a:noFill/>
            <a:ln w="444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Standard AMIP GA6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 are they?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520" y="2636912"/>
          <a:ext cx="864096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007"/>
                <a:gridCol w="638995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800" i="1" dirty="0" smtClean="0"/>
                        <a:t>Task</a:t>
                      </a:r>
                      <a:endParaRPr lang="en-GB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Description</a:t>
                      </a:r>
                      <a:endParaRPr lang="en-GB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800" i="1" dirty="0" smtClean="0">
                          <a:solidFill>
                            <a:schemeClr val="bg1"/>
                          </a:solidFill>
                        </a:rPr>
                        <a:t>fcm_make2_um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will continue the </a:t>
                      </a:r>
                      <a:r>
                        <a:rPr lang="en-GB" sz="1800" dirty="0" err="1" smtClean="0">
                          <a:solidFill>
                            <a:schemeClr val="bg1"/>
                          </a:solidFill>
                        </a:rPr>
                        <a:t>fcm</a:t>
                      </a:r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 make command at a remote HOST</a:t>
                      </a:r>
                      <a:endParaRPr lang="en-GB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 err="1" smtClean="0">
                          <a:solidFill>
                            <a:schemeClr val="bg1"/>
                          </a:solidFill>
                        </a:rPr>
                        <a:t>install_ancil</a:t>
                      </a:r>
                      <a:endParaRPr lang="en-GB" sz="1800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Installs the </a:t>
                      </a:r>
                      <a:r>
                        <a:rPr lang="en-GB" sz="1800" dirty="0" err="1" smtClean="0">
                          <a:solidFill>
                            <a:schemeClr val="bg1"/>
                          </a:solidFill>
                        </a:rPr>
                        <a:t>ancil</a:t>
                      </a:r>
                      <a:r>
                        <a:rPr lang="en-GB" sz="1800" baseline="0" dirty="0" smtClean="0">
                          <a:solidFill>
                            <a:schemeClr val="bg1"/>
                          </a:solidFill>
                        </a:rPr>
                        <a:t> file</a:t>
                      </a:r>
                      <a:endParaRPr lang="en-GB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 err="1" smtClean="0">
                          <a:solidFill>
                            <a:schemeClr val="bg1"/>
                          </a:solidFill>
                        </a:rPr>
                        <a:t>Fcm_make_pp</a:t>
                      </a:r>
                      <a:endParaRPr lang="en-GB" sz="1800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Build Archiving app</a:t>
                      </a:r>
                      <a:endParaRPr lang="en-GB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 err="1" smtClean="0">
                          <a:solidFill>
                            <a:schemeClr val="bg1"/>
                          </a:solidFill>
                        </a:rPr>
                        <a:t>atmos_pe</a:t>
                      </a:r>
                      <a:endParaRPr lang="en-GB" sz="1800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Tests if a different processor decomposition affects the model results </a:t>
                      </a:r>
                      <a:endParaRPr lang="en-GB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 err="1" smtClean="0">
                          <a:solidFill>
                            <a:schemeClr val="bg1"/>
                          </a:solidFill>
                        </a:rPr>
                        <a:t>atmos_crun</a:t>
                      </a:r>
                      <a:endParaRPr lang="en-GB" sz="1800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Tests if job resubmissions affects the model results </a:t>
                      </a:r>
                      <a:endParaRPr lang="en-GB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 err="1" smtClean="0">
                          <a:solidFill>
                            <a:schemeClr val="bg1"/>
                          </a:solidFill>
                        </a:rPr>
                        <a:t>rose_ana</a:t>
                      </a:r>
                      <a:r>
                        <a:rPr lang="en-GB" sz="1800" i="1" dirty="0" smtClean="0">
                          <a:solidFill>
                            <a:schemeClr val="bg1"/>
                          </a:solidFill>
                        </a:rPr>
                        <a:t>_*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i="1" dirty="0" smtClean="0">
                          <a:solidFill>
                            <a:schemeClr val="bg1"/>
                          </a:solidFill>
                        </a:rPr>
                        <a:t>rose </a:t>
                      </a:r>
                      <a:r>
                        <a:rPr lang="en-GB" sz="1800" i="1" dirty="0" err="1" smtClean="0">
                          <a:solidFill>
                            <a:schemeClr val="bg1"/>
                          </a:solidFill>
                        </a:rPr>
                        <a:t>ana</a:t>
                      </a:r>
                      <a:r>
                        <a:rPr lang="en-GB" sz="1800" i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comparison</a:t>
                      </a:r>
                      <a:r>
                        <a:rPr lang="en-GB" sz="1800" baseline="0" dirty="0" smtClean="0">
                          <a:solidFill>
                            <a:schemeClr val="bg1"/>
                          </a:solidFill>
                        </a:rPr>
                        <a:t> task</a:t>
                      </a:r>
                      <a:endParaRPr lang="en-GB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 err="1" smtClean="0">
                          <a:solidFill>
                            <a:schemeClr val="bg1"/>
                          </a:solidFill>
                        </a:rPr>
                        <a:t>postproc</a:t>
                      </a:r>
                      <a:endParaRPr lang="en-GB" sz="1800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Archiving and deletion of dumps and pp files</a:t>
                      </a:r>
                      <a:endParaRPr lang="en-GB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 smtClean="0">
                          <a:solidFill>
                            <a:schemeClr val="bg1"/>
                          </a:solidFill>
                        </a:rPr>
                        <a:t>housekeeping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Tidy logs and old working directories</a:t>
                      </a:r>
                      <a:endParaRPr lang="en-GB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Comparison tasks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Why should we have them?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5536" y="2684512"/>
            <a:ext cx="8352928" cy="20359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GB" sz="20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</a:rPr>
              <a:t> Resubmission tests - </a:t>
            </a:r>
            <a:r>
              <a:rPr lang="en-GB" sz="2000" dirty="0" smtClean="0">
                <a:solidFill>
                  <a:schemeClr val="bg1"/>
                </a:solidFill>
              </a:rPr>
              <a:t>Tests if job resubmissions affects the model results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</a:rPr>
              <a:t> Processor decomposition test - </a:t>
            </a:r>
            <a:r>
              <a:rPr lang="en-GB" sz="2000" dirty="0" smtClean="0">
                <a:solidFill>
                  <a:schemeClr val="bg1"/>
                </a:solidFill>
              </a:rPr>
              <a:t>Tests if a different processor decomposition affects the model results </a:t>
            </a:r>
          </a:p>
          <a:p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joao.teixeira\AppData\Local\Microsoft\Windows\Temporary Internet Files\Content.IE5\Z7OQNDI0\project-roles-and-responsibilities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3933056"/>
            <a:ext cx="1238250" cy="1752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ank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80008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ED293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D72433"/>
        </a:accent6>
        <a:hlink>
          <a:srgbClr val="009999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ED293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D72433"/>
        </a:accent6>
        <a:hlink>
          <a:srgbClr val="009999"/>
        </a:hlink>
        <a:folHlink>
          <a:srgbClr val="B9DB0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METcorporate</Template>
  <TotalTime>5005</TotalTime>
  <Words>353</Words>
  <Application>Microsoft Office PowerPoint</Application>
  <PresentationFormat>On-screen Show (4:3)</PresentationFormat>
  <Paragraphs>98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Blank master</vt:lpstr>
      <vt:lpstr>UM Science Configurations</vt:lpstr>
      <vt:lpstr>Contents</vt:lpstr>
      <vt:lpstr>UM Global Model Development</vt:lpstr>
      <vt:lpstr>Science Configurations</vt:lpstr>
      <vt:lpstr>Global model development </vt:lpstr>
      <vt:lpstr>GA7 Amip suite</vt:lpstr>
      <vt:lpstr>Standard AMIP GA6</vt:lpstr>
      <vt:lpstr>Standard AMIP GA6</vt:lpstr>
      <vt:lpstr>Comparison tasks</vt:lpstr>
      <vt:lpstr>De/Activating Tasks</vt:lpstr>
      <vt:lpstr>Build and Run Switches</vt:lpstr>
      <vt:lpstr>Post Processing App</vt:lpstr>
      <vt:lpstr>Rose Archiving</vt:lpstr>
      <vt:lpstr>Useful links</vt:lpstr>
      <vt:lpstr>Questions … ?</vt:lpstr>
    </vt:vector>
  </TitlesOfParts>
  <Company>Met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helen.chater</dc:creator>
  <dc:description>submitted 26.7.2005     CHG015666 refers</dc:description>
  <cp:lastModifiedBy>joao.teixeira</cp:lastModifiedBy>
  <cp:revision>208</cp:revision>
  <cp:lastPrinted>2004-10-15T09:34:20Z</cp:lastPrinted>
  <dcterms:created xsi:type="dcterms:W3CDTF">2009-08-03T14:32:49Z</dcterms:created>
  <dcterms:modified xsi:type="dcterms:W3CDTF">2016-03-20T00:58:55Z</dcterms:modified>
</cp:coreProperties>
</file>