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5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0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6" r:id="rId54"/>
    <p:sldId id="303" r:id="rId55"/>
    <p:sldId id="304" r:id="rId5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376788E-7DE8-4B9B-8EB9-9D46A2BC58A1}" type="slidenum">
              <a:rPr lang="en-GB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7450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Using this output we can deduce that: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The cube represents air potential temperature.</a:t>
            </a:r>
            <a:endParaRPr/>
          </a:p>
          <a:p>
            <a:r>
              <a:rPr lang="en-GB" sz="2000">
                <a:latin typeface="Arial"/>
              </a:rPr>
              <a:t>There are 4 data dimensions, and the data has a shape of (3, 7, 204, 187)</a:t>
            </a:r>
            <a:endParaRPr/>
          </a:p>
          <a:p>
            <a:r>
              <a:rPr lang="en-GB" sz="2000">
                <a:latin typeface="Arial"/>
              </a:rPr>
              <a:t>The 4 data dimensions are mapped to the time, model_level_number, grid_latitude, grid_longitude coordinates respectively</a:t>
            </a:r>
            <a:endParaRPr/>
          </a:p>
          <a:p>
            <a:r>
              <a:rPr lang="en-GB" sz="2000">
                <a:latin typeface="Arial"/>
              </a:rPr>
              <a:t>There are three 1d auxiliary coordinates and one 2d auxiliary (surface_altitude)</a:t>
            </a:r>
            <a:endParaRPr/>
          </a:p>
          <a:p>
            <a:r>
              <a:rPr lang="en-GB" sz="2000">
                <a:latin typeface="Arial"/>
              </a:rPr>
              <a:t>There is a single altitude derived coordinate, which spans 3 data dimensions</a:t>
            </a:r>
            <a:endParaRPr/>
          </a:p>
          <a:p>
            <a:r>
              <a:rPr lang="en-GB" sz="2000">
                <a:latin typeface="Arial"/>
              </a:rPr>
              <a:t>There are 7 distinct values in the “model_level_number” coordinate. Similar inferences can be made for the other dimension coordinates.</a:t>
            </a:r>
            <a:endParaRPr/>
          </a:p>
          <a:p>
            <a:r>
              <a:rPr lang="en-GB" sz="2000">
                <a:latin typeface="Arial"/>
              </a:rPr>
              <a:t>There are 7, not necessarily distinct, values in the level_height coordinate.</a:t>
            </a:r>
            <a:endParaRPr/>
          </a:p>
          <a:p>
            <a:r>
              <a:rPr lang="en-GB" sz="2000">
                <a:latin typeface="Arial"/>
              </a:rPr>
              <a:t>There is a single forecast_reference_time scalar coordinate representing the entire cube.</a:t>
            </a:r>
            <a:endParaRPr/>
          </a:p>
          <a:p>
            <a:r>
              <a:rPr lang="en-GB" sz="2000">
                <a:latin typeface="Arial"/>
              </a:rPr>
              <a:t>The cube has one further attribute relating to the phenomenon. In this case the originating file format, PP, encodes information in a STASH code which in some cases can be useful for identifying advanced experiment information relating to the phenomenon.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77371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Iris data structures¶</a:t>
            </a:r>
            <a:endParaRPr/>
          </a:p>
          <a:p>
            <a:r>
              <a:rPr lang="en-GB" sz="2000">
                <a:latin typeface="Arial"/>
              </a:rPr>
              <a:t>The top level object in Iris is called a cube. A cube contains data and metadata about a phenomenon.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In Iris, a cube is an interpretation of the Climate and Forecast (CF) Metadata Conventions whose purpose is to: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require conforming datasets to contain sufficient metadata that they are self-describing... including physical units if appropriate, and that each value can be located in space (relative to earth-based coordinates) and time.</a:t>
            </a:r>
            <a:endParaRPr/>
          </a:p>
          <a:p>
            <a:r>
              <a:rPr lang="en-GB" sz="2000">
                <a:latin typeface="Arial"/>
              </a:rPr>
              <a:t>Whilst the CF conventions are often mentioned alongside NetCDF, Iris implements several major format importers which can take files of specific formats and turn them into Iris cubes. Additionally, a framework is provided which allows users to extend Iris’ import capability to cater for specialist or unimplemented formats.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 single cube describes one and only one phenomenon, always has a name, a unit and an n-dimensional data array to represents the cube’s phenomenon. In order to locate the data spatially, temporally, or in any other higher-dimensional space, a collection of coordinates exist on the cube.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9" name="Picture 18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pic>
        <p:nvPicPr>
          <p:cNvPr id="5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440" y="138240"/>
            <a:ext cx="1573920" cy="14407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pic>
        <p:nvPicPr>
          <p:cNvPr id="39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440" y="138240"/>
            <a:ext cx="1573920" cy="144072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pic>
        <p:nvPicPr>
          <p:cNvPr id="77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440" y="138240"/>
            <a:ext cx="1573920" cy="1440720"/>
          </a:xfrm>
          <a:prstGeom prst="rect">
            <a:avLst/>
          </a:prstGeom>
          <a:ln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pic>
        <p:nvPicPr>
          <p:cNvPr id="115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3440" y="138240"/>
            <a:ext cx="1573920" cy="1440720"/>
          </a:xfrm>
          <a:prstGeom prst="rect">
            <a:avLst/>
          </a:prstGeom>
          <a:ln>
            <a:noFill/>
          </a:ln>
        </p:spPr>
      </p:pic>
      <p:pic>
        <p:nvPicPr>
          <p:cNvPr id="116" name="Picture 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2280" y="133920"/>
            <a:ext cx="1594440" cy="1458720"/>
          </a:xfrm>
          <a:prstGeom prst="rect">
            <a:avLst/>
          </a:prstGeom>
          <a:ln>
            <a:noFill/>
          </a:ln>
        </p:spPr>
      </p:pic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pic>
        <p:nvPicPr>
          <p:cNvPr id="154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440" y="138240"/>
            <a:ext cx="1573920" cy="1440720"/>
          </a:xfrm>
          <a:prstGeom prst="rect">
            <a:avLst/>
          </a:prstGeom>
          <a:ln>
            <a:noFill/>
          </a:ln>
        </p:spPr>
      </p:pic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Tools/courses" TargetMode="External"/><Relationship Id="rId2" Type="http://schemas.openxmlformats.org/officeDocument/2006/relationships/hyperlink" Target="http://scitools.org.uk/iris/docs/" TargetMode="Externa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23640" y="607680"/>
            <a:ext cx="6912000" cy="90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Python data visualization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2123640" y="1541160"/>
            <a:ext cx="6912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</a:rPr>
              <a:t>Using IRIS python module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2124000" y="1963080"/>
            <a:ext cx="684000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>
                <a:solidFill>
                  <a:srgbClr val="FFFFFF"/>
                </a:solidFill>
                <a:latin typeface="Arial"/>
                <a:ea typeface="ＭＳ Ｐゴシック"/>
              </a:rPr>
              <a:t>14/02/2016 by João Teixeira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Cube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208800" y="2448000"/>
            <a:ext cx="886248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A simple cube example</a:t>
            </a:r>
            <a:endParaRPr/>
          </a:p>
        </p:txBody>
      </p:sp>
      <p:pic>
        <p:nvPicPr>
          <p:cNvPr id="235" name="Picture 2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000" y="3110760"/>
            <a:ext cx="4861440" cy="308088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655920" y="2992320"/>
            <a:ext cx="4419720" cy="360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 24 air temperature readings (in Kelvin)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solidFill>
                  <a:srgbClr val="1F497D"/>
                </a:solidFill>
                <a:latin typeface="Arial"/>
                <a:ea typeface="ＭＳ Ｐゴシック"/>
              </a:rPr>
              <a:t> 4 </a:t>
            </a:r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different longitudes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solidFill>
                  <a:srgbClr val="1F497D"/>
                </a:solidFill>
                <a:latin typeface="Arial"/>
                <a:ea typeface="ＭＳ Ｐゴシック"/>
              </a:rPr>
              <a:t> 2 </a:t>
            </a:r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different latitudes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solidFill>
                  <a:srgbClr val="1F497D"/>
                </a:solidFill>
                <a:latin typeface="Arial"/>
                <a:ea typeface="ＭＳ Ｐゴシック"/>
              </a:rPr>
              <a:t> 3 </a:t>
            </a:r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different heights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Cube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208800" y="2448000"/>
            <a:ext cx="886248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Every Iris cube can be printed to screen 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 rot="5400000">
            <a:off x="936000" y="2921400"/>
            <a:ext cx="641520" cy="640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41" name="CustomShape 5"/>
          <p:cNvSpPr/>
          <p:nvPr/>
        </p:nvSpPr>
        <p:spPr>
          <a:xfrm>
            <a:off x="1612800" y="3206520"/>
            <a:ext cx="7135200" cy="59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quickest way of inspecting the contents of a cube</a:t>
            </a:r>
            <a:endParaRPr/>
          </a:p>
        </p:txBody>
      </p:sp>
      <p:pic>
        <p:nvPicPr>
          <p:cNvPr id="242" name="Picture 2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80" y="3960000"/>
            <a:ext cx="8029440" cy="256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Getting the data into Python...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208800" y="2448000"/>
            <a:ext cx="886248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loading a file into a list of Iris cubes the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iris.load()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 function is used:</a:t>
            </a:r>
            <a:endParaRPr/>
          </a:p>
        </p:txBody>
      </p:sp>
      <p:pic>
        <p:nvPicPr>
          <p:cNvPr id="248" name="Picture 2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992680"/>
            <a:ext cx="8207640" cy="510840"/>
          </a:xfrm>
          <a:prstGeom prst="rect">
            <a:avLst/>
          </a:prstGeom>
          <a:ln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352800" y="3492000"/>
            <a:ext cx="7134840" cy="3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600">
                <a:solidFill>
                  <a:srgbClr val="1F497D"/>
                </a:solidFill>
                <a:latin typeface="Arial"/>
                <a:ea typeface="ＭＳ Ｐゴシック"/>
              </a:rPr>
              <a:t>Iris will return as few cubes as possible by collecting together multiple fields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209160" y="3995640"/>
            <a:ext cx="8862480" cy="3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To find out what has been loaded, the result can be printed:</a:t>
            </a:r>
            <a:endParaRPr/>
          </a:p>
        </p:txBody>
      </p:sp>
      <p:pic>
        <p:nvPicPr>
          <p:cNvPr id="251" name="Picture 2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000" y="4437112"/>
            <a:ext cx="8207640" cy="892440"/>
          </a:xfrm>
          <a:prstGeom prst="rect">
            <a:avLst/>
          </a:prstGeom>
          <a:ln>
            <a:noFill/>
          </a:ln>
        </p:spPr>
      </p:pic>
      <p:sp>
        <p:nvSpPr>
          <p:cNvPr id="252" name="CustomShape 6"/>
          <p:cNvSpPr/>
          <p:nvPr/>
        </p:nvSpPr>
        <p:spPr>
          <a:xfrm>
            <a:off x="223560" y="5487840"/>
            <a:ext cx="8862480" cy="130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600" dirty="0" smtClean="0">
                <a:solidFill>
                  <a:srgbClr val="1F497D"/>
                </a:solidFill>
                <a:latin typeface="Arial"/>
                <a:ea typeface="ＭＳ Ｐゴシック"/>
              </a:rPr>
              <a:t>Loading the </a:t>
            </a:r>
            <a:r>
              <a:rPr lang="en-GB" sz="1600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filenoutputs</a:t>
            </a:r>
            <a:r>
              <a:rPr lang="en-GB" sz="1600" dirty="0" smtClean="0">
                <a:solidFill>
                  <a:srgbClr val="1F497D"/>
                </a:solidFill>
                <a:latin typeface="Arial"/>
                <a:ea typeface="ＭＳ Ｐゴシック"/>
              </a:rPr>
              <a:t> 2 cubes. They are: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sz="1600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 </a:t>
            </a:r>
            <a:r>
              <a:rPr lang="en-GB" sz="1600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air_potential_temperature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sz="1600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 </a:t>
            </a:r>
            <a:r>
              <a:rPr lang="en-GB" sz="1600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surface_altitude</a:t>
            </a:r>
            <a:endParaRPr lang="en-GB" sz="1600" b="1" dirty="0" smtClean="0">
              <a:solidFill>
                <a:srgbClr val="984807"/>
              </a:solidFill>
              <a:latin typeface="Courier New"/>
              <a:ea typeface="ＭＳ Ｐゴシック"/>
            </a:endParaRPr>
          </a:p>
          <a:p>
            <a:pPr lvl="1">
              <a:buFont typeface="Arial" pitchFamily="34" charset="0"/>
              <a:buChar char="•"/>
            </a:pPr>
            <a:endParaRPr dirty="0"/>
          </a:p>
          <a:p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The result of </a:t>
            </a:r>
            <a:r>
              <a:rPr lang="en-GB" sz="1600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iris.load</a:t>
            </a:r>
            <a:r>
              <a:rPr lang="en-GB" sz="1600" b="1" dirty="0">
                <a:solidFill>
                  <a:srgbClr val="984807"/>
                </a:solidFill>
                <a:latin typeface="Courier New"/>
                <a:ea typeface="ＭＳ Ｐゴシック"/>
              </a:rPr>
              <a:t>()</a:t>
            </a:r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 is always a list of cubes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Getting the data into Python...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208800" y="2448000"/>
            <a:ext cx="886248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List indexing can be used to get the </a:t>
            </a:r>
            <a:r>
              <a:rPr lang="en-GB" b="1" i="1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air_potential</a:t>
            </a:r>
            <a:r>
              <a:rPr lang="en-GB" b="1" i="1" dirty="0" err="1">
                <a:solidFill>
                  <a:srgbClr val="1F497D"/>
                </a:solidFill>
                <a:latin typeface="Arial"/>
                <a:ea typeface="ＭＳ Ｐゴシック"/>
              </a:rPr>
              <a:t>_</a:t>
            </a:r>
            <a:r>
              <a:rPr lang="en-GB" b="1" i="1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temperature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  from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the list</a:t>
            </a:r>
            <a:endParaRPr dirty="0"/>
          </a:p>
        </p:txBody>
      </p:sp>
      <p:pic>
        <p:nvPicPr>
          <p:cNvPr id="256" name="Picture 2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00" y="2952000"/>
            <a:ext cx="8207640" cy="332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Getting the data into Python...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208800" y="2448000"/>
            <a:ext cx="8862480" cy="3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To load more than one file a list of filenames can be provided to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iris.load()</a:t>
            </a:r>
            <a:endParaRPr/>
          </a:p>
        </p:txBody>
      </p:sp>
      <p:pic>
        <p:nvPicPr>
          <p:cNvPr id="260" name="Picture 2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3091680"/>
            <a:ext cx="8207640" cy="51084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216000" y="4211640"/>
            <a:ext cx="8862480" cy="3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It is also possible to load one or more files with wildcard substitution</a:t>
            </a:r>
            <a:endParaRPr/>
          </a:p>
        </p:txBody>
      </p:sp>
      <p:pic>
        <p:nvPicPr>
          <p:cNvPr id="262" name="Picture 26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40" y="4758120"/>
            <a:ext cx="8207640" cy="38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Constrained loading...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208800" y="2448000"/>
            <a:ext cx="8862480" cy="39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It is possible to restrict/constrain the load to match specific Iris cube metadata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 rot="5400000">
            <a:off x="1445040" y="2877120"/>
            <a:ext cx="647280" cy="657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2124360" y="3096000"/>
            <a:ext cx="6947280" cy="83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Specifying a name as a constraint argument to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iris.load()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 will mean only cubes with a matching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name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 will be returned</a:t>
            </a:r>
            <a:endParaRPr/>
          </a:p>
        </p:txBody>
      </p:sp>
      <p:pic>
        <p:nvPicPr>
          <p:cNvPr id="268" name="Picture 26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4361760"/>
            <a:ext cx="8207640" cy="381240"/>
          </a:xfrm>
          <a:prstGeom prst="rect">
            <a:avLst/>
          </a:prstGeom>
          <a:ln>
            <a:noFill/>
          </a:ln>
        </p:spPr>
      </p:pic>
      <p:pic>
        <p:nvPicPr>
          <p:cNvPr id="269" name="Picture 2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360" y="4968000"/>
            <a:ext cx="8207640" cy="38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Constrained loading...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209160" y="2427120"/>
            <a:ext cx="88624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The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iris.Constraint 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class can be used to restrict coordinate values on load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 rot="5400000">
            <a:off x="1624320" y="291420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4" name="CustomShape 5"/>
          <p:cNvSpPr/>
          <p:nvPr/>
        </p:nvSpPr>
        <p:spPr>
          <a:xfrm>
            <a:off x="2124000" y="3060000"/>
            <a:ext cx="694728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Constrain the load to match a specific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model_level_number</a:t>
            </a:r>
            <a:endParaRPr/>
          </a:p>
        </p:txBody>
      </p:sp>
      <p:pic>
        <p:nvPicPr>
          <p:cNvPr id="275" name="Picture 27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3584520"/>
            <a:ext cx="8207640" cy="510840"/>
          </a:xfrm>
          <a:prstGeom prst="rect">
            <a:avLst/>
          </a:prstGeom>
          <a:ln>
            <a:noFill/>
          </a:ln>
        </p:spPr>
      </p:pic>
      <p:sp>
        <p:nvSpPr>
          <p:cNvPr id="276" name="CustomShape 6"/>
          <p:cNvSpPr/>
          <p:nvPr/>
        </p:nvSpPr>
        <p:spPr>
          <a:xfrm rot="5400000">
            <a:off x="1611000" y="427788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7" name="CustomShape 7"/>
          <p:cNvSpPr/>
          <p:nvPr/>
        </p:nvSpPr>
        <p:spPr>
          <a:xfrm>
            <a:off x="2124360" y="4442400"/>
            <a:ext cx="6947280" cy="4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Can be combined using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&amp;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 to represent a more restrictive constraint</a:t>
            </a:r>
            <a:endParaRPr/>
          </a:p>
        </p:txBody>
      </p:sp>
      <p:pic>
        <p:nvPicPr>
          <p:cNvPr id="278" name="Picture 27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360" y="4968000"/>
            <a:ext cx="8207640" cy="636840"/>
          </a:xfrm>
          <a:prstGeom prst="rect">
            <a:avLst/>
          </a:prstGeom>
          <a:ln>
            <a:noFill/>
          </a:ln>
        </p:spPr>
      </p:pic>
      <p:pic>
        <p:nvPicPr>
          <p:cNvPr id="279" name="Picture 2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00" y="5760000"/>
            <a:ext cx="8207640" cy="51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Loading Iris cubes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Strict loading...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209160" y="2443320"/>
            <a:ext cx="8862480" cy="136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similar to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 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iris.load</a:t>
            </a:r>
            <a:r>
              <a:rPr lang="en-GB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()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: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iris.load_cube</a:t>
            </a:r>
            <a:r>
              <a:rPr lang="en-GB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()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iris.load_cubes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() </a:t>
            </a:r>
            <a:endParaRPr dirty="0"/>
          </a:p>
          <a:p>
            <a:pPr>
              <a:lnSpc>
                <a:spcPct val="85000"/>
              </a:lnSpc>
            </a:pPr>
            <a:endParaRPr dirty="0"/>
          </a:p>
        </p:txBody>
      </p:sp>
      <p:sp>
        <p:nvSpPr>
          <p:cNvPr id="284" name="CustomShape 5"/>
          <p:cNvSpPr/>
          <p:nvPr/>
        </p:nvSpPr>
        <p:spPr>
          <a:xfrm>
            <a:off x="4355976" y="2780928"/>
            <a:ext cx="3242127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C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an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only return one cube</a:t>
            </a:r>
            <a:endParaRPr dirty="0"/>
          </a:p>
        </p:txBody>
      </p:sp>
      <p:pic>
        <p:nvPicPr>
          <p:cNvPr id="285" name="Picture 2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3997800"/>
            <a:ext cx="8207640" cy="1403640"/>
          </a:xfrm>
          <a:prstGeom prst="rect">
            <a:avLst/>
          </a:prstGeom>
          <a:ln>
            <a:noFill/>
          </a:ln>
        </p:spPr>
      </p:pic>
      <p:pic>
        <p:nvPicPr>
          <p:cNvPr id="286" name="Picture 28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40" y="5679000"/>
            <a:ext cx="8207640" cy="518040"/>
          </a:xfrm>
          <a:prstGeom prst="rect">
            <a:avLst/>
          </a:prstGeom>
          <a:ln>
            <a:noFill/>
          </a:ln>
        </p:spPr>
      </p:pic>
      <p:sp>
        <p:nvSpPr>
          <p:cNvPr id="9" name="CustomShape 5"/>
          <p:cNvSpPr/>
          <p:nvPr/>
        </p:nvSpPr>
        <p:spPr>
          <a:xfrm>
            <a:off x="4355976" y="3212976"/>
            <a:ext cx="403244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Return a ordered list of cubes</a:t>
            </a:r>
            <a:endParaRPr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47864" y="2924944"/>
            <a:ext cx="86409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47864" y="3356992"/>
            <a:ext cx="86409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Saving Iris cubes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2364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Contents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212364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What we will cover …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2988000" y="2277000"/>
            <a:ext cx="5760000" cy="41763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>
                <a:solidFill>
                  <a:srgbClr val="1F497D"/>
                </a:solidFill>
                <a:latin typeface="Arial"/>
                <a:ea typeface="ＭＳ Ｐゴシック"/>
              </a:rPr>
              <a:t>I</a:t>
            </a:r>
            <a:r>
              <a:rPr lang="en-GB" sz="2800" dirty="0" smtClean="0">
                <a:solidFill>
                  <a:srgbClr val="1F497D"/>
                </a:solidFill>
                <a:latin typeface="Arial"/>
                <a:ea typeface="ＭＳ Ｐゴシック"/>
              </a:rPr>
              <a:t>ntroduction to Iris</a:t>
            </a:r>
            <a:endParaRPr dirty="0" smtClean="0"/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 The Iris Python library</a:t>
            </a:r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 Iris Data Structures</a:t>
            </a:r>
            <a:endParaRPr lang="en-GB" dirty="0"/>
          </a:p>
          <a:p>
            <a:pPr lvl="2">
              <a:lnSpc>
                <a:spcPct val="80000"/>
              </a:lnSpc>
              <a:buFont typeface="Arial"/>
              <a:buChar char="•"/>
            </a:pPr>
            <a:endParaRPr lang="en-GB" sz="2800" dirty="0" smtClean="0">
              <a:solidFill>
                <a:srgbClr val="1F497D"/>
              </a:solidFill>
              <a:latin typeface="Arial"/>
              <a:ea typeface="ＭＳ Ｐゴシック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rgbClr val="1F497D"/>
                </a:solidFill>
                <a:latin typeface="Arial"/>
                <a:ea typeface="ＭＳ Ｐゴシック"/>
              </a:rPr>
              <a:t>P</a:t>
            </a:r>
            <a:r>
              <a:rPr lang="en-GB" sz="2800" dirty="0" smtClean="0">
                <a:solidFill>
                  <a:srgbClr val="1F497D"/>
                </a:solidFill>
                <a:latin typeface="Arial"/>
                <a:ea typeface="ＭＳ Ｐゴシック"/>
              </a:rPr>
              <a:t>ractical Exampled</a:t>
            </a:r>
            <a:endParaRPr dirty="0" smtClean="0"/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Loading Iris cubes</a:t>
            </a:r>
            <a:endParaRPr dirty="0" smtClean="0"/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 Saving Iris cubes</a:t>
            </a:r>
            <a:endParaRPr dirty="0" smtClean="0"/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Navigating a cube</a:t>
            </a:r>
            <a:endParaRPr dirty="0" smtClean="0"/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err="1" smtClean="0">
                <a:solidFill>
                  <a:srgbClr val="4F81BD"/>
                </a:solidFill>
                <a:latin typeface="Arial"/>
                <a:ea typeface="ＭＳ Ｐゴシック"/>
              </a:rPr>
              <a:t>Subsetting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 a cube</a:t>
            </a:r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err="1" smtClean="0">
                <a:solidFill>
                  <a:srgbClr val="4F81BD"/>
                </a:solidFill>
                <a:latin typeface="Arial"/>
                <a:ea typeface="ＭＳ Ｐゴシック"/>
              </a:rPr>
              <a:t>Ploting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 a cube</a:t>
            </a:r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Interpolation and </a:t>
            </a:r>
            <a:r>
              <a:rPr lang="en-GB" sz="2000" dirty="0" err="1" smtClean="0">
                <a:solidFill>
                  <a:srgbClr val="4F81BD"/>
                </a:solidFill>
                <a:latin typeface="Arial"/>
                <a:ea typeface="ＭＳ Ｐゴシック"/>
              </a:rPr>
              <a:t>regriding</a:t>
            </a:r>
            <a:endParaRPr lang="en-GB" sz="2000" dirty="0" smtClean="0">
              <a:solidFill>
                <a:srgbClr val="4F81BD"/>
              </a:solidFill>
              <a:latin typeface="Arial"/>
              <a:ea typeface="ＭＳ Ｐゴシック"/>
            </a:endParaRPr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Merge and Concatenate</a:t>
            </a:r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Cube statistics</a:t>
            </a:r>
          </a:p>
          <a:p>
            <a:pPr lvl="2">
              <a:lnSpc>
                <a:spcPct val="80000"/>
              </a:lnSpc>
              <a:buFont typeface="Arial"/>
              <a:buChar char="•"/>
            </a:pPr>
            <a:r>
              <a:rPr lang="en-GB" sz="2000" dirty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dirty="0" smtClean="0">
                <a:solidFill>
                  <a:srgbClr val="4F81BD"/>
                </a:solidFill>
                <a:latin typeface="Arial"/>
                <a:ea typeface="ＭＳ Ｐゴシック"/>
              </a:rPr>
              <a:t>Basic cube mathematics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Saving Iris cubes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209160" y="2427120"/>
            <a:ext cx="8862480" cy="22980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Iris supports the saving of cubes and cube lists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to: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CF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netCDF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(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1.5)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GRIB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(edition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2)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Met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Office PP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iris.save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()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function saves one or more cubes to a file</a:t>
            </a:r>
            <a:endParaRPr dirty="0"/>
          </a:p>
        </p:txBody>
      </p:sp>
      <p:pic>
        <p:nvPicPr>
          <p:cNvPr id="291" name="Picture 29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00" y="4907160"/>
            <a:ext cx="8207640" cy="76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Navigating a cube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Navigating a cube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Working with cubes...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209160" y="2443320"/>
            <a:ext cx="88624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Every cube has a standard name, long name and units</a:t>
            </a:r>
            <a:endParaRPr/>
          </a:p>
        </p:txBody>
      </p:sp>
      <p:pic>
        <p:nvPicPr>
          <p:cNvPr id="297" name="Picture 29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3039840"/>
            <a:ext cx="8207640" cy="518040"/>
          </a:xfrm>
          <a:prstGeom prst="rect">
            <a:avLst/>
          </a:prstGeom>
          <a:ln>
            <a:noFill/>
          </a:ln>
        </p:spPr>
      </p:pic>
      <p:sp>
        <p:nvSpPr>
          <p:cNvPr id="298" name="CustomShape 4"/>
          <p:cNvSpPr/>
          <p:nvPr/>
        </p:nvSpPr>
        <p:spPr>
          <a:xfrm>
            <a:off x="208800" y="3916800"/>
            <a:ext cx="88624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Each cube also has a 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numpy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array which represents the phenomenon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and can be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accessed with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Cube.data</a:t>
            </a:r>
            <a:endParaRPr dirty="0"/>
          </a:p>
        </p:txBody>
      </p:sp>
      <p:pic>
        <p:nvPicPr>
          <p:cNvPr id="299" name="Picture 29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40" y="4627080"/>
            <a:ext cx="8207640" cy="255240"/>
          </a:xfrm>
          <a:prstGeom prst="rect">
            <a:avLst/>
          </a:prstGeom>
          <a:ln>
            <a:noFill/>
          </a:ln>
        </p:spPr>
      </p:pic>
      <p:sp>
        <p:nvSpPr>
          <p:cNvPr id="300" name="CustomShape 5"/>
          <p:cNvSpPr/>
          <p:nvPr/>
        </p:nvSpPr>
        <p:spPr>
          <a:xfrm>
            <a:off x="208800" y="5119200"/>
            <a:ext cx="88624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Units can be converted with the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convert.units()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 method</a:t>
            </a:r>
            <a:endParaRPr/>
          </a:p>
        </p:txBody>
      </p:sp>
      <p:pic>
        <p:nvPicPr>
          <p:cNvPr id="301" name="Picture 3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40" y="5594040"/>
            <a:ext cx="8207640" cy="26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Navigating a cube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Accessing coordinates on the cube...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209160" y="2444040"/>
            <a:ext cx="886248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we can get an individual coordinate given its name with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Cube.coord()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 method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08800" y="3556800"/>
            <a:ext cx="8862480" cy="59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Every coordinate has a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Coord.standard_name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,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Coord.long_name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, and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Coord.units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 attribute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08800" y="5119200"/>
            <a:ext cx="8862480" cy="59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Additionally every coordinate can provide its 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points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and </a:t>
            </a:r>
            <a:r>
              <a:rPr lang="en-GB" b="1" dirty="0" smtClean="0">
                <a:solidFill>
                  <a:srgbClr val="984807"/>
                </a:solidFill>
                <a:latin typeface="Courier New"/>
                <a:ea typeface="ＭＳ Ｐゴシック"/>
              </a:rPr>
              <a:t>bounds</a:t>
            </a:r>
            <a:endParaRPr dirty="0"/>
          </a:p>
        </p:txBody>
      </p:sp>
      <p:pic>
        <p:nvPicPr>
          <p:cNvPr id="307" name="Picture 3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931120"/>
            <a:ext cx="8207640" cy="392040"/>
          </a:xfrm>
          <a:prstGeom prst="rect">
            <a:avLst/>
          </a:prstGeom>
          <a:ln>
            <a:noFill/>
          </a:ln>
        </p:spPr>
      </p:pic>
      <p:pic>
        <p:nvPicPr>
          <p:cNvPr id="308" name="Picture 3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360" y="4219560"/>
            <a:ext cx="8207640" cy="510840"/>
          </a:xfrm>
          <a:prstGeom prst="rect">
            <a:avLst/>
          </a:prstGeom>
          <a:ln>
            <a:noFill/>
          </a:ln>
        </p:spPr>
      </p:pic>
      <p:pic>
        <p:nvPicPr>
          <p:cNvPr id="309" name="Picture 30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40" y="5563800"/>
            <a:ext cx="8207640" cy="38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Subsetting a Cube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Subsetting a Cube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Cube extraction...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209160" y="2444040"/>
            <a:ext cx="886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 subset of a cube can be “extracted” from a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multi-dimensional cube</a:t>
            </a:r>
            <a:endParaRPr dirty="0"/>
          </a:p>
        </p:txBody>
      </p:sp>
      <p:pic>
        <p:nvPicPr>
          <p:cNvPr id="315" name="Picture 3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3019680"/>
            <a:ext cx="8207640" cy="2170440"/>
          </a:xfrm>
          <a:prstGeom prst="rect">
            <a:avLst/>
          </a:prstGeom>
          <a:ln>
            <a:noFill/>
          </a:ln>
        </p:spPr>
      </p:pic>
      <p:pic>
        <p:nvPicPr>
          <p:cNvPr id="316" name="Picture 3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360" y="5508000"/>
            <a:ext cx="8207640" cy="38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Subsetting a Cube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Cube indexing...</a:t>
            </a:r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209160" y="2444040"/>
            <a:ext cx="8862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You can index a Cube the same way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as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 numeric multidimensional array</a:t>
            </a:r>
            <a:endParaRPr dirty="0"/>
          </a:p>
        </p:txBody>
      </p:sp>
      <p:pic>
        <p:nvPicPr>
          <p:cNvPr id="320" name="Picture 3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988000"/>
            <a:ext cx="8207640" cy="28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Plotting a Cube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Plotting a Cube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Iris cube plotting...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209160" y="2444040"/>
            <a:ext cx="8862480" cy="59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iris.quickplot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and 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iris.plot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extend the </a:t>
            </a:r>
            <a:r>
              <a:rPr lang="en-GB" b="1" dirty="0" err="1">
                <a:solidFill>
                  <a:srgbClr val="1F497D"/>
                </a:solidFill>
                <a:latin typeface="Arial"/>
                <a:ea typeface="ＭＳ Ｐゴシック"/>
              </a:rPr>
              <a:t>Matplotlib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b="1" dirty="0" err="1">
                <a:solidFill>
                  <a:srgbClr val="1F497D"/>
                </a:solidFill>
                <a:latin typeface="Arial"/>
                <a:ea typeface="ＭＳ Ｐゴシック"/>
              </a:rPr>
              <a:t>pyplot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interface by implementing thin wrapper functions</a:t>
            </a:r>
            <a:endParaRPr dirty="0"/>
          </a:p>
        </p:txBody>
      </p:sp>
      <p:sp>
        <p:nvSpPr>
          <p:cNvPr id="326" name="CustomShape 4"/>
          <p:cNvSpPr/>
          <p:nvPr/>
        </p:nvSpPr>
        <p:spPr>
          <a:xfrm>
            <a:off x="827584" y="3140968"/>
            <a:ext cx="7992888" cy="18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As a rule of thumb, if you wish to: 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do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a visualisation with a cube, use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iris.plot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or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iris.quickplot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show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, save/manipulate any visualisation use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matplotlib.pyplot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create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a non cube visualisation, also use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matplotlib.pyplot</a:t>
            </a:r>
            <a:endParaRPr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08800" y="5500800"/>
            <a:ext cx="8862480" cy="59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iris.quickplot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is the same as the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iris.plot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,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but it adds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title, x and y labels and a </a:t>
            </a:r>
            <a:r>
              <a:rPr lang="en-GB" b="1" dirty="0" err="1">
                <a:solidFill>
                  <a:srgbClr val="1F497D"/>
                </a:solidFill>
                <a:latin typeface="Arial"/>
                <a:ea typeface="ＭＳ Ｐゴシック"/>
              </a:rPr>
              <a:t>colorbar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when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appropriate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Subsetting a Cube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Plotting 1-dimensional cubes...</a:t>
            </a:r>
            <a:endParaRPr/>
          </a:p>
        </p:txBody>
      </p:sp>
      <p:pic>
        <p:nvPicPr>
          <p:cNvPr id="330" name="Picture 3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166480"/>
            <a:ext cx="8207640" cy="1958040"/>
          </a:xfrm>
          <a:prstGeom prst="rect">
            <a:avLst/>
          </a:prstGeom>
          <a:ln>
            <a:noFill/>
          </a:ln>
        </p:spPr>
      </p:pic>
      <p:pic>
        <p:nvPicPr>
          <p:cNvPr id="331" name="Picture 3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040" y="3240000"/>
            <a:ext cx="4557600" cy="34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Iris Python Library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</a:rPr>
              <a:t>An Introduction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Subsetting a Cube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Plotting 2-dimensional cubes...</a:t>
            </a:r>
            <a:endParaRPr/>
          </a:p>
        </p:txBody>
      </p:sp>
      <p:pic>
        <p:nvPicPr>
          <p:cNvPr id="334" name="Picture 3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166840"/>
            <a:ext cx="8207640" cy="2170440"/>
          </a:xfrm>
          <a:prstGeom prst="rect">
            <a:avLst/>
          </a:prstGeom>
          <a:ln>
            <a:noFill/>
          </a:ln>
        </p:spPr>
      </p:pic>
      <p:pic>
        <p:nvPicPr>
          <p:cNvPr id="335" name="Picture 3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040" y="3205080"/>
            <a:ext cx="4557240" cy="339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Subsetting a Cube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Plotting 2-dimensional cubes...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95536" y="256490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When the result of a plot operation is a map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1295636" y="2888940"/>
            <a:ext cx="504056" cy="5760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907704" y="306896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Iris will automatically create an appropriate </a:t>
            </a:r>
            <a:r>
              <a:rPr lang="en-GB" i="1" dirty="0" err="1" smtClean="0">
                <a:solidFill>
                  <a:schemeClr val="tx2"/>
                </a:solidFill>
              </a:rPr>
              <a:t>cartopy</a:t>
            </a:r>
            <a:r>
              <a:rPr lang="en-GB" dirty="0" smtClean="0">
                <a:solidFill>
                  <a:schemeClr val="tx2"/>
                </a:solidFill>
              </a:rPr>
              <a:t> axes if one doesn't already exist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024" y="371703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We can use </a:t>
            </a:r>
            <a:r>
              <a:rPr lang="en-GB" i="1" dirty="0" err="1" smtClean="0">
                <a:solidFill>
                  <a:schemeClr val="tx2"/>
                </a:solidFill>
              </a:rPr>
              <a:t>matplotlib's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i="1" dirty="0" err="1" smtClean="0">
                <a:solidFill>
                  <a:schemeClr val="tx2"/>
                </a:solidFill>
              </a:rPr>
              <a:t>gca</a:t>
            </a:r>
            <a:r>
              <a:rPr lang="en-GB" i="1" dirty="0" smtClean="0">
                <a:solidFill>
                  <a:schemeClr val="tx2"/>
                </a:solidFill>
              </a:rPr>
              <a:t>()</a:t>
            </a:r>
            <a:r>
              <a:rPr lang="en-GB" dirty="0" smtClean="0">
                <a:solidFill>
                  <a:schemeClr val="tx2"/>
                </a:solidFill>
              </a:rPr>
              <a:t> to get hold of the automatically created </a:t>
            </a:r>
            <a:r>
              <a:rPr lang="en-GB" i="1" dirty="0" err="1" smtClean="0">
                <a:solidFill>
                  <a:schemeClr val="tx2"/>
                </a:solidFill>
              </a:rPr>
              <a:t>cartopy</a:t>
            </a:r>
            <a:r>
              <a:rPr lang="en-GB" dirty="0" smtClean="0">
                <a:solidFill>
                  <a:schemeClr val="tx2"/>
                </a:solidFill>
              </a:rPr>
              <a:t> axes: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0" name="Picture 9" descr="IRIS_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221088"/>
            <a:ext cx="7828572" cy="23904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Cube interpolation and regridding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interpolation and regridding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An overview...</a:t>
            </a:r>
            <a:endParaRPr/>
          </a:p>
        </p:txBody>
      </p:sp>
      <p:sp>
        <p:nvSpPr>
          <p:cNvPr id="340" name="CustomShape 3"/>
          <p:cNvSpPr/>
          <p:nvPr/>
        </p:nvSpPr>
        <p:spPr>
          <a:xfrm>
            <a:off x="208800" y="2448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Iris provides powerful cube-aware interpolation and regridding</a:t>
            </a:r>
            <a:endParaRPr/>
          </a:p>
        </p:txBody>
      </p:sp>
      <p:sp>
        <p:nvSpPr>
          <p:cNvPr id="341" name="CustomShape 4"/>
          <p:cNvSpPr/>
          <p:nvPr/>
        </p:nvSpPr>
        <p:spPr>
          <a:xfrm>
            <a:off x="288000" y="3636000"/>
            <a:ext cx="8712000" cy="4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ts val="373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In Iris we refer to the types of interpolation and regridding as </a:t>
            </a:r>
            <a:r>
              <a:rPr lang="en-GB" b="1" i="1">
                <a:solidFill>
                  <a:srgbClr val="1F497D"/>
                </a:solidFill>
                <a:latin typeface="Arial"/>
                <a:ea typeface="ＭＳ Ｐゴシック"/>
              </a:rPr>
              <a:t>schemes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sp>
        <p:nvSpPr>
          <p:cNvPr id="342" name="CustomShape 5"/>
          <p:cNvSpPr/>
          <p:nvPr/>
        </p:nvSpPr>
        <p:spPr>
          <a:xfrm rot="5400000">
            <a:off x="1359360" y="286704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43" name="CustomShape 6"/>
          <p:cNvSpPr/>
          <p:nvPr/>
        </p:nvSpPr>
        <p:spPr>
          <a:xfrm>
            <a:off x="1859040" y="3012840"/>
            <a:ext cx="71409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Building upon existing interpolation schemes implemented by SciPy</a:t>
            </a:r>
            <a:endParaRPr/>
          </a:p>
        </p:txBody>
      </p:sp>
      <p:sp>
        <p:nvSpPr>
          <p:cNvPr id="344" name="CustomShape 7"/>
          <p:cNvSpPr/>
          <p:nvPr/>
        </p:nvSpPr>
        <p:spPr>
          <a:xfrm>
            <a:off x="864720" y="3789040"/>
            <a:ext cx="8712000" cy="306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Interpolation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Schemes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linear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interpolation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iris.analysis.Linear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nearest-neighbour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interpolation 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iris.analysis.Nearest</a:t>
            </a:r>
            <a:endParaRPr dirty="0"/>
          </a:p>
          <a:p>
            <a:pPr>
              <a:lnSpc>
                <a:spcPct val="150000"/>
              </a:lnSpc>
            </a:pPr>
            <a:endParaRPr sz="700" dirty="0"/>
          </a:p>
          <a:p>
            <a:r>
              <a:rPr lang="en-GB" b="1" dirty="0" err="1">
                <a:solidFill>
                  <a:srgbClr val="1F497D"/>
                </a:solidFill>
                <a:latin typeface="Arial"/>
                <a:ea typeface="ＭＳ Ｐゴシック"/>
              </a:rPr>
              <a:t>Regridding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b="1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Schems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Linear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regridding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iris.analysis.Linear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nearest-neighbour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regridding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 </a:t>
            </a:r>
            <a:r>
              <a:rPr lang="en-GB" b="1" dirty="0" err="1" smtClean="0">
                <a:solidFill>
                  <a:srgbClr val="984807"/>
                </a:solidFill>
                <a:latin typeface="Courier New"/>
                <a:ea typeface="ＭＳ Ｐゴシック"/>
              </a:rPr>
              <a:t>iris.analysis.Nearest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area-weighted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regridding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iris.analysis.AreaWeighted</a:t>
            </a:r>
            <a:endParaRPr dirty="0"/>
          </a:p>
          <a:p>
            <a:pPr>
              <a:lnSpc>
                <a:spcPct val="85000"/>
              </a:lnSpc>
            </a:pPr>
            <a:endParaRPr dirty="0"/>
          </a:p>
          <a:p>
            <a:pPr>
              <a:lnSpc>
                <a:spcPct val="85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Interpolation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The interpolate() method...</a:t>
            </a:r>
            <a:endParaRPr/>
          </a:p>
        </p:txBody>
      </p:sp>
      <p:sp>
        <p:nvSpPr>
          <p:cNvPr id="347" name="CustomShape 3"/>
          <p:cNvSpPr/>
          <p:nvPr/>
        </p:nvSpPr>
        <p:spPr>
          <a:xfrm>
            <a:off x="208800" y="2448000"/>
            <a:ext cx="8862480" cy="170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The 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interpolate()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method expects two arguments:</a:t>
            </a:r>
            <a:endParaRPr dirty="0"/>
          </a:p>
          <a:p>
            <a:pPr lvl="2">
              <a:lnSpc>
                <a:spcPct val="150000"/>
              </a:lnSpc>
              <a:buFont typeface="StarSymbol"/>
              <a:buAutoNum type="arabicParenR"/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The sample points to interpolate</a:t>
            </a:r>
            <a:endParaRPr dirty="0"/>
          </a:p>
          <a:p>
            <a:pPr lvl="2">
              <a:lnSpc>
                <a:spcPct val="150000"/>
              </a:lnSpc>
              <a:buFont typeface="StarSymbol"/>
              <a:buAutoNum type="arabicParenR"/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The interpolation scheme to use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Sample points must be defined as an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iterable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of 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(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coord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, value(s))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pairs</a:t>
            </a:r>
            <a:endParaRPr dirty="0"/>
          </a:p>
        </p:txBody>
      </p:sp>
      <p:pic>
        <p:nvPicPr>
          <p:cNvPr id="348" name="Picture 3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4317480"/>
            <a:ext cx="8208000" cy="756000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40" y="5284800"/>
            <a:ext cx="8208000" cy="7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Regridding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The cube.regrid() method...</a:t>
            </a:r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208800" y="2448000"/>
            <a:ext cx="8862480" cy="170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The </a:t>
            </a:r>
            <a:r>
              <a:rPr lang="en-GB" b="1" dirty="0" err="1">
                <a:solidFill>
                  <a:srgbClr val="984807"/>
                </a:solidFill>
                <a:latin typeface="Courier New"/>
                <a:ea typeface="ＭＳ Ｐゴシック"/>
              </a:rPr>
              <a:t>cube.regrid</a:t>
            </a:r>
            <a:r>
              <a:rPr lang="en-GB" b="1" dirty="0">
                <a:solidFill>
                  <a:srgbClr val="984807"/>
                </a:solidFill>
                <a:latin typeface="Courier New"/>
                <a:ea typeface="ＭＳ Ｐゴシック"/>
              </a:rPr>
              <a:t>()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method expects two arguments:</a:t>
            </a:r>
            <a:endParaRPr dirty="0"/>
          </a:p>
          <a:p>
            <a:pPr lvl="1">
              <a:lnSpc>
                <a:spcPct val="150000"/>
              </a:lnSpc>
              <a:buFont typeface="StarSymbol"/>
              <a:buAutoNum type="arabicParenR"/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Another cube defining the target grid onto which the cube should be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regridded</a:t>
            </a:r>
            <a:endParaRPr dirty="0"/>
          </a:p>
          <a:p>
            <a:pPr lvl="1">
              <a:lnSpc>
                <a:spcPct val="150000"/>
              </a:lnSpc>
              <a:buFont typeface="StarSymbol"/>
              <a:buAutoNum type="arabicParenR"/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The 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regridding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scheme to use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353" name="Picture 3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4332240"/>
            <a:ext cx="8208000" cy="381600"/>
          </a:xfrm>
          <a:prstGeom prst="rect">
            <a:avLst/>
          </a:prstGeom>
          <a:ln>
            <a:noFill/>
          </a:ln>
        </p:spPr>
      </p:pic>
      <p:pic>
        <p:nvPicPr>
          <p:cNvPr id="354" name="Picture 3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40" y="4907520"/>
            <a:ext cx="8208000" cy="25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Merge and Concatenate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Merge and Concatenate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Putting cubes together...  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208800" y="3420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merge and concatenate </a:t>
            </a:r>
            <a:endParaRPr dirty="0"/>
          </a:p>
        </p:txBody>
      </p:sp>
      <p:sp>
        <p:nvSpPr>
          <p:cNvPr id="360" name="CustomShape 4"/>
          <p:cNvSpPr/>
          <p:nvPr/>
        </p:nvSpPr>
        <p:spPr>
          <a:xfrm rot="5400000">
            <a:off x="1247760" y="378684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1" name="CustomShape 5"/>
          <p:cNvSpPr/>
          <p:nvPr/>
        </p:nvSpPr>
        <p:spPr>
          <a:xfrm>
            <a:off x="1747440" y="3932640"/>
            <a:ext cx="71805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Take multiple cubes as input and result in fewer cubes as output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335880" y="4469400"/>
            <a:ext cx="8592120" cy="183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There is one major difference between the merge and concatenate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processes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merge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process results in a single cube with new dimensions 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concatenate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process results in a cube with the same number of dimensions</a:t>
            </a:r>
            <a:endParaRPr dirty="0"/>
          </a:p>
        </p:txBody>
      </p:sp>
      <p:pic>
        <p:nvPicPr>
          <p:cNvPr id="363" name="Picture 3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3320" y="1584000"/>
            <a:ext cx="3352680" cy="217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Merge and Concatenate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Merge example...</a:t>
            </a:r>
            <a:endParaRPr/>
          </a:p>
        </p:txBody>
      </p:sp>
      <p:pic>
        <p:nvPicPr>
          <p:cNvPr id="366" name="Picture 36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368440"/>
            <a:ext cx="8208000" cy="3074400"/>
          </a:xfrm>
          <a:prstGeom prst="rect">
            <a:avLst/>
          </a:prstGeom>
          <a:ln>
            <a:noFill/>
          </a:ln>
        </p:spPr>
      </p:pic>
      <p:pic>
        <p:nvPicPr>
          <p:cNvPr id="367" name="Picture 3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5480" y="3348000"/>
            <a:ext cx="4377960" cy="152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Merge and Concatenate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Concatenate example...</a:t>
            </a:r>
            <a:endParaRPr/>
          </a:p>
        </p:txBody>
      </p:sp>
      <p:pic>
        <p:nvPicPr>
          <p:cNvPr id="370" name="Picture 3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894400"/>
            <a:ext cx="8208000" cy="1029600"/>
          </a:xfrm>
          <a:prstGeom prst="rect">
            <a:avLst/>
          </a:prstGeom>
          <a:ln>
            <a:noFill/>
          </a:ln>
        </p:spPr>
      </p:pic>
      <p:pic>
        <p:nvPicPr>
          <p:cNvPr id="371" name="Picture 3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2760" y="4426200"/>
            <a:ext cx="5061240" cy="169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12364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     Iris Python Library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212364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What's Iris?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209160" y="2448000"/>
            <a:ext cx="8862480" cy="39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Python library for analysing and visualising meteorological data sets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 rot="5400000">
            <a:off x="1080720" y="2988000"/>
            <a:ext cx="647280" cy="719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08" name="CustomShape 5"/>
          <p:cNvSpPr/>
          <p:nvPr/>
        </p:nvSpPr>
        <p:spPr>
          <a:xfrm>
            <a:off x="1800000" y="3312000"/>
            <a:ext cx="719964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Providing a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powerful and easy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to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use,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community-driven tool</a:t>
            </a:r>
            <a:endParaRPr dirty="0"/>
          </a:p>
        </p:txBody>
      </p:sp>
      <p:sp>
        <p:nvSpPr>
          <p:cNvPr id="209" name="CustomShape 6"/>
          <p:cNvSpPr/>
          <p:nvPr/>
        </p:nvSpPr>
        <p:spPr>
          <a:xfrm>
            <a:off x="323528" y="4487400"/>
            <a:ext cx="8495640" cy="1677904"/>
          </a:xfrm>
          <a:prstGeom prst="rect">
            <a:avLst/>
          </a:prstGeom>
          <a:solidFill>
            <a:srgbClr val="E6E0EC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With Iris you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can: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Use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a single API to work on your data, irrespective of its original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format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Read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and write (CF-)</a:t>
            </a:r>
            <a:r>
              <a:rPr lang="en-GB" dirty="0" err="1">
                <a:solidFill>
                  <a:srgbClr val="1F497D"/>
                </a:solidFill>
                <a:latin typeface="Arial"/>
                <a:ea typeface="ＭＳ Ｐゴシック"/>
              </a:rPr>
              <a:t>netCDF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, GRIB 1&amp;2, PP files and Field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Files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Easily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produce graphs and maps via integration with </a:t>
            </a:r>
            <a:r>
              <a:rPr lang="en-GB" i="1" dirty="0" err="1">
                <a:solidFill>
                  <a:srgbClr val="1F497D"/>
                </a:solidFill>
                <a:latin typeface="Arial"/>
                <a:ea typeface="ＭＳ Ｐゴシック"/>
              </a:rPr>
              <a:t>matplotlib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 and </a:t>
            </a:r>
            <a:r>
              <a:rPr lang="en-GB" i="1" dirty="0" err="1">
                <a:solidFill>
                  <a:srgbClr val="1F497D"/>
                </a:solidFill>
                <a:latin typeface="Arial"/>
                <a:ea typeface="ＭＳ Ｐゴシック"/>
              </a:rPr>
              <a:t>cartopy</a:t>
            </a:r>
            <a:endParaRPr dirty="0"/>
          </a:p>
        </p:txBody>
      </p:sp>
      <p:pic>
        <p:nvPicPr>
          <p:cNvPr id="210" name="Picture 2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2000" y="978120"/>
            <a:ext cx="466200" cy="46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208800" y="2448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We can produce statistical functions of the data across a given dimension</a:t>
            </a:r>
            <a:endParaRPr/>
          </a:p>
        </p:txBody>
      </p:sp>
      <p:sp>
        <p:nvSpPr>
          <p:cNvPr id="377" name="CustomShape 4"/>
          <p:cNvSpPr/>
          <p:nvPr/>
        </p:nvSpPr>
        <p:spPr>
          <a:xfrm rot="5400000">
            <a:off x="938520" y="290700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78" name="CustomShape 5"/>
          <p:cNvSpPr/>
          <p:nvPr/>
        </p:nvSpPr>
        <p:spPr>
          <a:xfrm>
            <a:off x="1438200" y="3052800"/>
            <a:ext cx="71805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Lets use a 4D cube as an example:</a:t>
            </a:r>
            <a:endParaRPr/>
          </a:p>
        </p:txBody>
      </p:sp>
      <p:pic>
        <p:nvPicPr>
          <p:cNvPr id="379" name="Picture 3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3556440"/>
            <a:ext cx="8208000" cy="307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381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sp>
        <p:nvSpPr>
          <p:cNvPr id="382" name="CustomShape 3"/>
          <p:cNvSpPr/>
          <p:nvPr/>
        </p:nvSpPr>
        <p:spPr>
          <a:xfrm>
            <a:off x="208800" y="2448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We can mean the vertical (z) dimension down to a single valued</a:t>
            </a:r>
            <a:endParaRPr/>
          </a:p>
        </p:txBody>
      </p:sp>
      <p:pic>
        <p:nvPicPr>
          <p:cNvPr id="383" name="Picture 3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884320"/>
            <a:ext cx="8208000" cy="3200400"/>
          </a:xfrm>
          <a:prstGeom prst="rect">
            <a:avLst/>
          </a:prstGeom>
          <a:ln>
            <a:noFill/>
          </a:ln>
        </p:spPr>
      </p:pic>
      <p:sp>
        <p:nvSpPr>
          <p:cNvPr id="384" name="CustomShape 4"/>
          <p:cNvSpPr/>
          <p:nvPr/>
        </p:nvSpPr>
        <p:spPr>
          <a:xfrm>
            <a:off x="209520" y="612108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Analysis operators such as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MAX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,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MIN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 and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STD_DEV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 can be used instead of </a:t>
            </a: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MEAN</a:t>
            </a:r>
            <a:endParaRPr/>
          </a:p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	</a:t>
            </a:r>
            <a:r>
              <a:rPr lang="en-GB" sz="1600">
                <a:solidFill>
                  <a:srgbClr val="1F497D"/>
                </a:solidFill>
                <a:latin typeface="Arial"/>
                <a:ea typeface="ＭＳ Ｐゴシック"/>
              </a:rPr>
              <a:t>(see iris.analysis documentation for more...)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sp>
        <p:nvSpPr>
          <p:cNvPr id="387" name="CustomShape 3"/>
          <p:cNvSpPr/>
          <p:nvPr/>
        </p:nvSpPr>
        <p:spPr>
          <a:xfrm>
            <a:off x="208800" y="2448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984807"/>
                </a:solidFill>
                <a:latin typeface="Courier New"/>
                <a:ea typeface="ＭＳ Ｐゴシック"/>
              </a:rPr>
              <a:t>iris.coord_categorisation</a:t>
            </a: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 module can be used to make ‘categorical’ coordinates out of ordinary ones</a:t>
            </a:r>
            <a:endParaRPr/>
          </a:p>
        </p:txBody>
      </p:sp>
      <p:sp>
        <p:nvSpPr>
          <p:cNvPr id="388" name="CustomShape 4"/>
          <p:cNvSpPr/>
          <p:nvPr/>
        </p:nvSpPr>
        <p:spPr>
          <a:xfrm rot="5400000">
            <a:off x="756360" y="314280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89" name="CustomShape 5"/>
          <p:cNvSpPr/>
          <p:nvPr/>
        </p:nvSpPr>
        <p:spPr>
          <a:xfrm>
            <a:off x="1229400" y="3288600"/>
            <a:ext cx="774720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e.g aggregate data over regular time intervals -- month or day of the week</a:t>
            </a:r>
            <a:endParaRPr/>
          </a:p>
        </p:txBody>
      </p:sp>
      <p:pic>
        <p:nvPicPr>
          <p:cNvPr id="390" name="Picture 3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4016160"/>
            <a:ext cx="8208000" cy="114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pic>
        <p:nvPicPr>
          <p:cNvPr id="393" name="Picture 3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" y="2440080"/>
            <a:ext cx="8208000" cy="2296800"/>
          </a:xfrm>
          <a:prstGeom prst="rect">
            <a:avLst/>
          </a:prstGeom>
          <a:ln>
            <a:noFill/>
          </a:ln>
        </p:spPr>
      </p:pic>
      <p:pic>
        <p:nvPicPr>
          <p:cNvPr id="394" name="Picture 3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40" y="5284800"/>
            <a:ext cx="8208000" cy="7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pic>
        <p:nvPicPr>
          <p:cNvPr id="397" name="Picture 39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40" y="4031640"/>
            <a:ext cx="8208000" cy="1789200"/>
          </a:xfrm>
          <a:prstGeom prst="rect">
            <a:avLst/>
          </a:prstGeom>
          <a:ln>
            <a:noFill/>
          </a:ln>
        </p:spPr>
      </p:pic>
      <p:sp>
        <p:nvSpPr>
          <p:cNvPr id="398" name="CustomShape 3"/>
          <p:cNvSpPr/>
          <p:nvPr/>
        </p:nvSpPr>
        <p:spPr>
          <a:xfrm>
            <a:off x="208800" y="2448000"/>
            <a:ext cx="886248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cube’s data has been reduced in the ‘time’ dimension by aggregation</a:t>
            </a:r>
            <a:endParaRPr/>
          </a:p>
        </p:txBody>
      </p:sp>
      <p:sp>
        <p:nvSpPr>
          <p:cNvPr id="399" name="CustomShape 4"/>
          <p:cNvSpPr/>
          <p:nvPr/>
        </p:nvSpPr>
        <p:spPr>
          <a:xfrm rot="5400000">
            <a:off x="651600" y="2838600"/>
            <a:ext cx="505080" cy="441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00" name="CustomShape 5"/>
          <p:cNvSpPr/>
          <p:nvPr/>
        </p:nvSpPr>
        <p:spPr>
          <a:xfrm>
            <a:off x="1124640" y="2984400"/>
            <a:ext cx="774720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This has collected together all datapoints with the same values of season and season-year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Basic cube mathematics</a:t>
            </a: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sp>
        <p:nvSpPr>
          <p:cNvPr id="405" name="CustomShape 3"/>
          <p:cNvSpPr/>
          <p:nvPr/>
        </p:nvSpPr>
        <p:spPr>
          <a:xfrm>
            <a:off x="208800" y="2448000"/>
            <a:ext cx="886248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Attribute can then be manipulated directly</a:t>
            </a:r>
            <a:endParaRPr/>
          </a:p>
          <a:p>
            <a:pPr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	e.g by subtracting 273.15 to the temperature in K we get temperature in C</a:t>
            </a:r>
            <a:endParaRPr/>
          </a:p>
        </p:txBody>
      </p:sp>
      <p:pic>
        <p:nvPicPr>
          <p:cNvPr id="406" name="Picture 4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440" y="3423240"/>
            <a:ext cx="8208000" cy="255600"/>
          </a:xfrm>
          <a:prstGeom prst="rect">
            <a:avLst/>
          </a:prstGeom>
          <a:ln>
            <a:noFill/>
          </a:ln>
        </p:spPr>
      </p:pic>
      <p:sp>
        <p:nvSpPr>
          <p:cNvPr id="407" name="CustomShape 4"/>
          <p:cNvSpPr/>
          <p:nvPr/>
        </p:nvSpPr>
        <p:spPr>
          <a:xfrm rot="5400000">
            <a:off x="1105920" y="3780720"/>
            <a:ext cx="576000" cy="502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pic>
        <p:nvPicPr>
          <p:cNvPr id="408" name="Picture 4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440" y="4575240"/>
            <a:ext cx="8208000" cy="255600"/>
          </a:xfrm>
          <a:prstGeom prst="rect">
            <a:avLst/>
          </a:prstGeom>
          <a:ln>
            <a:noFill/>
          </a:ln>
        </p:spPr>
      </p:pic>
      <p:sp>
        <p:nvSpPr>
          <p:cNvPr id="409" name="CustomShape 5"/>
          <p:cNvSpPr/>
          <p:nvPr/>
        </p:nvSpPr>
        <p:spPr>
          <a:xfrm>
            <a:off x="1686960" y="3788280"/>
            <a:ext cx="803304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Problem: </a:t>
            </a: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metadata may become inconsistent</a:t>
            </a:r>
            <a:endParaRPr/>
          </a:p>
        </p:txBody>
      </p:sp>
      <p:sp>
        <p:nvSpPr>
          <p:cNvPr id="410" name="CustomShape 6"/>
          <p:cNvSpPr/>
          <p:nvPr/>
        </p:nvSpPr>
        <p:spPr>
          <a:xfrm>
            <a:off x="272520" y="5208840"/>
            <a:ext cx="803304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endParaRPr/>
          </a:p>
          <a:p>
            <a:pPr algn="ctr"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In order to reduce the amount of metadata which becomes inconsistent, fundamental arithmetic operations such as addition, subtraction, division and multiplication can be applied directly to any cube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Cube Statistics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Collapsing entire data dimensions...</a:t>
            </a:r>
            <a:endParaRPr/>
          </a:p>
        </p:txBody>
      </p:sp>
      <p:sp>
        <p:nvSpPr>
          <p:cNvPr id="413" name="CustomShape 3"/>
          <p:cNvSpPr/>
          <p:nvPr/>
        </p:nvSpPr>
        <p:spPr>
          <a:xfrm>
            <a:off x="208800" y="2448000"/>
            <a:ext cx="886248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Example of the subtraction of two cubes</a:t>
            </a:r>
            <a:endParaRPr/>
          </a:p>
        </p:txBody>
      </p:sp>
      <p:sp>
        <p:nvSpPr>
          <p:cNvPr id="414" name="CustomShape 4"/>
          <p:cNvSpPr/>
          <p:nvPr/>
        </p:nvSpPr>
        <p:spPr>
          <a:xfrm>
            <a:off x="524520" y="5208840"/>
            <a:ext cx="803304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endParaRPr/>
          </a:p>
          <a:p>
            <a:pPr algn="ctr">
              <a:lnSpc>
                <a:spcPct val="85000"/>
              </a:lnSpc>
            </a:pPr>
            <a:r>
              <a:rPr lang="en-GB">
                <a:solidFill>
                  <a:srgbClr val="1F497D"/>
                </a:solidFill>
                <a:latin typeface="Arial"/>
                <a:ea typeface="ＭＳ Ｐゴシック"/>
              </a:rPr>
              <a:t>Notice that the coordinates “time” and “forecast_period” have been removed from the resultant cube; this is because these coordinates differed between the two input cubes</a:t>
            </a:r>
            <a:endParaRPr/>
          </a:p>
        </p:txBody>
      </p:sp>
      <p:pic>
        <p:nvPicPr>
          <p:cNvPr id="415" name="Picture 4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0" y="2895120"/>
            <a:ext cx="8208000" cy="381600"/>
          </a:xfrm>
          <a:prstGeom prst="rect">
            <a:avLst/>
          </a:prstGeom>
          <a:ln>
            <a:noFill/>
          </a:ln>
        </p:spPr>
      </p:pic>
      <p:pic>
        <p:nvPicPr>
          <p:cNvPr id="416" name="Picture 4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000" y="3358440"/>
            <a:ext cx="8208000" cy="392400"/>
          </a:xfrm>
          <a:prstGeom prst="rect">
            <a:avLst/>
          </a:prstGeom>
          <a:ln>
            <a:noFill/>
          </a:ln>
        </p:spPr>
      </p:pic>
      <p:pic>
        <p:nvPicPr>
          <p:cNvPr id="417" name="Picture 4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000" y="3867480"/>
            <a:ext cx="8208000" cy="115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dirty="0" smtClean="0">
                <a:solidFill>
                  <a:srgbClr val="000000"/>
                </a:solidFill>
                <a:latin typeface="Arial"/>
                <a:ea typeface="ＭＳ Ｐゴシック"/>
              </a:rPr>
              <a:t>More Examples and Exercises</a:t>
            </a:r>
            <a:endParaRPr dirty="0"/>
          </a:p>
        </p:txBody>
      </p:sp>
      <p:sp>
        <p:nvSpPr>
          <p:cNvPr id="412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13" name="CustomShape 3"/>
          <p:cNvSpPr/>
          <p:nvPr/>
        </p:nvSpPr>
        <p:spPr>
          <a:xfrm>
            <a:off x="208800" y="2853408"/>
            <a:ext cx="8935200" cy="10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Extra examples and </a:t>
            </a:r>
            <a:r>
              <a:rPr lang="en-GB" b="1" u="sng" dirty="0" smtClean="0">
                <a:solidFill>
                  <a:srgbClr val="1F497D"/>
                </a:solidFill>
                <a:latin typeface="Arial"/>
                <a:ea typeface="ＭＳ Ｐゴシック"/>
              </a:rPr>
              <a:t>exercises</a:t>
            </a:r>
          </a:p>
          <a:p>
            <a:pPr>
              <a:lnSpc>
                <a:spcPct val="85000"/>
              </a:lnSpc>
            </a:pPr>
            <a:endParaRPr lang="en-GB" b="1" u="sng" dirty="0" smtClean="0">
              <a:solidFill>
                <a:srgbClr val="1F497D"/>
              </a:solidFill>
              <a:latin typeface="Arial"/>
              <a:ea typeface="ＭＳ Ｐゴシック"/>
            </a:endParaRPr>
          </a:p>
          <a:p>
            <a:pPr lvl="1">
              <a:lnSpc>
                <a:spcPct val="85000"/>
              </a:lnSpc>
              <a:buFont typeface="Arial" pitchFamily="34" charset="0"/>
              <a:buChar char="•"/>
            </a:pPr>
            <a:r>
              <a:rPr lang="en-GB" sz="1600" u="sng" dirty="0" smtClean="0"/>
              <a:t> https://github.com/SciTools/courses/blob/master/course_content/notebooks/iris_intro.ipynb</a:t>
            </a:r>
            <a:endParaRPr sz="1600" u="sng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51640" y="400500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251640" y="496764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</a:rPr>
              <a:t>An Introduction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212364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Useful links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212364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Online documentations ... 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391680" y="3180600"/>
            <a:ext cx="7667640" cy="1904584"/>
          </a:xfrm>
          <a:prstGeom prst="rect">
            <a:avLst/>
          </a:prstGeom>
          <a:solidFill>
            <a:srgbClr val="F2F2F2"/>
          </a:solidFill>
          <a:ln w="3492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1" dirty="0">
                <a:solidFill>
                  <a:srgbClr val="1F497D"/>
                </a:solidFill>
                <a:latin typeface="Arial"/>
                <a:ea typeface="ＭＳ Ｐゴシック"/>
              </a:rPr>
              <a:t>Iris </a:t>
            </a:r>
            <a:r>
              <a:rPr lang="en-GB" sz="2000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Documentation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sz="2000" u="sng" dirty="0" smtClean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endParaRPr lang="en-GB" sz="2000" u="sng" dirty="0">
              <a:solidFill>
                <a:srgbClr val="4F81BD"/>
              </a:solid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u="sng" dirty="0">
                <a:solidFill>
                  <a:srgbClr val="4F81BD"/>
                </a:solidFill>
                <a:ea typeface="ＭＳ Ｐゴシック"/>
              </a:rPr>
              <a:t> </a:t>
            </a:r>
            <a:r>
              <a:rPr lang="en-GB" sz="2000" u="sng" dirty="0">
                <a:solidFill>
                  <a:srgbClr val="4F81BD"/>
                </a:solidFill>
                <a:ea typeface="ＭＳ Ｐゴシック"/>
                <a:hlinkClick r:id="rId2"/>
              </a:rPr>
              <a:t>http</a:t>
            </a:r>
            <a:r>
              <a:rPr lang="en-GB" sz="2000" u="sng" dirty="0">
                <a:solidFill>
                  <a:srgbClr val="4F81BD"/>
                </a:solidFill>
                <a:latin typeface="Arial"/>
                <a:ea typeface="ＭＳ Ｐゴシック"/>
                <a:hlinkClick r:id="rId2"/>
              </a:rPr>
              <a:t>://scitools.org.uk/iris/docs</a:t>
            </a:r>
            <a:r>
              <a:rPr lang="en-GB" sz="2000" u="sng" dirty="0" smtClean="0">
                <a:solidFill>
                  <a:srgbClr val="4F81BD"/>
                </a:solidFill>
                <a:latin typeface="Arial"/>
                <a:ea typeface="ＭＳ Ｐゴシック"/>
                <a:hlinkClick r:id="rId2"/>
              </a:rPr>
              <a:t>/</a:t>
            </a:r>
            <a:endParaRPr lang="en-GB" sz="2000" u="sng" dirty="0" smtClean="0">
              <a:solidFill>
                <a:srgbClr val="4F81BD"/>
              </a:solid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u="sng" dirty="0" smtClean="0">
                <a:solidFill>
                  <a:srgbClr val="4F81BD"/>
                </a:solidFill>
                <a:latin typeface="Arial"/>
                <a:ea typeface="ＭＳ Ｐゴシック"/>
              </a:rPr>
              <a:t> </a:t>
            </a:r>
            <a:r>
              <a:rPr lang="en-GB" sz="2000" u="sng" dirty="0" smtClean="0">
                <a:hlinkClick r:id="rId3"/>
              </a:rPr>
              <a:t>https://github.com/SciTools/courses</a:t>
            </a:r>
            <a:endParaRPr lang="en-GB" sz="2000" u="sng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251640" y="1878480"/>
            <a:ext cx="4968000" cy="16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FFFFFF"/>
                </a:solidFill>
                <a:latin typeface="Arial"/>
                <a:ea typeface="ＭＳ Ｐゴシック"/>
              </a:rPr>
              <a:t>Questions … ?</a:t>
            </a:r>
            <a:endParaRPr/>
          </a:p>
        </p:txBody>
      </p:sp>
      <p:sp>
        <p:nvSpPr>
          <p:cNvPr id="422" name="CustomShape 2"/>
          <p:cNvSpPr/>
          <p:nvPr/>
        </p:nvSpPr>
        <p:spPr>
          <a:xfrm>
            <a:off x="2051640" y="4221000"/>
            <a:ext cx="208764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3600">
                <a:solidFill>
                  <a:srgbClr val="948A54"/>
                </a:solidFill>
                <a:latin typeface="Arial"/>
                <a:ea typeface="ＭＳ Ｐゴシック"/>
              </a:rPr>
              <a:t>Coffee ?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395640" y="5301360"/>
            <a:ext cx="352764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3600">
                <a:solidFill>
                  <a:srgbClr val="C3D69B"/>
                </a:solidFill>
                <a:latin typeface="Arial"/>
                <a:ea typeface="ＭＳ Ｐゴシック"/>
              </a:rPr>
              <a:t>20’ break ?</a:t>
            </a:r>
            <a:endParaRPr/>
          </a:p>
        </p:txBody>
      </p:sp>
      <p:pic>
        <p:nvPicPr>
          <p:cNvPr id="424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40" y="3933000"/>
            <a:ext cx="791280" cy="79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12400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212400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What's Iris?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144000" y="2448000"/>
            <a:ext cx="8862480" cy="39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The top level object in Iris is called a cube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 rot="5400000">
            <a:off x="1549080" y="2881080"/>
            <a:ext cx="647280" cy="719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7" name="CustomShape 5"/>
          <p:cNvSpPr/>
          <p:nvPr/>
        </p:nvSpPr>
        <p:spPr>
          <a:xfrm>
            <a:off x="2268360" y="3205080"/>
            <a:ext cx="57232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b="1">
                <a:solidFill>
                  <a:srgbClr val="1F497D"/>
                </a:solidFill>
                <a:latin typeface="Arial"/>
                <a:ea typeface="ＭＳ Ｐゴシック"/>
              </a:rPr>
              <a:t>contains data and metadata about a phenomenon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144000" y="4379400"/>
            <a:ext cx="8855640" cy="2172240"/>
          </a:xfrm>
          <a:prstGeom prst="rect">
            <a:avLst/>
          </a:prstGeom>
          <a:solidFill>
            <a:srgbClr val="E6E0EC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A cube is an interpretation of the Climate &amp; Forecast (CF) Metadata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Convention</a:t>
            </a:r>
            <a:endParaRPr lang="en-GB" dirty="0"/>
          </a:p>
          <a:p>
            <a:endParaRPr lang="en-GB" i="1" dirty="0">
              <a:solidFill>
                <a:srgbClr val="1F497D"/>
              </a:solidFill>
              <a:latin typeface="Arial"/>
              <a:ea typeface="ＭＳ Ｐゴシック"/>
            </a:endParaRPr>
          </a:p>
          <a:p>
            <a:pPr lvl="1"/>
            <a:r>
              <a:rPr lang="en-GB" i="1" dirty="0" smtClean="0">
                <a:solidFill>
                  <a:srgbClr val="1F497D"/>
                </a:solidFill>
                <a:latin typeface="Arial"/>
                <a:ea typeface="ＭＳ Ｐゴシック"/>
              </a:rPr>
              <a:t>requires </a:t>
            </a:r>
            <a:r>
              <a:rPr lang="en-GB" i="1" dirty="0">
                <a:solidFill>
                  <a:srgbClr val="1F497D"/>
                </a:solidFill>
                <a:latin typeface="Arial"/>
                <a:ea typeface="ＭＳ Ｐゴシック"/>
              </a:rPr>
              <a:t>conforming datasets to contain sufficient metadata that they are self-describing, including physical units if appropriate, and that each value can be located in space (relative to earth-based coordinates) and time.</a:t>
            </a:r>
            <a:endParaRPr dirty="0"/>
          </a:p>
          <a:p>
            <a:endParaRPr dirty="0"/>
          </a:p>
          <a:p>
            <a:r>
              <a:rPr lang="en-GB" b="1" i="1" dirty="0">
                <a:solidFill>
                  <a:srgbClr val="1F497D"/>
                </a:solidFill>
                <a:latin typeface="Arial"/>
                <a:ea typeface="ＭＳ Ｐゴシック"/>
              </a:rPr>
              <a:t>Coordinates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 exist on the cube </a:t>
            </a:r>
            <a:r>
              <a:rPr lang="en-GB" b="1" dirty="0" smtClean="0">
                <a:solidFill>
                  <a:srgbClr val="1F497D"/>
                </a:solidFill>
                <a:latin typeface="Arial"/>
                <a:ea typeface="ＭＳ Ｐゴシック"/>
              </a:rPr>
              <a:t>to </a:t>
            </a:r>
            <a:r>
              <a:rPr lang="en-GB" b="1" dirty="0">
                <a:solidFill>
                  <a:srgbClr val="1F497D"/>
                </a:solidFill>
                <a:latin typeface="Arial"/>
                <a:ea typeface="ＭＳ Ｐゴシック"/>
              </a:rPr>
              <a:t>locate the data spatially/temporally </a:t>
            </a:r>
            <a:endParaRPr dirty="0"/>
          </a:p>
        </p:txBody>
      </p:sp>
      <p:sp>
        <p:nvSpPr>
          <p:cNvPr id="219" name="CustomShape 7"/>
          <p:cNvSpPr/>
          <p:nvPr/>
        </p:nvSpPr>
        <p:spPr>
          <a:xfrm rot="5400000">
            <a:off x="4392360" y="3816000"/>
            <a:ext cx="575640" cy="287280"/>
          </a:xfrm>
          <a:prstGeom prst="notch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0800000"/>
          </a:gradFill>
          <a:ln w="9360">
            <a:solidFill>
              <a:srgbClr val="4A7EBB"/>
            </a:solidFill>
            <a:round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Coordinates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208800" y="2448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Coordinate is a container to store metadata about some dimension</a:t>
            </a:r>
            <a:endParaRPr/>
          </a:p>
        </p:txBody>
      </p:sp>
      <p:sp>
        <p:nvSpPr>
          <p:cNvPr id="223" name="CustomShape 4"/>
          <p:cNvSpPr/>
          <p:nvPr/>
        </p:nvSpPr>
        <p:spPr>
          <a:xfrm>
            <a:off x="395536" y="2885400"/>
            <a:ext cx="8748464" cy="29198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Each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coordinate has a name and a unit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When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a coordinate is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added,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the data dimensions that it represents are also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added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Values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may be discrete points or be bounded to represent interval extents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Coordinates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have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a dictionary of attributes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which can hold extra metadata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More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complex coordinates may contain a coordinate system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in themselves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Coordinates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208800" y="2448000"/>
            <a:ext cx="886248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There are two classes of coordinates: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>
            <a:off x="936000" y="2885400"/>
            <a:ext cx="7884472" cy="360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b="1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DimCoord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Numeric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Monotonic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Representative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of, at most, a single data dimension (1d)</a:t>
            </a:r>
            <a:endParaRPr dirty="0"/>
          </a:p>
          <a:p>
            <a:endParaRPr dirty="0"/>
          </a:p>
          <a:p>
            <a:r>
              <a:rPr lang="en-GB" b="1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AuxCoord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May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be of any type, including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strings</a:t>
            </a:r>
            <a:endParaRPr lang="en-GB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May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represent multiple data dimensions (n-dimensional)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85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124360" y="578880"/>
            <a:ext cx="6984000" cy="9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  <a:ea typeface="ＭＳ Ｐゴシック"/>
              </a:rPr>
              <a:t>Iris data structures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2124360" y="1541160"/>
            <a:ext cx="698400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Cube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208800" y="2448000"/>
            <a:ext cx="886248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2000" b="1">
                <a:solidFill>
                  <a:srgbClr val="1F497D"/>
                </a:solidFill>
                <a:latin typeface="Arial"/>
                <a:ea typeface="ＭＳ Ｐゴシック"/>
              </a:rPr>
              <a:t>A cube consists of: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648000" y="2885400"/>
            <a:ext cx="8351640" cy="360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standard name and/or a long name and an appropriate unit</a:t>
            </a:r>
            <a:endParaRPr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data array </a:t>
            </a:r>
            <a:r>
              <a:rPr lang="en-GB" dirty="0" err="1" smtClean="0">
                <a:solidFill>
                  <a:srgbClr val="1F497D"/>
                </a:solidFill>
                <a:latin typeface="Arial"/>
                <a:ea typeface="ＭＳ Ｐゴシック"/>
              </a:rPr>
              <a:t>whos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values are representative of the phenomenon</a:t>
            </a:r>
            <a:endParaRPr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collection of coordinates and associated data dimensions on the cube’s data </a:t>
            </a:r>
            <a:endParaRPr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 dictionary of attributes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which can hold arbitrary extra metadata.</a:t>
            </a:r>
            <a:endParaRPr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list of cell methods to represent operations already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applied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to the </a:t>
            </a: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data</a:t>
            </a:r>
            <a:endParaRPr lang="en-GB" sz="1600" dirty="0">
              <a:solidFill>
                <a:srgbClr val="1F497D"/>
              </a:solidFill>
              <a:latin typeface="Arial"/>
              <a:ea typeface="ＭＳ Ｐゴシック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1F497D"/>
                </a:solidFill>
                <a:latin typeface="Arial"/>
                <a:ea typeface="ＭＳ Ｐゴシック"/>
              </a:rPr>
              <a:t> (e.g</a:t>
            </a:r>
            <a:r>
              <a:rPr lang="en-GB" sz="1600" dirty="0">
                <a:solidFill>
                  <a:srgbClr val="1F497D"/>
                </a:solidFill>
                <a:latin typeface="Arial"/>
                <a:ea typeface="ＭＳ Ｐゴシック"/>
              </a:rPr>
              <a:t>. “mean over time”)</a:t>
            </a:r>
            <a:endParaRPr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solidFill>
                  <a:srgbClr val="1F497D"/>
                </a:solidFill>
                <a:latin typeface="Arial"/>
                <a:ea typeface="ＭＳ Ｐゴシック"/>
              </a:rPr>
              <a:t> A </a:t>
            </a:r>
            <a:r>
              <a:rPr lang="en-GB" dirty="0">
                <a:solidFill>
                  <a:srgbClr val="1F497D"/>
                </a:solidFill>
                <a:latin typeface="Arial"/>
                <a:ea typeface="ＭＳ Ｐゴシック"/>
              </a:rPr>
              <a:t>list of coordinate “factories” used for deriving coordinates from the values of other coordinates in the cube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1926</Words>
  <Application>Microsoft Office PowerPoint</Application>
  <PresentationFormat>On-screen Show (4:3)</PresentationFormat>
  <Paragraphs>262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joao.teixeira</cp:lastModifiedBy>
  <cp:revision>28</cp:revision>
  <dcterms:modified xsi:type="dcterms:W3CDTF">2016-03-21T12:25:33Z</dcterms:modified>
</cp:coreProperties>
</file>