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4" r:id="rId2"/>
    <p:sldMasterId id="2147483761" r:id="rId3"/>
    <p:sldMasterId id="2147483795" r:id="rId4"/>
    <p:sldMasterId id="2147483807" r:id="rId5"/>
    <p:sldMasterId id="2147483944" r:id="rId6"/>
    <p:sldMasterId id="2147483965" r:id="rId7"/>
    <p:sldMasterId id="2147483978" r:id="rId8"/>
    <p:sldMasterId id="2147484117" r:id="rId9"/>
  </p:sldMasterIdLst>
  <p:notesMasterIdLst>
    <p:notesMasterId r:id="rId30"/>
  </p:notesMasterIdLst>
  <p:handoutMasterIdLst>
    <p:handoutMasterId r:id="rId31"/>
  </p:handoutMasterIdLst>
  <p:sldIdLst>
    <p:sldId id="640" r:id="rId10"/>
    <p:sldId id="672" r:id="rId11"/>
    <p:sldId id="700" r:id="rId12"/>
    <p:sldId id="718" r:id="rId13"/>
    <p:sldId id="703" r:id="rId14"/>
    <p:sldId id="699" r:id="rId15"/>
    <p:sldId id="704" r:id="rId16"/>
    <p:sldId id="705" r:id="rId17"/>
    <p:sldId id="706" r:id="rId18"/>
    <p:sldId id="717" r:id="rId19"/>
    <p:sldId id="709" r:id="rId20"/>
    <p:sldId id="708" r:id="rId21"/>
    <p:sldId id="710" r:id="rId22"/>
    <p:sldId id="711" r:id="rId23"/>
    <p:sldId id="712" r:id="rId24"/>
    <p:sldId id="716" r:id="rId25"/>
    <p:sldId id="713" r:id="rId26"/>
    <p:sldId id="714" r:id="rId27"/>
    <p:sldId id="715" r:id="rId28"/>
    <p:sldId id="698" r:id="rId29"/>
  </p:sldIdLst>
  <p:sldSz cx="9144000" cy="6858000" type="screen4x3"/>
  <p:notesSz cx="6807200" cy="9939338"/>
  <p:defaultTextStyle>
    <a:defPPr>
      <a:defRPr lang="en-AU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C1"/>
    <a:srgbClr val="0E5F7E"/>
    <a:srgbClr val="0070C0"/>
    <a:srgbClr val="010000"/>
    <a:srgbClr val="0E7D60"/>
    <a:srgbClr val="996600"/>
    <a:srgbClr val="666666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80817" autoAdjust="0"/>
  </p:normalViewPr>
  <p:slideViewPr>
    <p:cSldViewPr snapToGrid="0" snapToObjects="1">
      <p:cViewPr>
        <p:scale>
          <a:sx n="104" d="100"/>
          <a:sy n="104" d="100"/>
        </p:scale>
        <p:origin x="-96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notesViewPr>
    <p:cSldViewPr snapToGrid="0" snapToObjects="1">
      <p:cViewPr varScale="1">
        <p:scale>
          <a:sx n="116" d="100"/>
          <a:sy n="116" d="100"/>
        </p:scale>
        <p:origin x="-2172" y="-114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631D762-C83A-4E40-BD61-39226E7B8AF3}" type="datetime1">
              <a:rPr lang="en-AU" altLang="en-US"/>
              <a:pPr/>
              <a:t>23/03/2016</a:t>
            </a:fld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990713A-6F0D-4A3D-8237-F6EB69E0550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34124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AU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CBF4AE2-9735-457C-AC50-0D26F61F0078}" type="datetime1">
              <a:rPr lang="en-AU" altLang="en-US"/>
              <a:pPr/>
              <a:t>23/03/2016</a:t>
            </a:fld>
            <a:endParaRPr lang="en-AU" alt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AU" altLang="en-US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9603DC3-0E4F-4B70-BBF8-6BFB1AEDA27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9891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03DC3-0E4F-4B70-BBF8-6BFB1AEDA27A}" type="slidenum">
              <a:rPr lang="en-AU" altLang="en-US" smtClean="0">
                <a:solidFill>
                  <a:prstClr val="black"/>
                </a:solidFill>
              </a:rPr>
              <a:pPr/>
              <a:t>1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1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03DC3-0E4F-4B70-BBF8-6BFB1AEDA27A}" type="slidenum">
              <a:rPr lang="en-AU" altLang="en-US" smtClean="0">
                <a:solidFill>
                  <a:prstClr val="black"/>
                </a:solidFill>
              </a:rPr>
              <a:pPr/>
              <a:t>20</a:t>
            </a:fld>
            <a:endParaRPr lang="en-AU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211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4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40918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58561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68824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477419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13746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400" y="1548000"/>
            <a:ext cx="6540602" cy="1470025"/>
          </a:xfrm>
        </p:spPr>
        <p:txBody>
          <a:bodyPr/>
          <a:lstStyle>
            <a:lvl1pPr>
              <a:defRPr>
                <a:solidFill>
                  <a:srgbClr val="D02124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400" y="3141133"/>
            <a:ext cx="6540602" cy="846667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31999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698500" y="3877733"/>
            <a:ext cx="6540500" cy="533400"/>
          </a:xfrm>
        </p:spPr>
        <p:txBody>
          <a:bodyPr lIns="0" tIns="0" rIns="0" bIns="0" anchor="b">
            <a:normAutofit/>
          </a:bodyPr>
          <a:lstStyle>
            <a:lvl1pPr>
              <a:buNone/>
              <a:defRPr sz="1400"/>
            </a:lvl1pPr>
          </a:lstStyle>
          <a:p>
            <a:r>
              <a:rPr lang="en-AU" dirty="0" smtClean="0"/>
              <a:t>Click to edit Master subtitle style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592000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4752000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6912000" y="5832000"/>
            <a:ext cx="1800000" cy="900000"/>
          </a:xfrm>
        </p:spPr>
        <p:txBody>
          <a:bodyPr>
            <a:normAutofit/>
          </a:bodyPr>
          <a:lstStyle>
            <a:lvl1pPr algn="ctr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2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4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2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3626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70197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6418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700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2052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407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55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  <a:endParaRPr lang="en-AU" altLang="en-US" noProof="0" dirty="0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charset="0"/>
              </a:defRPr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  <a:endParaRPr lang="en-AU" altLang="en-US" noProof="0" dirty="0" smtClean="0"/>
          </a:p>
        </p:txBody>
      </p:sp>
      <p:pic>
        <p:nvPicPr>
          <p:cNvPr id="18437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Access Development Trac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425" y="438149"/>
            <a:ext cx="50958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1373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38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906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8407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31546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3313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9"/>
          <p:cNvGrpSpPr>
            <a:grpSpLocks/>
          </p:cNvGrpSpPr>
          <p:nvPr/>
        </p:nvGrpSpPr>
        <p:grpSpPr bwMode="auto">
          <a:xfrm>
            <a:off x="1588" y="5500688"/>
            <a:ext cx="9170987" cy="1357312"/>
            <a:chOff x="1497" y="5500319"/>
            <a:chExt cx="9170984" cy="1357681"/>
          </a:xfrm>
        </p:grpSpPr>
        <p:sp>
          <p:nvSpPr>
            <p:cNvPr id="24" name="Rectangle 30"/>
            <p:cNvSpPr>
              <a:spLocks noChangeArrowheads="1"/>
            </p:cNvSpPr>
            <p:nvPr userDrawn="1"/>
          </p:nvSpPr>
          <p:spPr bwMode="auto">
            <a:xfrm>
              <a:off x="1497" y="5940320"/>
              <a:ext cx="9158377" cy="9176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FFFFFF"/>
                </a:solidFill>
                <a:latin typeface="Calibri"/>
                <a:ea typeface="+mn-ea"/>
              </a:endParaRPr>
            </a:p>
          </p:txBody>
        </p:sp>
        <p:grpSp>
          <p:nvGrpSpPr>
            <p:cNvPr id="82948" name="Group 31"/>
            <p:cNvGrpSpPr>
              <a:grpSpLocks/>
            </p:cNvGrpSpPr>
            <p:nvPr userDrawn="1"/>
          </p:nvGrpSpPr>
          <p:grpSpPr bwMode="auto">
            <a:xfrm>
              <a:off x="1497" y="5500319"/>
              <a:ext cx="9170984" cy="996231"/>
              <a:chOff x="1497" y="5500319"/>
              <a:chExt cx="9170984" cy="996231"/>
            </a:xfrm>
          </p:grpSpPr>
          <p:sp>
            <p:nvSpPr>
              <p:cNvPr id="42" name="Freeform 7"/>
              <p:cNvSpPr>
                <a:spLocks noEditPoints="1"/>
              </p:cNvSpPr>
              <p:nvPr userDrawn="1"/>
            </p:nvSpPr>
            <p:spPr bwMode="auto">
              <a:xfrm>
                <a:off x="1497" y="5563679"/>
                <a:ext cx="9170984" cy="932871"/>
              </a:xfrm>
              <a:custGeom>
                <a:avLst/>
                <a:gdLst>
                  <a:gd name="T0" fmla="*/ 2313 w 2880"/>
                  <a:gd name="T1" fmla="*/ 117 h 293"/>
                  <a:gd name="T2" fmla="*/ 0 w 2880"/>
                  <a:gd name="T3" fmla="*/ 117 h 293"/>
                  <a:gd name="T4" fmla="*/ 0 w 2880"/>
                  <a:gd name="T5" fmla="*/ 137 h 293"/>
                  <a:gd name="T6" fmla="*/ 2030 w 2880"/>
                  <a:gd name="T7" fmla="*/ 137 h 293"/>
                  <a:gd name="T8" fmla="*/ 2313 w 2880"/>
                  <a:gd name="T9" fmla="*/ 117 h 293"/>
                  <a:gd name="T10" fmla="*/ 2880 w 2880"/>
                  <a:gd name="T11" fmla="*/ 0 h 293"/>
                  <a:gd name="T12" fmla="*/ 2880 w 2880"/>
                  <a:gd name="T13" fmla="*/ 0 h 293"/>
                  <a:gd name="T14" fmla="*/ 2880 w 2880"/>
                  <a:gd name="T15" fmla="*/ 117 h 293"/>
                  <a:gd name="T16" fmla="*/ 2313 w 2880"/>
                  <a:gd name="T17" fmla="*/ 117 h 293"/>
                  <a:gd name="T18" fmla="*/ 2784 w 2880"/>
                  <a:gd name="T19" fmla="*/ 293 h 293"/>
                  <a:gd name="T20" fmla="*/ 2880 w 2880"/>
                  <a:gd name="T21" fmla="*/ 293 h 293"/>
                  <a:gd name="T22" fmla="*/ 2880 w 2880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880"/>
                  <a:gd name="T37" fmla="*/ 0 h 293"/>
                  <a:gd name="T38" fmla="*/ 2880 w 2880"/>
                  <a:gd name="T39" fmla="*/ 293 h 29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880" h="293">
                    <a:moveTo>
                      <a:pt x="2313" y="117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030" y="137"/>
                      <a:pt x="2030" y="137"/>
                      <a:pt x="2030" y="137"/>
                    </a:cubicBezTo>
                    <a:cubicBezTo>
                      <a:pt x="2214" y="137"/>
                      <a:pt x="2274" y="132"/>
                      <a:pt x="2313" y="117"/>
                    </a:cubicBezTo>
                    <a:moveTo>
                      <a:pt x="2880" y="0"/>
                    </a:moveTo>
                    <a:cubicBezTo>
                      <a:pt x="2880" y="0"/>
                      <a:pt x="2880" y="0"/>
                      <a:pt x="2880" y="0"/>
                    </a:cubicBezTo>
                    <a:cubicBezTo>
                      <a:pt x="2880" y="117"/>
                      <a:pt x="2880" y="117"/>
                      <a:pt x="2880" y="117"/>
                    </a:cubicBezTo>
                    <a:cubicBezTo>
                      <a:pt x="2313" y="117"/>
                      <a:pt x="2313" y="117"/>
                      <a:pt x="2313" y="117"/>
                    </a:cubicBezTo>
                    <a:cubicBezTo>
                      <a:pt x="2411" y="197"/>
                      <a:pt x="2542" y="293"/>
                      <a:pt x="2784" y="293"/>
                    </a:cubicBezTo>
                    <a:cubicBezTo>
                      <a:pt x="2842" y="293"/>
                      <a:pt x="2880" y="293"/>
                      <a:pt x="2880" y="293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rgbClr val="007F9B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/>
                <a:endParaRPr lang="en-AU">
                  <a:solidFill>
                    <a:srgbClr val="000000"/>
                  </a:solidFill>
                  <a:ea typeface="+mn-ea"/>
                </a:endParaRPr>
              </a:p>
            </p:txBody>
          </p:sp>
          <p:sp>
            <p:nvSpPr>
              <p:cNvPr id="45" name="Freeform 8"/>
              <p:cNvSpPr>
                <a:spLocks noEditPoints="1"/>
              </p:cNvSpPr>
              <p:nvPr userDrawn="1"/>
            </p:nvSpPr>
            <p:spPr bwMode="auto">
              <a:xfrm>
                <a:off x="1497" y="5500319"/>
                <a:ext cx="9170984" cy="435093"/>
              </a:xfrm>
              <a:custGeom>
                <a:avLst/>
                <a:gdLst/>
                <a:ahLst/>
                <a:cxnLst>
                  <a:cxn ang="0">
                    <a:pos x="2880" y="20"/>
                  </a:cxn>
                  <a:cxn ang="0">
                    <a:pos x="2789" y="20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880" y="137"/>
                  </a:cxn>
                  <a:cxn ang="0">
                    <a:pos x="2880" y="20"/>
                  </a:cxn>
                  <a:cxn ang="0">
                    <a:pos x="1860" y="0"/>
                  </a:cxn>
                  <a:cxn ang="0">
                    <a:pos x="0" y="0"/>
                  </a:cxn>
                  <a:cxn ang="0">
                    <a:pos x="0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2313" y="137"/>
                  </a:cxn>
                  <a:cxn ang="0">
                    <a:pos x="1860" y="0"/>
                  </a:cxn>
                </a:cxnLst>
                <a:rect l="0" t="0" r="r" b="b"/>
                <a:pathLst>
                  <a:path w="2880" h="137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880" y="137"/>
                      <a:pt x="2880" y="137"/>
                      <a:pt x="2880" y="137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6" name="Freeform 9"/>
              <p:cNvSpPr>
                <a:spLocks/>
              </p:cNvSpPr>
              <p:nvPr userDrawn="1"/>
            </p:nvSpPr>
            <p:spPr bwMode="auto">
              <a:xfrm>
                <a:off x="1497" y="5563836"/>
                <a:ext cx="7365998" cy="431917"/>
              </a:xfrm>
              <a:custGeom>
                <a:avLst/>
                <a:gdLst/>
                <a:ahLst/>
                <a:cxnLst>
                  <a:cxn ang="0">
                    <a:pos x="2313" y="117"/>
                  </a:cxn>
                  <a:cxn ang="0">
                    <a:pos x="1860" y="0"/>
                  </a:cxn>
                  <a:cxn ang="0">
                    <a:pos x="0" y="0"/>
                  </a:cxn>
                  <a:cxn ang="0">
                    <a:pos x="0" y="136"/>
                  </a:cxn>
                  <a:cxn ang="0">
                    <a:pos x="2030" y="136"/>
                  </a:cxn>
                  <a:cxn ang="0">
                    <a:pos x="2313" y="117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7" name="Freeform 10"/>
              <p:cNvSpPr>
                <a:spLocks/>
              </p:cNvSpPr>
              <p:nvPr userDrawn="1"/>
            </p:nvSpPr>
            <p:spPr bwMode="auto">
              <a:xfrm>
                <a:off x="7367495" y="5563836"/>
                <a:ext cx="1804986" cy="868598"/>
              </a:xfrm>
              <a:custGeom>
                <a:avLst/>
                <a:gdLst/>
                <a:ahLst/>
                <a:cxnLst>
                  <a:cxn ang="0">
                    <a:pos x="476" y="0"/>
                  </a:cxn>
                  <a:cxn ang="0">
                    <a:pos x="0" y="117"/>
                  </a:cxn>
                  <a:cxn ang="0">
                    <a:pos x="471" y="273"/>
                  </a:cxn>
                  <a:cxn ang="0">
                    <a:pos x="567" y="273"/>
                  </a:cxn>
                  <a:cxn ang="0">
                    <a:pos x="567" y="0"/>
                  </a:cxn>
                  <a:cxn ang="0">
                    <a:pos x="476" y="0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  <p:pic>
          <p:nvPicPr>
            <p:cNvPr id="8295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2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29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0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2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4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7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39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0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  <p:sp>
            <p:nvSpPr>
              <p:cNvPr id="4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AU">
                  <a:solidFill>
                    <a:srgbClr val="000000"/>
                  </a:solidFill>
                  <a:latin typeface="Calibri"/>
                  <a:ea typeface="+mn-ea"/>
                </a:endParaRPr>
              </a:p>
            </p:txBody>
          </p:sp>
        </p:grpSp>
      </p:grpSp>
      <p:sp>
        <p:nvSpPr>
          <p:cNvPr id="82955" name="Title Placeholder 1"/>
          <p:cNvSpPr>
            <a:spLocks noGrp="1"/>
          </p:cNvSpPr>
          <p:nvPr>
            <p:ph type="ctrTitle"/>
          </p:nvPr>
        </p:nvSpPr>
        <p:spPr>
          <a:xfrm>
            <a:off x="358775" y="3105150"/>
            <a:ext cx="8461375" cy="1096963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82956" name="Text Placeholder 2"/>
          <p:cNvSpPr>
            <a:spLocks noGrp="1"/>
          </p:cNvSpPr>
          <p:nvPr>
            <p:ph type="subTitle" idx="1"/>
          </p:nvPr>
        </p:nvSpPr>
        <p:spPr>
          <a:xfrm>
            <a:off x="358775" y="4257675"/>
            <a:ext cx="8461375" cy="396875"/>
          </a:xfrm>
        </p:spPr>
        <p:txBody>
          <a:bodyPr/>
          <a:lstStyle>
            <a:lvl1pPr marL="0" indent="0">
              <a:buFont typeface="Arial" charset="0"/>
              <a:buNone/>
              <a:defRPr sz="2200" b="1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5813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050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9507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93179-4E83-401A-9173-23FDB494BA6F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173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93433-EE6D-4C99-BAFE-C6E5BCEFC7D4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092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154488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268413"/>
            <a:ext cx="4154487" cy="4573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96A91-1A3F-4341-A317-B5A6AA6A9EC1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0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ccess Development Trac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6155583"/>
            <a:ext cx="3416300" cy="70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6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0CDA1-A27C-41D3-A629-1682B9562336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578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0006B-7B45-480E-B38D-16E69D7EBE28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42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7E199-B255-406E-BE83-4C1260CB8DC8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147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93418-3FAB-4B50-B3B7-826C836D0BB8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99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8E233-69F6-4A1B-81D8-CE56B888AA8C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7567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E2BE0-379B-4273-8120-57A2F44FAE67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035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4638"/>
            <a:ext cx="2114550" cy="5567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775" y="274638"/>
            <a:ext cx="6194425" cy="5567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Presentation title  |  Presenter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EA898-F238-4BE9-AEEB-61FC71AAA48E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r>
              <a:rPr lang="en-AU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201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AU" altLang="en-US" noProof="0" smtClean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charset="0"/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AU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536172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4379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64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1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628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241226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706230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204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7087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97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7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421708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18478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56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41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7729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97333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744663"/>
            <a:ext cx="42418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663"/>
            <a:ext cx="4243388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741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2560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4419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1879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99644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99078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6373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690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305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4409201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22266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821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1774825"/>
            <a:ext cx="3409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850" y="1774825"/>
            <a:ext cx="34099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65020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7268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040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1908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04628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93899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9406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3725" y="349250"/>
            <a:ext cx="1743075" cy="5951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349250"/>
            <a:ext cx="5076825" cy="5951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7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58910066"/>
              </p:ext>
            </p:extLst>
          </p:nvPr>
        </p:nvGraphicFramePr>
        <p:xfrm>
          <a:off x="2222585" y="1989186"/>
          <a:ext cx="5419724" cy="3852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884863"/>
                <a:gridCol w="2534861"/>
              </a:tblGrid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AU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Heading	</a:t>
                      </a:r>
                      <a:endParaRPr kumimoji="0" lang="en-A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nn-NO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Heding</a:t>
                      </a: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AU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</a:rPr>
                        <a:t>text</a:t>
                      </a: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r>
                        <a:rPr kumimoji="0" lang="nn-NO" sz="1200" b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</a:rPr>
                        <a:t>text</a:t>
                      </a: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nn-NO" sz="1200" b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  <a:tr h="481500"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  <a:defRPr/>
                      </a:pPr>
                      <a:endParaRPr kumimoji="0" lang="en-A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2286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2014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26615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99858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248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252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9786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76279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2641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837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480" y="274638"/>
            <a:ext cx="476252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25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1733550"/>
            <a:ext cx="9144000" cy="5124450"/>
          </a:xfrm>
          <a:prstGeom prst="rect">
            <a:avLst/>
          </a:prstGeom>
          <a:solidFill>
            <a:srgbClr val="0E5F7E"/>
          </a:solidFill>
          <a:ln>
            <a:solidFill>
              <a:srgbClr val="0E5F7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Content Placeholder 93"/>
          <p:cNvSpPr txBox="1">
            <a:spLocks/>
          </p:cNvSpPr>
          <p:nvPr userDrawn="1"/>
        </p:nvSpPr>
        <p:spPr bwMode="auto">
          <a:xfrm>
            <a:off x="1933575" y="1968499"/>
            <a:ext cx="6505575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t" hangingPunct="1">
              <a:spcBef>
                <a:spcPct val="30000"/>
              </a:spcBef>
              <a:spcAft>
                <a:spcPct val="30000"/>
              </a:spcAft>
              <a:buFontTx/>
              <a:buNone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rtl="0" eaLnBrk="1" fontAlgn="t" hangingPunct="1">
              <a:spcBef>
                <a:spcPct val="15000"/>
              </a:spcBef>
              <a:spcAft>
                <a:spcPct val="15000"/>
              </a:spcAft>
              <a:buFont typeface="Arial"/>
              <a:buChar char="•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Font typeface="Lucida Grande"/>
              <a:buChar char="−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rtl="0" eaLnBrk="1" fontAlgn="t" hangingPunct="1">
              <a:spcBef>
                <a:spcPct val="15000"/>
              </a:spcBef>
              <a:spcAft>
                <a:spcPct val="15000"/>
              </a:spcAft>
              <a:buChar char="–"/>
              <a:defRPr sz="2400" kern="1200">
                <a:solidFill>
                  <a:srgbClr val="666666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 kern="1200">
                <a:solidFill>
                  <a:schemeClr val="tx1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11615996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52600" y="1773238"/>
            <a:ext cx="6934200" cy="47513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321704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77730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8D86E05-D79D-4E91-A393-8D978E9E7133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1B12CC21-2DFE-43EB-B914-7F6D91FC4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34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B2FFC1D5-97A6-4896-B419-F1882885DA7D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50C5E8C-2250-40C1-8965-2E613E480F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666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2C5F01BE-D947-4AC2-AC42-8DC1410DC615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34BAB70-1832-472B-98CA-285FB3525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485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512FF4A9-D571-4BFC-AC11-5BF8430C8CDB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DA591060-BE41-4845-AA7E-1244F025DB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428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32D7395C-F64F-447F-AE95-059B184D5335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E389ADA9-B3CF-4476-B1C5-E3C2C9F3F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1081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6D558A0D-68D7-407B-A92F-C5DE59E357A1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C795C52E-98C8-4E7E-8366-B9A7371CB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5099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64471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4C82D8C2-8DD6-4CB1-A93F-9772D1C7D9FE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43953FF1-44E9-4ABC-8353-D048FC0F0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743074"/>
            <a:ext cx="9144000" cy="4714876"/>
          </a:xfrm>
          <a:prstGeom prst="rect">
            <a:avLst/>
          </a:prstGeom>
          <a:solidFill>
            <a:srgbClr val="E2F1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0789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406DD9DF-A508-468F-BC9B-4A883105BB72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507F138A-FA77-4380-9800-6A5C93211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05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1045CBF8-96E3-428E-B8CC-882079E66F67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FAFFE57F-A28B-44F8-B894-A4EB395AB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05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BDEF9919-23F0-423D-9D44-E96D183B046F}" type="datetimeFigureOut">
              <a:rPr lang="en-US"/>
              <a:pPr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85000"/>
              </a:lnSpc>
              <a:defRPr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F706155D-2539-425D-9439-72F07DDD0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2716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43132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26009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58742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9416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97086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516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1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9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75" y="274638"/>
            <a:ext cx="699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AU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3" r:id="rId2"/>
    <p:sldLayoutId id="2147483744" r:id="rId3"/>
    <p:sldLayoutId id="2147483743" r:id="rId4"/>
    <p:sldLayoutId id="2147483742" r:id="rId5"/>
    <p:sldLayoutId id="2147483741" r:id="rId6"/>
    <p:sldLayoutId id="2147483759" r:id="rId7"/>
    <p:sldLayoutId id="2147483758" r:id="rId8"/>
    <p:sldLayoutId id="2147483757" r:id="rId9"/>
    <p:sldLayoutId id="2147483739" r:id="rId10"/>
    <p:sldLayoutId id="2147483738" r:id="rId11"/>
    <p:sldLayoutId id="2147483737" r:id="rId12"/>
    <p:sldLayoutId id="2147483736" r:id="rId13"/>
    <p:sldLayoutId id="2147483735" r:id="rId14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010000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274638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01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6"/>
          <p:cNvGrpSpPr>
            <a:grpSpLocks/>
          </p:cNvGrpSpPr>
          <p:nvPr/>
        </p:nvGrpSpPr>
        <p:grpSpPr bwMode="auto"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8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8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Calibri"/>
                <a:ea typeface="+mn-ea"/>
              </a:endParaRPr>
            </a:p>
          </p:txBody>
        </p:sp>
        <p:pic>
          <p:nvPicPr>
            <p:cNvPr id="81932" name="Picture 78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1933" name="Title Placeholder 1"/>
          <p:cNvSpPr>
            <a:spLocks noGrp="1"/>
          </p:cNvSpPr>
          <p:nvPr>
            <p:ph type="title"/>
          </p:nvPr>
        </p:nvSpPr>
        <p:spPr bwMode="auto">
          <a:xfrm>
            <a:off x="358775" y="274638"/>
            <a:ext cx="8461375" cy="85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819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58775" y="1268413"/>
            <a:ext cx="8461375" cy="457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863" y="6503988"/>
            <a:ext cx="6083300" cy="1238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 defTabSz="914400"/>
            <a:r>
              <a:rPr lang="en-AU">
                <a:ea typeface="+mn-ea"/>
              </a:rPr>
              <a:t>Presentation title  |  Presenter name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3988"/>
            <a:ext cx="288925" cy="127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bg1"/>
                </a:solidFill>
                <a:latin typeface="+mn-lt"/>
              </a:defRPr>
            </a:lvl1pPr>
          </a:lstStyle>
          <a:p>
            <a:pPr defTabSz="914400">
              <a:defRPr/>
            </a:pPr>
            <a:fld id="{DC646B17-0847-4B84-8AEB-5C3D3FB7E711}" type="slidenum">
              <a:rPr lang="en-AU">
                <a:solidFill>
                  <a:srgbClr val="FFFFFF"/>
                </a:solidFill>
                <a:ea typeface="+mn-ea"/>
              </a:rPr>
              <a:pPr defTabSz="914400">
                <a:defRPr/>
              </a:pPr>
              <a:t>‹#›</a:t>
            </a:fld>
            <a:r>
              <a:rPr lang="en-AU" dirty="0">
                <a:solidFill>
                  <a:srgbClr val="FFFFFF"/>
                </a:solidFill>
                <a:ea typeface="+mn-ea"/>
              </a:rPr>
              <a:t>  |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5813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0" y="3636963"/>
            <a:ext cx="9142413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050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ea typeface="+mn-ea"/>
            </a:endParaRPr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5850"/>
            <a:ext cx="9167812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27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Calibri" pitchFamily="34" charset="0"/>
        </a:defRPr>
      </a:lvl9pPr>
    </p:titleStyle>
    <p:bodyStyle>
      <a:lvl1pPr marL="2159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318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6477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3pPr>
      <a:lvl4pPr marL="8636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0795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5pPr>
      <a:lvl6pPr marL="15367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6pPr>
      <a:lvl7pPr marL="19939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7pPr>
      <a:lvl8pPr marL="24511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8pPr>
      <a:lvl9pPr marL="2908300" indent="-215900" algn="l" rtl="0" fontAlgn="base">
        <a:lnSpc>
          <a:spcPct val="90000"/>
        </a:lnSpc>
        <a:spcBef>
          <a:spcPts val="600"/>
        </a:spcBef>
        <a:spcAft>
          <a:spcPct val="0"/>
        </a:spcAft>
        <a:buFont typeface="Calibri" pitchFamily="34" charset="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17700" y="274638"/>
            <a:ext cx="6996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AU" altLang="en-US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4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" descr="image1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0"/>
            <a:ext cx="12525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" descr="image3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0"/>
            <a:ext cx="1252537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9" descr="image2.jp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75" y="0"/>
            <a:ext cx="1252538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7" descr="logo.eps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03400" y="274638"/>
            <a:ext cx="33178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title style</a:t>
            </a:r>
          </a:p>
        </p:txBody>
      </p:sp>
      <p:sp>
        <p:nvSpPr>
          <p:cNvPr id="20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744663"/>
            <a:ext cx="8637588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smtClean="0"/>
              <a:t>Click to edit Master text styles</a:t>
            </a:r>
          </a:p>
          <a:p>
            <a:pPr lvl="1"/>
            <a:r>
              <a:rPr lang="en-AU" altLang="en-US" smtClean="0"/>
              <a:t>Second level</a:t>
            </a:r>
          </a:p>
          <a:p>
            <a:pPr lvl="2"/>
            <a:r>
              <a:rPr lang="en-AU" altLang="en-US" smtClean="0"/>
              <a:t>Third level</a:t>
            </a:r>
          </a:p>
          <a:p>
            <a:pPr lvl="3"/>
            <a:r>
              <a:rPr lang="en-AU" altLang="en-US" smtClean="0"/>
              <a:t>Fourth level</a:t>
            </a:r>
          </a:p>
          <a:p>
            <a:pPr lvl="4"/>
            <a:r>
              <a:rPr lang="en-AU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39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rgbClr val="0E5F7E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t" hangingPunct="0">
        <a:spcBef>
          <a:spcPct val="30000"/>
        </a:spcBef>
        <a:spcAft>
          <a:spcPct val="30000"/>
        </a:spcAft>
        <a:buChar char="•"/>
        <a:defRPr sz="24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6666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1714500" y="349250"/>
            <a:ext cx="6972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14500" y="1774825"/>
            <a:ext cx="6972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23850" y="6551613"/>
            <a:ext cx="2894013" cy="23018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pPr defTabSz="914400">
              <a:defRPr/>
            </a:pPr>
            <a:r>
              <a:rPr lang="en-GB" dirty="0" smtClean="0">
                <a:solidFill>
                  <a:srgbClr val="000000"/>
                </a:solidFill>
                <a:ea typeface="ＭＳ Ｐゴシック" charset="0"/>
              </a:rPr>
              <a:t>© Crown copyright   Met Office</a:t>
            </a:r>
            <a:endParaRPr lang="en-GB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62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1714500" y="349250"/>
            <a:ext cx="6972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714500" y="1774825"/>
            <a:ext cx="6972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323850" y="6551613"/>
            <a:ext cx="2894013" cy="230187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1000">
                <a:solidFill>
                  <a:schemeClr val="tx2"/>
                </a:solidFill>
              </a:defRPr>
            </a:lvl1pPr>
          </a:lstStyle>
          <a:p>
            <a:pPr defTabSz="914400">
              <a:defRPr/>
            </a:pPr>
            <a:r>
              <a:rPr lang="en-GB" dirty="0" smtClean="0">
                <a:solidFill>
                  <a:srgbClr val="000000"/>
                </a:solidFill>
                <a:ea typeface="ＭＳ Ｐゴシック" charset="0"/>
                <a:cs typeface="Arial" pitchFamily="34" charset="0"/>
              </a:rPr>
              <a:t>© Crown copyright   Met Office</a:t>
            </a:r>
            <a:endParaRPr lang="en-GB" dirty="0">
              <a:solidFill>
                <a:srgbClr val="000000"/>
              </a:solidFill>
              <a:ea typeface="ＭＳ Ｐゴシック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8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22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8083BD9B-D87E-43F3-BF47-222D4D4E5C28}" type="datetimeFigureOut">
              <a:rPr lang="en-US"/>
              <a:pPr defTabSz="914400">
                <a:defRPr/>
              </a:pPr>
              <a:t>3/23/2016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0"/>
                <a:cs typeface="Arial" pitchFamily="34" charset="0"/>
              </a:defRPr>
            </a:lvl1pPr>
          </a:lstStyle>
          <a:p>
            <a:pPr defTabSz="914400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00000"/>
              </a:lnSpc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ea typeface="ＭＳ Ｐゴシック" charset="0"/>
                <a:cs typeface="Arial" pitchFamily="34" charset="0"/>
              </a:defRPr>
            </a:lvl1pPr>
          </a:lstStyle>
          <a:p>
            <a:pPr defTabSz="914400">
              <a:defRPr/>
            </a:pPr>
            <a:fld id="{1F54A868-3B70-4650-954B-E054364C716F}" type="slidenum">
              <a:rPr lang="en-US"/>
              <a:pPr defTabSz="9144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1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274638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 smtClean="0"/>
              <a:t>Click to edit Master text styles</a:t>
            </a:r>
          </a:p>
          <a:p>
            <a:pPr lvl="1"/>
            <a:r>
              <a:rPr lang="en-AU" altLang="en-US" dirty="0" smtClean="0"/>
              <a:t>Second level</a:t>
            </a:r>
          </a:p>
          <a:p>
            <a:pPr lvl="2"/>
            <a:r>
              <a:rPr lang="en-AU" altLang="en-US" dirty="0" smtClean="0"/>
              <a:t>Third level</a:t>
            </a:r>
          </a:p>
          <a:p>
            <a:pPr lvl="3"/>
            <a:r>
              <a:rPr lang="en-AU" altLang="en-US" dirty="0" smtClean="0"/>
              <a:t>Fourth level</a:t>
            </a:r>
          </a:p>
          <a:p>
            <a:pPr lvl="4"/>
            <a:r>
              <a:rPr lang="en-AU" alt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01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1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ccessdev.nci.org.au/trac/wiki/access/opdata_on_nci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ccessdev.nci.org.au/trac/wiki/access/mars_on_nci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ecmwf.int/wiki/display/GRIB/Hom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limate-cms.unsw.wikispaces.net/Analysing+UM+output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dap.nci.org.au/thredds/catalog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/>
          </p:cNvSpPr>
          <p:nvPr>
            <p:ph type="ctrTitle"/>
          </p:nvPr>
        </p:nvSpPr>
        <p:spPr>
          <a:xfrm>
            <a:off x="614363" y="1874729"/>
            <a:ext cx="7916862" cy="719138"/>
          </a:xfrm>
        </p:spPr>
        <p:txBody>
          <a:bodyPr/>
          <a:lstStyle/>
          <a:p>
            <a:r>
              <a:rPr lang="en-US" sz="2800" dirty="0" smtClean="0"/>
              <a:t>BoM ACCESS NWP data and tools on NCI</a:t>
            </a:r>
            <a:endParaRPr lang="en-AU" sz="2800" dirty="0"/>
          </a:p>
        </p:txBody>
      </p:sp>
      <p:sp>
        <p:nvSpPr>
          <p:cNvPr id="64519" name="Rectangle 7"/>
          <p:cNvSpPr>
            <a:spLocks noGrp="1"/>
          </p:cNvSpPr>
          <p:nvPr>
            <p:ph type="subTitle" idx="1"/>
          </p:nvPr>
        </p:nvSpPr>
        <p:spPr>
          <a:xfrm>
            <a:off x="614363" y="3215640"/>
            <a:ext cx="5954077" cy="14325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en-US" sz="2400" dirty="0" smtClean="0"/>
              <a:t>Tan Le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en-US" sz="2400" dirty="0" smtClean="0"/>
              <a:t>Earth Systems Modelling Program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altLang="en-US" sz="2400" dirty="0" smtClean="0"/>
              <a:t>Bureau of Meteorology</a:t>
            </a: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58969" y="5573547"/>
            <a:ext cx="475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666666"/>
                </a:solidFill>
              </a:rPr>
              <a:t>ACCESS User Training Course</a:t>
            </a:r>
          </a:p>
          <a:p>
            <a:r>
              <a:rPr lang="en-AU" dirty="0" smtClean="0">
                <a:solidFill>
                  <a:srgbClr val="666666"/>
                </a:solidFill>
              </a:rPr>
              <a:t>Melbourne, 21-24 March 2016</a:t>
            </a:r>
            <a:endParaRPr lang="en-AU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/>
          </a:bodyPr>
          <a:lstStyle/>
          <a:p>
            <a:pPr lvl="1"/>
            <a:r>
              <a:rPr lang="en-US" sz="3100" dirty="0" smtClean="0">
                <a:solidFill>
                  <a:schemeClr val="bg2">
                    <a:lumMod val="10000"/>
                  </a:schemeClr>
                </a:solidFill>
              </a:rPr>
              <a:t>Same as access-r but without 4v fields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p</a:t>
            </a:r>
            <a:r>
              <a:rPr lang="en-US" sz="3100" dirty="0" smtClean="0">
                <a:solidFill>
                  <a:srgbClr val="0070C0"/>
                </a:solidFill>
              </a:rPr>
              <a:t>b003 : 1hr fc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p</a:t>
            </a:r>
            <a:r>
              <a:rPr lang="en-US" sz="3100" dirty="0" smtClean="0">
                <a:solidFill>
                  <a:srgbClr val="0070C0"/>
                </a:solidFill>
              </a:rPr>
              <a:t>b004 : 2hr fc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p</a:t>
            </a:r>
            <a:r>
              <a:rPr lang="en-US" sz="3100" dirty="0" smtClean="0">
                <a:solidFill>
                  <a:srgbClr val="0070C0"/>
                </a:solidFill>
              </a:rPr>
              <a:t>a005 </a:t>
            </a:r>
            <a:r>
              <a:rPr lang="en-US" sz="3100" smtClean="0">
                <a:solidFill>
                  <a:srgbClr val="0070C0"/>
                </a:solidFill>
              </a:rPr>
              <a:t>: 3hr </a:t>
            </a:r>
            <a:r>
              <a:rPr lang="en-US" sz="3100" dirty="0" smtClean="0">
                <a:solidFill>
                  <a:srgbClr val="0070C0"/>
                </a:solidFill>
              </a:rPr>
              <a:t>fc</a:t>
            </a:r>
          </a:p>
          <a:p>
            <a:pPr marL="457200" lvl="1" indent="0">
              <a:buNone/>
            </a:pPr>
            <a:r>
              <a:rPr lang="en-US" sz="3100" dirty="0" smtClean="0">
                <a:solidFill>
                  <a:srgbClr val="0070C0"/>
                </a:solidFill>
              </a:rPr>
              <a:t>…</a:t>
            </a:r>
          </a:p>
          <a:p>
            <a:pPr lvl="1"/>
            <a:r>
              <a:rPr lang="en-US" sz="3100" dirty="0" smtClean="0">
                <a:solidFill>
                  <a:schemeClr val="bg2">
                    <a:lumMod val="10000"/>
                  </a:schemeClr>
                </a:solidFill>
              </a:rPr>
              <a:t>Hourly forecast to 36 hours</a:t>
            </a:r>
            <a:endParaRPr lang="en-US" sz="31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endParaRPr lang="en-AU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ACCESS-city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53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hlinkClick r:id="rId2"/>
              </a:rPr>
              <a:t>https://accessdev.nci.org.au/trac/wiki/access/opdata_on_nci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31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endParaRPr lang="en-AU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BoM ACCESS NWP data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85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847088"/>
            <a:ext cx="8637588" cy="430901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3100" dirty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en-US" sz="3100" dirty="0" smtClean="0">
                <a:solidFill>
                  <a:schemeClr val="bg2">
                    <a:lumMod val="10000"/>
                  </a:schemeClr>
                </a:solidFill>
              </a:rPr>
              <a:t>odule use ~access/modules</a:t>
            </a:r>
          </a:p>
          <a:p>
            <a:pPr lvl="1"/>
            <a:r>
              <a:rPr lang="en-US" sz="3100" dirty="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en-US" sz="3100" dirty="0" smtClean="0">
                <a:solidFill>
                  <a:schemeClr val="bg2">
                    <a:lumMod val="10000"/>
                  </a:schemeClr>
                </a:solidFill>
              </a:rPr>
              <a:t>odule load mars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0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RETRIEVE,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0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CLASS       = od</a:t>
            </a:r>
            <a:r>
              <a:rPr lang="en-AU" altLang="en-US" sz="20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,                                                               </a:t>
            </a:r>
            <a:endParaRPr lang="en-AU" altLang="en-US" sz="2000" kern="0" dirty="0">
              <a:solidFill>
                <a:srgbClr val="000000"/>
              </a:solidFill>
              <a:latin typeface="Times New Roman"/>
              <a:ea typeface="+mn-ea"/>
              <a:cs typeface="+mn-cs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0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STREAM    = </a:t>
            </a:r>
            <a:r>
              <a:rPr lang="en-AU" altLang="en-US" sz="20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access-g,           source                                                   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0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</a:t>
            </a:r>
            <a:r>
              <a:rPr lang="en-AU" altLang="en-US" sz="20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EXPVER     = 1,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0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TYPE           = an,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0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LEVTYPE   = </a:t>
            </a:r>
            <a:r>
              <a:rPr lang="en-AU" altLang="en-US" sz="2000" kern="0" dirty="0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sfc</a:t>
            </a:r>
            <a:r>
              <a:rPr lang="en-AU" altLang="en-US" sz="20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,                   type</a:t>
            </a:r>
            <a:endParaRPr lang="en-AU" altLang="en-US" sz="2000" kern="0" dirty="0">
              <a:solidFill>
                <a:srgbClr val="000000"/>
              </a:solidFill>
              <a:latin typeface="Times New Roman"/>
              <a:ea typeface="+mn-ea"/>
              <a:cs typeface="+mn-cs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0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PARAM      = </a:t>
            </a:r>
            <a:r>
              <a:rPr lang="en-AU" altLang="en-US" sz="2000" kern="0" dirty="0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msl</a:t>
            </a:r>
            <a:r>
              <a:rPr lang="en-AU" altLang="en-US" sz="20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,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0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DATE          = 20150101/to/20150131</a:t>
            </a:r>
            <a:r>
              <a:rPr lang="en-AU" altLang="en-US" sz="20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,    time</a:t>
            </a:r>
            <a:endParaRPr lang="en-AU" altLang="en-US" sz="2000" kern="0" dirty="0">
              <a:solidFill>
                <a:srgbClr val="000000"/>
              </a:solidFill>
              <a:latin typeface="Times New Roman"/>
              <a:ea typeface="+mn-ea"/>
              <a:cs typeface="+mn-cs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0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TIME           = 1200,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0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TARGET     = "/short/dp9/ttl548/msl_201601.grb</a:t>
            </a:r>
            <a:r>
              <a:rPr lang="en-AU" altLang="en-US" sz="20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"</a:t>
            </a:r>
          </a:p>
          <a:p>
            <a:pPr marL="457200" lvl="1" indent="0">
              <a:buNone/>
            </a:pPr>
            <a:endParaRPr lang="en-US" sz="22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en-US" sz="2200" dirty="0">
                <a:solidFill>
                  <a:srgbClr val="0070C0"/>
                </a:solidFill>
                <a:hlinkClick r:id="rId2"/>
              </a:rPr>
              <a:t>://accessdev.nci.org.au/trac/wiki/access/mars_on_nci</a:t>
            </a:r>
            <a:endParaRPr lang="en-US" sz="22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ACCESS NWP tools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sp>
        <p:nvSpPr>
          <p:cNvPr id="4" name="Right Brace 3"/>
          <p:cNvSpPr/>
          <p:nvPr/>
        </p:nvSpPr>
        <p:spPr>
          <a:xfrm>
            <a:off x="3090672" y="2880360"/>
            <a:ext cx="54864" cy="9509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34" y="3758184"/>
            <a:ext cx="20796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713" y="4498848"/>
            <a:ext cx="230299" cy="67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8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100" dirty="0" smtClean="0"/>
              <a:t>module load </a:t>
            </a:r>
            <a:r>
              <a:rPr lang="en-US" sz="3100" dirty="0" err="1" smtClean="0"/>
              <a:t>cawcr-utils</a:t>
            </a:r>
            <a:endParaRPr lang="en-US" sz="3100" dirty="0" smtClean="0"/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g2nc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</a:t>
            </a:r>
            <a:r>
              <a:rPr lang="en-AU" altLang="en-US" sz="3200" kern="0" dirty="0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input.grb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output.nc : convert </a:t>
            </a:r>
            <a:r>
              <a:rPr lang="en-AU" altLang="en-US" sz="32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grib1 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to </a:t>
            </a:r>
            <a:r>
              <a:rPr lang="en-AU" altLang="en-US" sz="3200" kern="0" dirty="0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nc</a:t>
            </a:r>
            <a:endParaRPr lang="en-AU" altLang="en-US" sz="3200" kern="0" dirty="0">
              <a:solidFill>
                <a:srgbClr val="000000"/>
              </a:solidFill>
              <a:latin typeface="Times New Roman"/>
              <a:ea typeface="+mn-ea"/>
              <a:cs typeface="+mn-cs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g2nc2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: convert </a:t>
            </a:r>
            <a:r>
              <a:rPr lang="en-AU" altLang="en-US" sz="32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grib2 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to </a:t>
            </a:r>
            <a:r>
              <a:rPr lang="en-AU" altLang="en-US" sz="3200" kern="0" dirty="0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netcdf</a:t>
            </a:r>
            <a:endParaRPr lang="en-AU" altLang="en-US" sz="3200" kern="0" dirty="0">
              <a:solidFill>
                <a:srgbClr val="000000"/>
              </a:solidFill>
              <a:latin typeface="Times New Roman"/>
              <a:ea typeface="+mn-ea"/>
              <a:cs typeface="+mn-cs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gprofile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: print content of grb1, one </a:t>
            </a:r>
            <a:r>
              <a:rPr lang="en-AU" altLang="en-US" sz="3200" kern="0" dirty="0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msg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/line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grib_hdr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: print 1</a:t>
            </a:r>
            <a:r>
              <a:rPr lang="en-AU" altLang="en-US" sz="3200" kern="0" baseline="3000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st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</a:t>
            </a:r>
            <a:r>
              <a:rPr lang="en-AU" altLang="en-US" sz="3200" kern="0" dirty="0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msg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in full </a:t>
            </a:r>
            <a:r>
              <a:rPr lang="en-AU" altLang="en-US" sz="32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detail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AU" altLang="en-US" sz="3200" kern="0" dirty="0">
              <a:solidFill>
                <a:srgbClr val="000000"/>
              </a:solidFill>
              <a:latin typeface="Times New Roman"/>
              <a:ea typeface="+mn-ea"/>
              <a:cs typeface="+mn-cs"/>
            </a:endParaRPr>
          </a:p>
          <a:p>
            <a:pPr marL="457200" lvl="0" indent="-4572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module load </a:t>
            </a:r>
            <a:r>
              <a:rPr lang="en-AU" altLang="en-US" sz="3200" kern="0" dirty="0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grib-api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/1.10.4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kern="0" dirty="0">
                <a:solidFill>
                  <a:srgbClr val="0E5F7E"/>
                </a:solidFill>
                <a:latin typeface="Times New Roman"/>
                <a:ea typeface="+mn-ea"/>
                <a:cs typeface="+mn-cs"/>
                <a:hlinkClick r:id="rId2"/>
              </a:rPr>
              <a:t>https://software.ecmwf.int/wiki/display/GRIB/Home</a:t>
            </a:r>
            <a:endParaRPr lang="en-AU" altLang="en-US" kern="0" dirty="0">
              <a:solidFill>
                <a:srgbClr val="0E5F7E"/>
              </a:solidFill>
              <a:latin typeface="Times New Roman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3100" dirty="0"/>
          </a:p>
          <a:p>
            <a:pPr marL="457200" lvl="1" indent="0">
              <a:buNone/>
            </a:pPr>
            <a:endParaRPr lang="en-AU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ACCESS NWP tools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07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/>
          </a:bodyPr>
          <a:lstStyle/>
          <a:p>
            <a:pPr lvl="1"/>
            <a:r>
              <a:rPr lang="en-US" sz="3100" dirty="0" smtClean="0"/>
              <a:t>module load </a:t>
            </a:r>
            <a:r>
              <a:rPr lang="en-US" sz="3100" dirty="0" err="1" smtClean="0"/>
              <a:t>nmoc-utils</a:t>
            </a:r>
            <a:endParaRPr lang="en-US" sz="3100" dirty="0" smtClean="0"/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a</a:t>
            </a:r>
            <a:r>
              <a:rPr lang="en-AU" altLang="en-US" sz="3200" kern="0" dirty="0" err="1" smtClean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ccess_regrid</a:t>
            </a:r>
            <a:r>
              <a:rPr lang="en-AU" altLang="en-US" sz="32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: horizontal/vertical interpolation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g</a:t>
            </a:r>
            <a:r>
              <a:rPr lang="en-AU" altLang="en-US" sz="3200" kern="0" dirty="0" err="1" smtClean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rib_subset</a:t>
            </a:r>
            <a:r>
              <a:rPr lang="en-AU" altLang="en-US" sz="32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: </a:t>
            </a:r>
            <a:r>
              <a:rPr lang="en-AU" altLang="en-US" sz="32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select subset of </a:t>
            </a:r>
            <a:r>
              <a:rPr lang="en-AU" altLang="en-US" sz="3200" kern="0" dirty="0" err="1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grib</a:t>
            </a:r>
            <a:r>
              <a:rPr lang="en-AU" altLang="en-US" sz="32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file</a:t>
            </a:r>
            <a:endParaRPr lang="en-AU" altLang="en-US" sz="3200" kern="0" dirty="0">
              <a:solidFill>
                <a:srgbClr val="000000"/>
              </a:solidFill>
              <a:latin typeface="Times New Roman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3100" dirty="0"/>
          </a:p>
          <a:p>
            <a:pPr marL="457200" lvl="1" indent="0">
              <a:buNone/>
            </a:pPr>
            <a:endParaRPr lang="en-AU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ACCESS NWP tools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60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/>
          </a:bodyPr>
          <a:lstStyle/>
          <a:p>
            <a:pPr lvl="1"/>
            <a:r>
              <a:rPr lang="en-US" sz="3100" dirty="0" smtClean="0"/>
              <a:t>module load </a:t>
            </a:r>
            <a:r>
              <a:rPr lang="en-US" sz="3100" dirty="0" err="1" smtClean="0"/>
              <a:t>cawcr-utils</a:t>
            </a:r>
            <a:endParaRPr lang="en-US" sz="3100" dirty="0" smtClean="0"/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8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um2grb</a:t>
            </a:r>
            <a:r>
              <a:rPr lang="en-AU" altLang="en-US" sz="28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: convert um pp to grb1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8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um2grb2</a:t>
            </a:r>
            <a:r>
              <a:rPr lang="en-AU" altLang="en-US" sz="28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: convert um pp to grb2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28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umdump</a:t>
            </a:r>
            <a:r>
              <a:rPr lang="en-AU" altLang="en-US" sz="28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: print content of um pp – field files, </a:t>
            </a:r>
            <a:r>
              <a:rPr lang="en-AU" altLang="en-US" sz="2800" kern="0" dirty="0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obstore</a:t>
            </a:r>
            <a:r>
              <a:rPr lang="en-AU" altLang="en-US" sz="28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, </a:t>
            </a:r>
            <a:r>
              <a:rPr lang="en-AU" altLang="en-US" sz="2800" kern="0" dirty="0" err="1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varobs</a:t>
            </a:r>
            <a:r>
              <a:rPr lang="en-AU" altLang="en-US" sz="2800" kern="0" dirty="0" smtClean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, cx </a:t>
            </a:r>
            <a:r>
              <a:rPr lang="en-AU" altLang="en-US" sz="28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(require module load </a:t>
            </a:r>
            <a:r>
              <a:rPr lang="en-AU" altLang="en-US" sz="2800" kern="0" dirty="0" err="1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ncl</a:t>
            </a:r>
            <a:r>
              <a:rPr lang="en-AU" altLang="en-US" sz="2800" kern="0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)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AU" altLang="en-US" sz="3200" kern="0" dirty="0">
              <a:solidFill>
                <a:srgbClr val="000000"/>
              </a:solidFill>
              <a:latin typeface="Times New Roman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3100" dirty="0"/>
          </a:p>
          <a:p>
            <a:pPr marL="457200" lvl="1" indent="0">
              <a:buNone/>
            </a:pPr>
            <a:endParaRPr lang="en-AU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ACCESS NWP tools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878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AU" altLang="en-US" sz="3200" kern="0" dirty="0">
              <a:solidFill>
                <a:srgbClr val="000000"/>
              </a:solidFill>
              <a:latin typeface="Times New Roman"/>
              <a:ea typeface="+mn-ea"/>
              <a:cs typeface="+mn-cs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AU" altLang="en-US" sz="3200" kern="0" dirty="0" err="1">
                <a:latin typeface="Times New Roman"/>
                <a:ea typeface="+mn-ea"/>
                <a:cs typeface="+mn-cs"/>
              </a:rPr>
              <a:t>x</a:t>
            </a:r>
            <a:r>
              <a:rPr lang="en-AU" altLang="en-US" sz="3200" kern="0" dirty="0" err="1" smtClean="0">
                <a:latin typeface="Times New Roman"/>
                <a:ea typeface="+mn-ea"/>
                <a:cs typeface="+mn-cs"/>
              </a:rPr>
              <a:t>conv</a:t>
            </a:r>
            <a:endParaRPr lang="en-AU" altLang="en-US" sz="3200" kern="0" dirty="0" smtClean="0">
              <a:latin typeface="Times New Roman"/>
              <a:ea typeface="+mn-ea"/>
              <a:cs typeface="+mn-cs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AU" altLang="en-US" sz="3200" kern="0" dirty="0" smtClean="0">
                <a:latin typeface="Times New Roman"/>
                <a:ea typeface="+mn-ea"/>
                <a:cs typeface="+mn-cs"/>
              </a:rPr>
              <a:t>um2netcdf.py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AU" altLang="en-US" sz="3200" kern="0" dirty="0" smtClean="0">
                <a:latin typeface="Times New Roman"/>
                <a:ea typeface="+mn-ea"/>
                <a:cs typeface="+mn-cs"/>
              </a:rPr>
              <a:t>IRIS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AU" altLang="en-US" sz="3200" kern="0" dirty="0" smtClean="0">
                <a:latin typeface="Times New Roman"/>
                <a:ea typeface="+mn-ea"/>
                <a:cs typeface="+mn-cs"/>
              </a:rPr>
              <a:t>CDAT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AU" altLang="en-US" sz="3200" kern="0" dirty="0" smtClean="0">
              <a:latin typeface="Times New Roman"/>
              <a:ea typeface="+mn-ea"/>
              <a:cs typeface="+mn-cs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kern="0" dirty="0">
                <a:solidFill>
                  <a:srgbClr val="0070C0"/>
                </a:solidFill>
                <a:latin typeface="Times New Roman"/>
                <a:ea typeface="+mn-ea"/>
                <a:cs typeface="+mn-cs"/>
                <a:hlinkClick r:id="rId2"/>
              </a:rPr>
              <a:t>http://climate-cms.unsw.wikispaces.net/Analysing+UM+outputs</a:t>
            </a:r>
            <a:endParaRPr lang="en-AU" altLang="en-US" kern="0" dirty="0">
              <a:solidFill>
                <a:srgbClr val="0070C0"/>
              </a:solidFill>
              <a:latin typeface="Times New Roman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sz="3100" dirty="0"/>
          </a:p>
          <a:p>
            <a:pPr marL="457200" lvl="1" indent="0">
              <a:buNone/>
            </a:pPr>
            <a:endParaRPr lang="en-AU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ACCESS NWP tools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44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/g/data/lb4/APSN/ops/access-X/0001/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yyyymmdd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/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hhmn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/type/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levtype</a:t>
            </a:r>
            <a:endParaRPr lang="en-AU" altLang="en-US" sz="3200" kern="0" dirty="0">
              <a:solidFill>
                <a:srgbClr val="0E5F7E"/>
              </a:solidFill>
              <a:latin typeface="Times New Roman"/>
              <a:ea typeface="+mn-ea"/>
              <a:cs typeface="+mn-cs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N = 2+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X = g, r, 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tc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, 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ge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, ad, 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bn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, 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dn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, 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ph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, 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sy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, 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vt</a:t>
            </a:r>
            <a:endParaRPr lang="en-AU" altLang="en-US" sz="3200" kern="0" dirty="0">
              <a:solidFill>
                <a:srgbClr val="0E5F7E"/>
              </a:solidFill>
              <a:latin typeface="Times New Roman"/>
              <a:ea typeface="+mn-ea"/>
              <a:cs typeface="+mn-cs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type = 4v, an, fc, 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cf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, 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em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, pf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levtype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 = 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sfc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, </a:t>
            </a:r>
            <a:r>
              <a:rPr lang="en-AU" altLang="en-US" sz="3200" kern="0" dirty="0" err="1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pl</a:t>
            </a:r>
            <a:r>
              <a:rPr lang="en-AU" altLang="en-US" sz="3200" kern="0" dirty="0">
                <a:solidFill>
                  <a:srgbClr val="0E5F7E"/>
                </a:solidFill>
                <a:latin typeface="Times New Roman"/>
                <a:ea typeface="+mn-ea"/>
                <a:cs typeface="+mn-cs"/>
              </a:rPr>
              <a:t>, ml</a:t>
            </a:r>
          </a:p>
          <a:p>
            <a:pPr marL="457200" lvl="1" indent="0">
              <a:buNone/>
            </a:pPr>
            <a:endParaRPr lang="en-US" sz="3100" dirty="0"/>
          </a:p>
          <a:p>
            <a:pPr marL="457200" lvl="1" indent="0">
              <a:buNone/>
            </a:pPr>
            <a:endParaRPr lang="en-AU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Future APS2+ NWP data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189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AU" altLang="en-US" sz="3000" kern="0" dirty="0" smtClean="0">
                <a:solidFill>
                  <a:srgbClr val="000000"/>
                </a:solidFill>
                <a:latin typeface="Times New Roman"/>
              </a:rPr>
              <a:t>Data </a:t>
            </a:r>
            <a:r>
              <a:rPr lang="en-AU" altLang="en-US" sz="3000" kern="0" dirty="0">
                <a:solidFill>
                  <a:srgbClr val="000000"/>
                </a:solidFill>
                <a:latin typeface="Times New Roman"/>
              </a:rPr>
              <a:t>in </a:t>
            </a:r>
            <a:r>
              <a:rPr lang="en-AU" altLang="en-US" sz="3000" kern="0" dirty="0" err="1">
                <a:solidFill>
                  <a:srgbClr val="000000"/>
                </a:solidFill>
                <a:latin typeface="Times New Roman"/>
              </a:rPr>
              <a:t>netcdf</a:t>
            </a:r>
            <a:r>
              <a:rPr lang="en-AU" altLang="en-US" sz="3000" kern="0" dirty="0">
                <a:solidFill>
                  <a:srgbClr val="000000"/>
                </a:solidFill>
                <a:latin typeface="Times New Roman"/>
              </a:rPr>
              <a:t> format, with </a:t>
            </a:r>
            <a:r>
              <a:rPr lang="en-AU" altLang="en-US" sz="3000" kern="0" dirty="0" err="1">
                <a:solidFill>
                  <a:srgbClr val="000000"/>
                </a:solidFill>
                <a:latin typeface="Times New Roman"/>
              </a:rPr>
              <a:t>opendap</a:t>
            </a:r>
            <a:r>
              <a:rPr lang="en-AU" altLang="en-US" sz="3000" kern="0" dirty="0">
                <a:solidFill>
                  <a:srgbClr val="000000"/>
                </a:solidFill>
                <a:latin typeface="Times New Roman"/>
              </a:rPr>
              <a:t> access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AU" altLang="en-US" sz="3200" kern="0" dirty="0" smtClean="0">
                <a:solidFill>
                  <a:srgbClr val="000000"/>
                </a:solidFill>
                <a:latin typeface="Times New Roman"/>
              </a:rPr>
              <a:t>Individual 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</a:rPr>
              <a:t>field per file with all levels and fc time steps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AU" altLang="en-US" sz="3200" kern="0" dirty="0">
                <a:solidFill>
                  <a:srgbClr val="000000"/>
                </a:solidFill>
                <a:latin typeface="Times New Roman"/>
              </a:rPr>
              <a:t>Can select subset with </a:t>
            </a:r>
            <a:r>
              <a:rPr lang="en-AU" altLang="en-US" sz="3200" kern="0" dirty="0" err="1">
                <a:solidFill>
                  <a:srgbClr val="000000"/>
                </a:solidFill>
                <a:latin typeface="Times New Roman"/>
              </a:rPr>
              <a:t>opendap</a:t>
            </a:r>
            <a:r>
              <a:rPr lang="en-AU" altLang="en-US" sz="3200" kern="0" dirty="0">
                <a:solidFill>
                  <a:srgbClr val="000000"/>
                </a:solidFill>
                <a:latin typeface="Times New Roman"/>
              </a:rPr>
              <a:t> or </a:t>
            </a:r>
            <a:r>
              <a:rPr lang="en-AU" altLang="en-US" sz="3200" kern="0" dirty="0" smtClean="0">
                <a:solidFill>
                  <a:srgbClr val="000000"/>
                </a:solidFill>
                <a:latin typeface="Times New Roman"/>
              </a:rPr>
              <a:t>MARS</a:t>
            </a: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AU" altLang="en-US" sz="3200" kern="0" dirty="0" smtClean="0">
                <a:solidFill>
                  <a:srgbClr val="000000"/>
                </a:solidFill>
                <a:latin typeface="Times New Roman"/>
              </a:rPr>
              <a:t>Require access to lb4 project</a:t>
            </a:r>
            <a:endParaRPr lang="en-AU" altLang="en-US" sz="3000" kern="0" dirty="0">
              <a:solidFill>
                <a:srgbClr val="000000"/>
              </a:solidFill>
              <a:latin typeface="Times New Roman"/>
            </a:endParaRPr>
          </a:p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AU" altLang="en-US" sz="3000" kern="0" dirty="0">
                <a:solidFill>
                  <a:srgbClr val="000000"/>
                </a:solidFill>
                <a:latin typeface="Times New Roman"/>
              </a:rPr>
              <a:t>Work in </a:t>
            </a:r>
            <a:r>
              <a:rPr lang="en-AU" altLang="en-US" sz="3000" kern="0" dirty="0" smtClean="0">
                <a:solidFill>
                  <a:srgbClr val="000000"/>
                </a:solidFill>
                <a:latin typeface="Times New Roman"/>
              </a:rPr>
              <a:t>progress</a:t>
            </a:r>
            <a:endParaRPr lang="en-US" sz="3100" dirty="0"/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AU" altLang="en-US" sz="3200" kern="0" dirty="0">
                <a:solidFill>
                  <a:srgbClr val="0E5F7E"/>
                </a:solidFill>
                <a:latin typeface="Times New Roman"/>
                <a:hlinkClick r:id="rId2"/>
              </a:rPr>
              <a:t>http://dap.nci.org.au/thredds/catalog.html</a:t>
            </a:r>
            <a:endParaRPr lang="en-AU" altLang="en-US" sz="3200" kern="0" dirty="0">
              <a:solidFill>
                <a:srgbClr val="0E5F7E"/>
              </a:solidFill>
              <a:latin typeface="Times New Roman"/>
            </a:endParaRPr>
          </a:p>
          <a:p>
            <a:pPr marL="457200" lvl="1" indent="0">
              <a:buNone/>
            </a:pPr>
            <a:endParaRPr lang="en-AU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Future APS2+ NWP data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583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17" y="182880"/>
            <a:ext cx="6965823" cy="5761164"/>
          </a:xfrm>
        </p:spPr>
      </p:pic>
    </p:spTree>
    <p:extLst>
      <p:ext uri="{BB962C8B-B14F-4D97-AF65-F5344CB8AC3E}">
        <p14:creationId xmlns:p14="http://schemas.microsoft.com/office/powerpoint/2010/main" val="34794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764792"/>
            <a:ext cx="8637588" cy="4391309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BoM ACCESS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NWP data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Tools to access and manipulate ACCESS NWP data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Future </a:t>
            </a:r>
            <a:r>
              <a:rPr lang="en-US" sz="3200" dirty="0" smtClean="0">
                <a:solidFill>
                  <a:schemeClr val="accent5">
                    <a:lumMod val="50000"/>
                  </a:schemeClr>
                </a:solidFill>
              </a:rPr>
              <a:t>BoM APS2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+ ACCESS NWP data</a:t>
            </a:r>
          </a:p>
          <a:p>
            <a:pPr lvl="0"/>
            <a:endParaRPr lang="en-AU" sz="2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Agenda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841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Grp="1"/>
          </p:cNvSpPr>
          <p:nvPr>
            <p:ph type="ctrTitle"/>
          </p:nvPr>
        </p:nvSpPr>
        <p:spPr>
          <a:xfrm>
            <a:off x="614363" y="1874729"/>
            <a:ext cx="7916862" cy="719138"/>
          </a:xfrm>
        </p:spPr>
        <p:txBody>
          <a:bodyPr/>
          <a:lstStyle/>
          <a:p>
            <a:r>
              <a:rPr lang="en-US" sz="2800" dirty="0" smtClean="0"/>
              <a:t>Questions? 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658969" y="5573547"/>
            <a:ext cx="475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666666"/>
                </a:solidFill>
              </a:rPr>
              <a:t>ACCESS User Training Course</a:t>
            </a:r>
          </a:p>
          <a:p>
            <a:r>
              <a:rPr lang="en-AU" dirty="0" smtClean="0">
                <a:solidFill>
                  <a:srgbClr val="666666"/>
                </a:solidFill>
              </a:rPr>
              <a:t>Melbourne, 21-24 March 2016</a:t>
            </a:r>
            <a:endParaRPr lang="en-AU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764792"/>
            <a:ext cx="8637588" cy="4391309"/>
          </a:xfrm>
        </p:spPr>
        <p:txBody>
          <a:bodyPr>
            <a:normAutofit fontScale="92500" lnSpcReduction="1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ACCESS-G (global), ACCESS-R (Australian region), </a:t>
            </a:r>
            <a:r>
              <a:rPr lang="en-US" dirty="0" smtClean="0"/>
              <a:t>     ACCESS-TC </a:t>
            </a:r>
            <a:r>
              <a:rPr lang="en-US" dirty="0" smtClean="0"/>
              <a:t>(tropical cyclones), </a:t>
            </a:r>
            <a:r>
              <a:rPr lang="en-US" dirty="0" smtClean="0"/>
              <a:t>                                    ACCESS-City </a:t>
            </a:r>
            <a:r>
              <a:rPr lang="en-US" dirty="0" smtClean="0"/>
              <a:t>(Australian States)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Data in GRIB1 format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Started from January 2014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/g/data/rr4/</a:t>
            </a:r>
            <a:r>
              <a:rPr lang="en-US" dirty="0" err="1">
                <a:solidFill>
                  <a:srgbClr val="0070C0"/>
                </a:solidFill>
              </a:rPr>
              <a:t>opendap</a:t>
            </a:r>
            <a:r>
              <a:rPr lang="en-US" dirty="0">
                <a:solidFill>
                  <a:srgbClr val="0070C0"/>
                </a:solidFill>
              </a:rPr>
              <a:t>/access-X/0001/</a:t>
            </a:r>
            <a:r>
              <a:rPr lang="en-US" dirty="0" err="1">
                <a:solidFill>
                  <a:srgbClr val="0070C0"/>
                </a:solidFill>
              </a:rPr>
              <a:t>yyyymmdd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hhmn</a:t>
            </a:r>
            <a:r>
              <a:rPr lang="en-US" dirty="0">
                <a:solidFill>
                  <a:srgbClr val="0070C0"/>
                </a:solidFill>
              </a:rPr>
              <a:t>/type</a:t>
            </a:r>
          </a:p>
          <a:p>
            <a:pPr lvl="0"/>
            <a:r>
              <a:rPr lang="en-US" dirty="0">
                <a:solidFill>
                  <a:srgbClr val="0070C0"/>
                </a:solidFill>
              </a:rPr>
              <a:t>X = g, r, </a:t>
            </a:r>
            <a:r>
              <a:rPr lang="en-US" dirty="0" err="1" smtClean="0">
                <a:solidFill>
                  <a:srgbClr val="0070C0"/>
                </a:solidFill>
              </a:rPr>
              <a:t>tc</a:t>
            </a:r>
            <a:r>
              <a:rPr lang="en-US" dirty="0" smtClean="0">
                <a:solidFill>
                  <a:srgbClr val="0070C0"/>
                </a:solidFill>
              </a:rPr>
              <a:t>, ad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bn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dn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ph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sy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vt</a:t>
            </a:r>
            <a:endParaRPr lang="en-US" dirty="0">
              <a:solidFill>
                <a:srgbClr val="0070C0"/>
              </a:solidFill>
            </a:endParaRPr>
          </a:p>
          <a:p>
            <a:pPr lvl="0"/>
            <a:r>
              <a:rPr lang="en-US" dirty="0">
                <a:solidFill>
                  <a:srgbClr val="0070C0"/>
                </a:solidFill>
              </a:rPr>
              <a:t>type = 4v, an, fc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Require access to rr4 project</a:t>
            </a:r>
          </a:p>
          <a:p>
            <a:pPr lvl="0"/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BoM ACCESS NWP data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19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764792"/>
            <a:ext cx="8637588" cy="4391309"/>
          </a:xfrm>
        </p:spPr>
        <p:txBody>
          <a:bodyPr>
            <a:normAutofit/>
          </a:bodyPr>
          <a:lstStyle/>
          <a:p>
            <a:pPr lvl="0"/>
            <a:r>
              <a:rPr lang="en-US" sz="1800" dirty="0" smtClean="0"/>
              <a:t>               </a:t>
            </a:r>
            <a:r>
              <a:rPr lang="en-US" sz="1800" dirty="0" err="1" smtClean="0"/>
              <a:t>pb</a:t>
            </a:r>
            <a:r>
              <a:rPr lang="en-US" sz="1800" dirty="0" smtClean="0"/>
              <a:t>: </a:t>
            </a:r>
            <a:r>
              <a:rPr lang="en-US" sz="1800" dirty="0" err="1" smtClean="0"/>
              <a:t>sfc</a:t>
            </a:r>
            <a:endParaRPr lang="en-US" sz="1800" dirty="0" smtClean="0"/>
          </a:p>
          <a:p>
            <a:pPr lvl="0"/>
            <a:r>
              <a:rPr lang="en-US" sz="1800" dirty="0"/>
              <a:t> </a:t>
            </a:r>
            <a:r>
              <a:rPr lang="en-US" sz="1800" dirty="0" smtClean="0"/>
              <a:t>              </a:t>
            </a:r>
            <a:r>
              <a:rPr lang="en-US" sz="1800" dirty="0" err="1" smtClean="0"/>
              <a:t>pd</a:t>
            </a:r>
            <a:r>
              <a:rPr lang="en-US" sz="1800" dirty="0" smtClean="0"/>
              <a:t>: ml         </a:t>
            </a:r>
            <a:r>
              <a:rPr lang="en-US" sz="1800" dirty="0" smtClean="0">
                <a:solidFill>
                  <a:srgbClr val="0095C1"/>
                </a:solidFill>
              </a:rPr>
              <a:t>4v </a:t>
            </a:r>
            <a:r>
              <a:rPr lang="en-US" sz="1800" dirty="0" smtClean="0"/>
              <a:t>        </a:t>
            </a:r>
            <a:r>
              <a:rPr lang="en-US" sz="1800" dirty="0" smtClean="0">
                <a:solidFill>
                  <a:srgbClr val="0095C1"/>
                </a:solidFill>
              </a:rPr>
              <a:t>an      fc</a:t>
            </a:r>
          </a:p>
          <a:p>
            <a:pPr lvl="0"/>
            <a:r>
              <a:rPr lang="en-US" sz="1800" dirty="0" smtClean="0"/>
              <a:t>                       an-3   0     1      2      3      4      5</a:t>
            </a:r>
          </a:p>
          <a:p>
            <a:pPr lvl="0"/>
            <a:r>
              <a:rPr lang="en-US" sz="1800" dirty="0" err="1" smtClean="0"/>
              <a:t>Assim</a:t>
            </a:r>
            <a:endParaRPr lang="en-US" sz="1800" dirty="0" smtClean="0"/>
          </a:p>
          <a:p>
            <a:pPr lvl="0"/>
            <a:r>
              <a:rPr lang="en-US" sz="1800" dirty="0" smtClean="0"/>
              <a:t>                                                   pc: pressure levels</a:t>
            </a:r>
            <a:endParaRPr lang="en-US" sz="1800" dirty="0"/>
          </a:p>
          <a:p>
            <a:pPr lvl="0"/>
            <a:r>
              <a:rPr lang="en-US" sz="1800" dirty="0" smtClean="0"/>
              <a:t>Forecast</a:t>
            </a:r>
          </a:p>
          <a:p>
            <a:pPr lvl="0"/>
            <a:r>
              <a:rPr lang="en-US" sz="1800" dirty="0" smtClean="0"/>
              <a:t>                                                                        3,5   4,6   …</a:t>
            </a:r>
          </a:p>
          <a:p>
            <a:pPr lvl="0"/>
            <a:r>
              <a:rPr lang="en-US" sz="1800" dirty="0"/>
              <a:t> </a:t>
            </a:r>
            <a:r>
              <a:rPr lang="en-US" sz="1800" dirty="0" smtClean="0"/>
              <a:t>                                                  pa: </a:t>
            </a:r>
            <a:r>
              <a:rPr lang="en-US" sz="1800" dirty="0" err="1" smtClean="0"/>
              <a:t>sfc</a:t>
            </a:r>
            <a:r>
              <a:rPr lang="en-US" sz="1800" dirty="0" smtClean="0"/>
              <a:t>           pf: ml cloud</a:t>
            </a:r>
          </a:p>
          <a:p>
            <a:pPr lvl="0"/>
            <a:r>
              <a:rPr lang="en-US" sz="1800" dirty="0"/>
              <a:t> </a:t>
            </a:r>
            <a:r>
              <a:rPr lang="en-US" sz="1800" dirty="0" smtClean="0"/>
              <a:t>                                                  </a:t>
            </a:r>
            <a:r>
              <a:rPr lang="en-US" sz="1800" dirty="0" err="1" smtClean="0"/>
              <a:t>pe</a:t>
            </a:r>
            <a:r>
              <a:rPr lang="en-US" sz="1800" dirty="0" smtClean="0"/>
              <a:t>: ml            </a:t>
            </a:r>
            <a:r>
              <a:rPr lang="en-US" sz="1800" dirty="0" err="1" smtClean="0"/>
              <a:t>pg</a:t>
            </a:r>
            <a:r>
              <a:rPr lang="en-US" sz="1800" dirty="0" smtClean="0"/>
              <a:t>: aviation</a:t>
            </a:r>
          </a:p>
          <a:p>
            <a:pPr lvl="0"/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</a:t>
            </a:r>
            <a:r>
              <a:rPr lang="en-US" sz="1800" dirty="0" err="1" smtClean="0"/>
              <a:t>pj</a:t>
            </a:r>
            <a:r>
              <a:rPr lang="en-US" sz="1800" dirty="0" smtClean="0"/>
              <a:t>: hourly </a:t>
            </a:r>
            <a:r>
              <a:rPr lang="en-US" sz="1800" dirty="0" err="1" smtClean="0"/>
              <a:t>precip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BoM ACCESS NWP data</a:t>
            </a:r>
            <a:br>
              <a:rPr lang="en-AU" dirty="0" smtClean="0"/>
            </a:br>
            <a:r>
              <a:rPr lang="en-AU" dirty="0" smtClean="0"/>
              <a:t>naming conventions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0552" y="3264408"/>
            <a:ext cx="29535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93008" y="4142232"/>
            <a:ext cx="364845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93008" y="3072384"/>
            <a:ext cx="0" cy="1737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1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764792"/>
            <a:ext cx="8637588" cy="4391309"/>
          </a:xfrm>
        </p:spPr>
        <p:txBody>
          <a:bodyPr>
            <a:normAutofit fontScale="55000" lnSpcReduction="2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AU" sz="3400" dirty="0"/>
              <a:t>4v</a:t>
            </a:r>
          </a:p>
          <a:p>
            <a:pPr lvl="0"/>
            <a:r>
              <a:rPr lang="en-AU" sz="3400" dirty="0">
                <a:solidFill>
                  <a:srgbClr val="0070C0"/>
                </a:solidFill>
              </a:rPr>
              <a:t>pX00N : basetime-3 + (1+N)hr fc</a:t>
            </a:r>
          </a:p>
          <a:p>
            <a:pPr lvl="0"/>
            <a:r>
              <a:rPr lang="en-AU" sz="3400" dirty="0">
                <a:solidFill>
                  <a:srgbClr val="0070C0"/>
                </a:solidFill>
              </a:rPr>
              <a:t>X = b : </a:t>
            </a:r>
            <a:r>
              <a:rPr lang="en-AU" sz="3400" dirty="0" err="1">
                <a:solidFill>
                  <a:srgbClr val="0070C0"/>
                </a:solidFill>
              </a:rPr>
              <a:t>sfc</a:t>
            </a:r>
            <a:r>
              <a:rPr lang="en-AU" sz="3400" dirty="0">
                <a:solidFill>
                  <a:srgbClr val="0070C0"/>
                </a:solidFill>
              </a:rPr>
              <a:t> fields, d : ml </a:t>
            </a:r>
            <a:r>
              <a:rPr lang="en-AU" sz="3400" dirty="0" smtClean="0">
                <a:solidFill>
                  <a:srgbClr val="0070C0"/>
                </a:solidFill>
              </a:rPr>
              <a:t>fields</a:t>
            </a:r>
            <a:endParaRPr lang="en-AU" sz="3400" dirty="0">
              <a:solidFill>
                <a:srgbClr val="0070C0"/>
              </a:solidFill>
            </a:endParaRPr>
          </a:p>
          <a:p>
            <a:pPr lvl="0"/>
            <a:r>
              <a:rPr lang="en-AU" sz="3400" dirty="0" smtClean="0">
                <a:solidFill>
                  <a:srgbClr val="0070C0"/>
                </a:solidFill>
              </a:rPr>
              <a:t>N = 0, 1</a:t>
            </a:r>
            <a:endParaRPr lang="en-AU" sz="3400" dirty="0">
              <a:solidFill>
                <a:srgbClr val="0070C0"/>
              </a:solidFill>
            </a:endParaRPr>
          </a:p>
          <a:p>
            <a:pPr lvl="0"/>
            <a:r>
              <a:rPr lang="en-AU" sz="2200" dirty="0" err="1"/>
              <a:t>av_netswsfc</a:t>
            </a:r>
            <a:r>
              <a:rPr lang="en-AU" sz="2200" dirty="0"/>
              <a:t>                     211.228 single  W/m2    0</a:t>
            </a:r>
          </a:p>
          <a:p>
            <a:pPr lvl="0"/>
            <a:r>
              <a:rPr lang="en-AU" sz="2200" dirty="0" err="1"/>
              <a:t>av_oswrad_flx</a:t>
            </a:r>
            <a:r>
              <a:rPr lang="en-AU" sz="2200" dirty="0"/>
              <a:t>                   203.228 single  W/m2    0</a:t>
            </a:r>
          </a:p>
          <a:p>
            <a:pPr lvl="0"/>
            <a:r>
              <a:rPr lang="en-AU" sz="2200" dirty="0" err="1"/>
              <a:t>av_swirrtop</a:t>
            </a:r>
            <a:r>
              <a:rPr lang="en-AU" sz="2200" dirty="0"/>
              <a:t>                     216.228 single  W/m2    0</a:t>
            </a:r>
          </a:p>
          <a:p>
            <a:pPr lvl="0"/>
            <a:r>
              <a:rPr lang="en-AU" sz="2200" dirty="0" err="1"/>
              <a:t>av_sfc_sw_dir</a:t>
            </a:r>
            <a:r>
              <a:rPr lang="en-AU" sz="2200" dirty="0"/>
              <a:t>                   115.228 single  W/m2    0</a:t>
            </a:r>
          </a:p>
          <a:p>
            <a:pPr lvl="0"/>
            <a:r>
              <a:rPr lang="en-AU" sz="2200" dirty="0" err="1"/>
              <a:t>av_sfc_sw_dif</a:t>
            </a:r>
            <a:r>
              <a:rPr lang="en-AU" sz="2200" dirty="0"/>
              <a:t>                   047.228 single  -       0</a:t>
            </a:r>
          </a:p>
          <a:p>
            <a:pPr lvl="0"/>
            <a:r>
              <a:rPr lang="en-AU" sz="2200" dirty="0" err="1"/>
              <a:t>av_swsfcdown</a:t>
            </a:r>
            <a:r>
              <a:rPr lang="en-AU" sz="2200" dirty="0"/>
              <a:t>                    214.228 single  W/m2    0</a:t>
            </a:r>
          </a:p>
          <a:p>
            <a:pPr lvl="0"/>
            <a:r>
              <a:rPr lang="en-AU" sz="2200" dirty="0" err="1"/>
              <a:t>av_netlwsfc</a:t>
            </a:r>
            <a:r>
              <a:rPr lang="en-AU" sz="2200" dirty="0"/>
              <a:t>                     212.228 single  W/m2    0</a:t>
            </a:r>
          </a:p>
          <a:p>
            <a:pPr lvl="0"/>
            <a:r>
              <a:rPr lang="en-AU" sz="2200" dirty="0" err="1"/>
              <a:t>av_olr</a:t>
            </a:r>
            <a:r>
              <a:rPr lang="en-AU" sz="2200" dirty="0"/>
              <a:t>                          215.228 single  W/m2    0</a:t>
            </a:r>
          </a:p>
          <a:p>
            <a:pPr lvl="0"/>
            <a:r>
              <a:rPr lang="en-AU" sz="2200" dirty="0" err="1"/>
              <a:t>av_lwsfcdown</a:t>
            </a:r>
            <a:r>
              <a:rPr lang="en-AU" sz="2200" dirty="0"/>
              <a:t>                    213.228 single  W/m2    0</a:t>
            </a:r>
          </a:p>
          <a:p>
            <a:pPr lvl="0"/>
            <a:r>
              <a:rPr lang="en-AU" sz="2200" dirty="0" smtClean="0"/>
              <a:t>…</a:t>
            </a: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ACCESS-G 4v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19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AU" sz="3100" dirty="0">
                <a:solidFill>
                  <a:srgbClr val="0070C0"/>
                </a:solidFill>
              </a:rPr>
              <a:t>pX002</a:t>
            </a:r>
          </a:p>
          <a:p>
            <a:pPr marL="457200" lvl="1" indent="0">
              <a:buNone/>
            </a:pPr>
            <a:r>
              <a:rPr lang="en-AU" sz="3100" dirty="0">
                <a:solidFill>
                  <a:srgbClr val="0070C0"/>
                </a:solidFill>
              </a:rPr>
              <a:t>X = b : </a:t>
            </a:r>
            <a:r>
              <a:rPr lang="en-AU" sz="3100" dirty="0" err="1">
                <a:solidFill>
                  <a:srgbClr val="0070C0"/>
                </a:solidFill>
              </a:rPr>
              <a:t>sfc</a:t>
            </a:r>
            <a:r>
              <a:rPr lang="en-AU" sz="3100" dirty="0">
                <a:solidFill>
                  <a:srgbClr val="0070C0"/>
                </a:solidFill>
              </a:rPr>
              <a:t> fields, c : </a:t>
            </a:r>
            <a:r>
              <a:rPr lang="en-AU" sz="3100" dirty="0" err="1">
                <a:solidFill>
                  <a:srgbClr val="0070C0"/>
                </a:solidFill>
              </a:rPr>
              <a:t>pl</a:t>
            </a:r>
            <a:r>
              <a:rPr lang="en-AU" sz="3100" dirty="0">
                <a:solidFill>
                  <a:srgbClr val="0070C0"/>
                </a:solidFill>
              </a:rPr>
              <a:t> fields, d : ml fields</a:t>
            </a:r>
          </a:p>
          <a:p>
            <a:pPr marL="457200" lvl="1" indent="0">
              <a:buNone/>
            </a:pPr>
            <a:r>
              <a:rPr lang="en-AU" sz="2200" dirty="0" err="1"/>
              <a:t>zonal_wnd</a:t>
            </a:r>
            <a:r>
              <a:rPr lang="en-AU" sz="2200" dirty="0"/>
              <a:t>                       131.128 multi   m/s     0</a:t>
            </a:r>
          </a:p>
          <a:p>
            <a:pPr marL="457200" lvl="1" indent="0">
              <a:buNone/>
            </a:pPr>
            <a:r>
              <a:rPr lang="en-AU" sz="2200" dirty="0" err="1"/>
              <a:t>merid_wnd</a:t>
            </a:r>
            <a:r>
              <a:rPr lang="en-AU" sz="2200" dirty="0"/>
              <a:t>                       132.128 multi   m/s     0</a:t>
            </a:r>
          </a:p>
          <a:p>
            <a:pPr marL="457200" lvl="1" indent="0">
              <a:buNone/>
            </a:pPr>
            <a:r>
              <a:rPr lang="en-AU" sz="2200" dirty="0" err="1"/>
              <a:t>air_temp</a:t>
            </a:r>
            <a:r>
              <a:rPr lang="en-AU" sz="2200" dirty="0"/>
              <a:t>                        130.128 multi   K       0</a:t>
            </a:r>
          </a:p>
          <a:p>
            <a:pPr marL="457200" lvl="1" indent="0">
              <a:buNone/>
            </a:pPr>
            <a:r>
              <a:rPr lang="en-AU" sz="2200" dirty="0" err="1"/>
              <a:t>spec_hum</a:t>
            </a:r>
            <a:r>
              <a:rPr lang="en-AU" sz="2200" dirty="0"/>
              <a:t>                        133.228 multi   kg/kg   0</a:t>
            </a:r>
          </a:p>
          <a:p>
            <a:pPr marL="457200" lvl="1" indent="0">
              <a:buNone/>
            </a:pPr>
            <a:r>
              <a:rPr lang="en-AU" sz="2200" dirty="0" err="1"/>
              <a:t>vertical_wnd</a:t>
            </a:r>
            <a:r>
              <a:rPr lang="en-AU" sz="2200" dirty="0"/>
              <a:t>                    134.228 multi   m/s     0</a:t>
            </a:r>
          </a:p>
          <a:p>
            <a:pPr marL="457200" lvl="1" indent="0">
              <a:buNone/>
            </a:pPr>
            <a:r>
              <a:rPr lang="en-AU" sz="2200" dirty="0" err="1"/>
              <a:t>geop_ht</a:t>
            </a:r>
            <a:r>
              <a:rPr lang="en-AU" sz="2200" dirty="0"/>
              <a:t>                         156.128 multi   m       0</a:t>
            </a:r>
          </a:p>
          <a:p>
            <a:pPr marL="457200" lvl="1" indent="0">
              <a:buNone/>
            </a:pPr>
            <a:r>
              <a:rPr lang="en-AU" sz="2200" dirty="0" err="1"/>
              <a:t>dewpt</a:t>
            </a:r>
            <a:r>
              <a:rPr lang="en-AU" sz="2200" dirty="0"/>
              <a:t>                           017.228 multi   K       0</a:t>
            </a:r>
          </a:p>
          <a:p>
            <a:pPr marL="457200" lvl="1" indent="0">
              <a:buNone/>
            </a:pPr>
            <a:r>
              <a:rPr lang="en-AU" sz="2200" dirty="0" err="1"/>
              <a:t>relhum</a:t>
            </a:r>
            <a:r>
              <a:rPr lang="en-AU" sz="2200" dirty="0"/>
              <a:t>                          157.128 multi   %       0</a:t>
            </a:r>
          </a:p>
          <a:p>
            <a:pPr marL="457200" lvl="1" indent="0">
              <a:buNone/>
            </a:pPr>
            <a:r>
              <a:rPr lang="en-AU" sz="2200" dirty="0" err="1"/>
              <a:t>cld_water</a:t>
            </a:r>
            <a:r>
              <a:rPr lang="en-AU" sz="2200" dirty="0"/>
              <a:t>                       246.128 multi   kg/kg   0</a:t>
            </a:r>
          </a:p>
          <a:p>
            <a:pPr marL="457200" lvl="1" indent="0">
              <a:buNone/>
            </a:pPr>
            <a:r>
              <a:rPr lang="en-AU" sz="2200" dirty="0" err="1"/>
              <a:t>cld_ice</a:t>
            </a:r>
            <a:r>
              <a:rPr lang="en-AU" sz="2200" dirty="0"/>
              <a:t>                         247.128 multi   kg/kg   0</a:t>
            </a:r>
          </a:p>
          <a:p>
            <a:pPr marL="457200" lvl="1" indent="0">
              <a:buNone/>
            </a:pPr>
            <a:r>
              <a:rPr lang="en-AU" sz="2200" dirty="0" err="1"/>
              <a:t>CLWdensity</a:t>
            </a:r>
            <a:r>
              <a:rPr lang="en-AU" sz="2200" dirty="0"/>
              <a:t>                      243.231 multi   kg m-3  0</a:t>
            </a: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ACCESS-G an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231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/>
          </a:bodyPr>
          <a:lstStyle/>
          <a:p>
            <a:pPr lvl="1"/>
            <a:r>
              <a:rPr lang="en-AU" sz="3100" dirty="0" err="1" smtClean="0"/>
              <a:t>pXNNN</a:t>
            </a:r>
            <a:endParaRPr lang="en-AU" sz="3100" dirty="0"/>
          </a:p>
          <a:p>
            <a:pPr marL="457200" lvl="1" indent="0">
              <a:buNone/>
            </a:pPr>
            <a:r>
              <a:rPr lang="en-AU" sz="3100" dirty="0">
                <a:solidFill>
                  <a:srgbClr val="0070C0"/>
                </a:solidFill>
              </a:rPr>
              <a:t>X = </a:t>
            </a:r>
            <a:r>
              <a:rPr lang="en-US" sz="3100" dirty="0" err="1">
                <a:solidFill>
                  <a:srgbClr val="0070C0"/>
                </a:solidFill>
              </a:rPr>
              <a:t>a,b</a:t>
            </a:r>
            <a:r>
              <a:rPr lang="en-US" sz="3100" dirty="0">
                <a:solidFill>
                  <a:srgbClr val="0070C0"/>
                </a:solidFill>
              </a:rPr>
              <a:t> : </a:t>
            </a:r>
            <a:r>
              <a:rPr lang="en-US" sz="3100" dirty="0" err="1">
                <a:solidFill>
                  <a:srgbClr val="0070C0"/>
                </a:solidFill>
              </a:rPr>
              <a:t>sfc</a:t>
            </a:r>
            <a:r>
              <a:rPr lang="en-US" sz="3100" dirty="0">
                <a:solidFill>
                  <a:srgbClr val="0070C0"/>
                </a:solidFill>
              </a:rPr>
              <a:t> fields, c : </a:t>
            </a:r>
            <a:r>
              <a:rPr lang="en-US" sz="3100" dirty="0" err="1">
                <a:solidFill>
                  <a:srgbClr val="0070C0"/>
                </a:solidFill>
              </a:rPr>
              <a:t>pl</a:t>
            </a:r>
            <a:r>
              <a:rPr lang="en-US" sz="3100" dirty="0">
                <a:solidFill>
                  <a:srgbClr val="0070C0"/>
                </a:solidFill>
              </a:rPr>
              <a:t> fields, </a:t>
            </a:r>
            <a:r>
              <a:rPr lang="en-US" sz="3100" dirty="0" err="1">
                <a:solidFill>
                  <a:srgbClr val="0070C0"/>
                </a:solidFill>
              </a:rPr>
              <a:t>d,e</a:t>
            </a:r>
            <a:r>
              <a:rPr lang="en-US" sz="3100" dirty="0">
                <a:solidFill>
                  <a:srgbClr val="0070C0"/>
                </a:solidFill>
              </a:rPr>
              <a:t> : ml fields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     f : ml cloud fields, j : hourly </a:t>
            </a:r>
            <a:r>
              <a:rPr lang="en-US" sz="3100" dirty="0" err="1">
                <a:solidFill>
                  <a:srgbClr val="0070C0"/>
                </a:solidFill>
              </a:rPr>
              <a:t>precip</a:t>
            </a:r>
            <a:r>
              <a:rPr lang="en-US" sz="3100" dirty="0">
                <a:solidFill>
                  <a:srgbClr val="0070C0"/>
                </a:solidFill>
              </a:rPr>
              <a:t> data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NNN = fc in hours for a, c, e, f, j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      </a:t>
            </a:r>
            <a:r>
              <a:rPr lang="en-US" sz="3100" dirty="0" smtClean="0">
                <a:solidFill>
                  <a:srgbClr val="0070C0"/>
                </a:solidFill>
              </a:rPr>
              <a:t>(</a:t>
            </a:r>
            <a:r>
              <a:rPr lang="en-US" sz="3100" dirty="0">
                <a:solidFill>
                  <a:srgbClr val="0070C0"/>
                </a:solidFill>
              </a:rPr>
              <a:t>fc-2) for b, d</a:t>
            </a:r>
          </a:p>
          <a:p>
            <a:pPr lvl="1"/>
            <a:r>
              <a:rPr lang="en-US" sz="3100" smtClean="0">
                <a:solidFill>
                  <a:schemeClr val="bg2">
                    <a:lumMod val="10000"/>
                  </a:schemeClr>
                </a:solidFill>
              </a:rPr>
              <a:t>3 hourly </a:t>
            </a:r>
            <a:r>
              <a:rPr lang="en-US" sz="3100" dirty="0">
                <a:solidFill>
                  <a:schemeClr val="bg2">
                    <a:lumMod val="10000"/>
                  </a:schemeClr>
                </a:solidFill>
              </a:rPr>
              <a:t>forecast to 243 hours</a:t>
            </a:r>
          </a:p>
          <a:p>
            <a:pPr marL="457200" lvl="1" indent="0">
              <a:buNone/>
            </a:pPr>
            <a:endParaRPr lang="en-AU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ACCESS-G fc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87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764792"/>
            <a:ext cx="8637588" cy="4391309"/>
          </a:xfrm>
        </p:spPr>
        <p:txBody>
          <a:bodyPr>
            <a:normAutofit fontScale="925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AU" sz="3400" dirty="0"/>
              <a:t>4v</a:t>
            </a:r>
          </a:p>
          <a:p>
            <a:pPr lvl="0"/>
            <a:r>
              <a:rPr lang="en-AU" sz="3400" dirty="0">
                <a:solidFill>
                  <a:srgbClr val="0070C0"/>
                </a:solidFill>
              </a:rPr>
              <a:t>pX00N : basetime-3 + (1+N)hr fc</a:t>
            </a:r>
          </a:p>
          <a:p>
            <a:pPr lvl="0"/>
            <a:r>
              <a:rPr lang="en-AU" sz="3400" dirty="0">
                <a:solidFill>
                  <a:srgbClr val="0070C0"/>
                </a:solidFill>
              </a:rPr>
              <a:t>X = b : </a:t>
            </a:r>
            <a:r>
              <a:rPr lang="en-AU" sz="3400" dirty="0" err="1">
                <a:solidFill>
                  <a:srgbClr val="0070C0"/>
                </a:solidFill>
              </a:rPr>
              <a:t>sfc</a:t>
            </a:r>
            <a:r>
              <a:rPr lang="en-AU" sz="3400" dirty="0">
                <a:solidFill>
                  <a:srgbClr val="0070C0"/>
                </a:solidFill>
              </a:rPr>
              <a:t> fields, d : ml </a:t>
            </a:r>
            <a:r>
              <a:rPr lang="en-AU" sz="3400" dirty="0" smtClean="0">
                <a:solidFill>
                  <a:srgbClr val="0070C0"/>
                </a:solidFill>
              </a:rPr>
              <a:t>fields, g : aviation</a:t>
            </a:r>
            <a:endParaRPr lang="en-AU" sz="3400" dirty="0">
              <a:solidFill>
                <a:srgbClr val="0070C0"/>
              </a:solidFill>
            </a:endParaRPr>
          </a:p>
          <a:p>
            <a:pPr lvl="0"/>
            <a:r>
              <a:rPr lang="en-AU" sz="3400" dirty="0" smtClean="0">
                <a:solidFill>
                  <a:srgbClr val="0070C0"/>
                </a:solidFill>
              </a:rPr>
              <a:t>N = 0, 1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3400" dirty="0">
                <a:solidFill>
                  <a:schemeClr val="bg2">
                    <a:lumMod val="10000"/>
                  </a:schemeClr>
                </a:solidFill>
              </a:rPr>
              <a:t>a</a:t>
            </a:r>
            <a:r>
              <a:rPr lang="en-AU" sz="3400" dirty="0" smtClean="0">
                <a:solidFill>
                  <a:schemeClr val="bg2">
                    <a:lumMod val="10000"/>
                  </a:schemeClr>
                </a:solidFill>
              </a:rPr>
              <a:t>n</a:t>
            </a:r>
          </a:p>
          <a:p>
            <a:pPr marL="0" lvl="0" indent="0"/>
            <a:r>
              <a:rPr lang="en-AU" sz="3400" dirty="0" smtClean="0">
                <a:solidFill>
                  <a:srgbClr val="0070C0"/>
                </a:solidFill>
              </a:rPr>
              <a:t>pX002</a:t>
            </a:r>
            <a:endParaRPr lang="en-AU" sz="3400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ACCESS-R 4v/an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91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000" y="1968500"/>
            <a:ext cx="8637588" cy="4187601"/>
          </a:xfrm>
        </p:spPr>
        <p:txBody>
          <a:bodyPr>
            <a:normAutofit lnSpcReduction="10000"/>
          </a:bodyPr>
          <a:lstStyle/>
          <a:p>
            <a:pPr lvl="1"/>
            <a:r>
              <a:rPr lang="en-AU" sz="3100" dirty="0" err="1" smtClean="0"/>
              <a:t>pXNNN</a:t>
            </a:r>
            <a:endParaRPr lang="en-AU" sz="3100" dirty="0"/>
          </a:p>
          <a:p>
            <a:pPr marL="457200" lvl="1" indent="0">
              <a:buNone/>
            </a:pPr>
            <a:r>
              <a:rPr lang="en-AU" sz="3100" dirty="0">
                <a:solidFill>
                  <a:srgbClr val="0070C0"/>
                </a:solidFill>
              </a:rPr>
              <a:t>X = </a:t>
            </a:r>
            <a:r>
              <a:rPr lang="en-US" sz="3100" dirty="0" err="1">
                <a:solidFill>
                  <a:srgbClr val="0070C0"/>
                </a:solidFill>
              </a:rPr>
              <a:t>a,b</a:t>
            </a:r>
            <a:r>
              <a:rPr lang="en-US" sz="3100" dirty="0">
                <a:solidFill>
                  <a:srgbClr val="0070C0"/>
                </a:solidFill>
              </a:rPr>
              <a:t> : </a:t>
            </a:r>
            <a:r>
              <a:rPr lang="en-US" sz="3100" dirty="0" err="1">
                <a:solidFill>
                  <a:srgbClr val="0070C0"/>
                </a:solidFill>
              </a:rPr>
              <a:t>sfc</a:t>
            </a:r>
            <a:r>
              <a:rPr lang="en-US" sz="3100" dirty="0">
                <a:solidFill>
                  <a:srgbClr val="0070C0"/>
                </a:solidFill>
              </a:rPr>
              <a:t> fields, c : </a:t>
            </a:r>
            <a:r>
              <a:rPr lang="en-US" sz="3100" dirty="0" err="1">
                <a:solidFill>
                  <a:srgbClr val="0070C0"/>
                </a:solidFill>
              </a:rPr>
              <a:t>pl</a:t>
            </a:r>
            <a:r>
              <a:rPr lang="en-US" sz="3100" dirty="0">
                <a:solidFill>
                  <a:srgbClr val="0070C0"/>
                </a:solidFill>
              </a:rPr>
              <a:t> fields, </a:t>
            </a:r>
            <a:r>
              <a:rPr lang="en-US" sz="3100" dirty="0" err="1">
                <a:solidFill>
                  <a:srgbClr val="0070C0"/>
                </a:solidFill>
              </a:rPr>
              <a:t>d,e</a:t>
            </a:r>
            <a:r>
              <a:rPr lang="en-US" sz="3100" dirty="0">
                <a:solidFill>
                  <a:srgbClr val="0070C0"/>
                </a:solidFill>
              </a:rPr>
              <a:t> : ml fields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     f : ml cloud fields, </a:t>
            </a:r>
            <a:r>
              <a:rPr lang="en-US" sz="3100" dirty="0" smtClean="0">
                <a:solidFill>
                  <a:srgbClr val="0070C0"/>
                </a:solidFill>
              </a:rPr>
              <a:t>g: aviation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</a:t>
            </a:r>
            <a:r>
              <a:rPr lang="en-US" sz="3100" dirty="0" smtClean="0">
                <a:solidFill>
                  <a:srgbClr val="0070C0"/>
                </a:solidFill>
              </a:rPr>
              <a:t>         j </a:t>
            </a:r>
            <a:r>
              <a:rPr lang="en-US" sz="3100" dirty="0">
                <a:solidFill>
                  <a:srgbClr val="0070C0"/>
                </a:solidFill>
              </a:rPr>
              <a:t>: hourly </a:t>
            </a:r>
            <a:r>
              <a:rPr lang="en-US" sz="3100" dirty="0" err="1">
                <a:solidFill>
                  <a:srgbClr val="0070C0"/>
                </a:solidFill>
              </a:rPr>
              <a:t>precip</a:t>
            </a:r>
            <a:r>
              <a:rPr lang="en-US" sz="3100" dirty="0">
                <a:solidFill>
                  <a:srgbClr val="0070C0"/>
                </a:solidFill>
              </a:rPr>
              <a:t> data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NNN = </a:t>
            </a:r>
            <a:r>
              <a:rPr lang="en-US" sz="3100" dirty="0" smtClean="0">
                <a:solidFill>
                  <a:srgbClr val="0070C0"/>
                </a:solidFill>
              </a:rPr>
              <a:t>(fc-2) </a:t>
            </a:r>
            <a:r>
              <a:rPr lang="en-US" sz="3100" dirty="0">
                <a:solidFill>
                  <a:srgbClr val="0070C0"/>
                </a:solidFill>
              </a:rPr>
              <a:t>in hours for a, </a:t>
            </a:r>
            <a:r>
              <a:rPr lang="en-US" sz="3100" dirty="0" smtClean="0">
                <a:solidFill>
                  <a:srgbClr val="0070C0"/>
                </a:solidFill>
              </a:rPr>
              <a:t>b, d, e</a:t>
            </a:r>
            <a:r>
              <a:rPr lang="en-US" sz="3100" dirty="0">
                <a:solidFill>
                  <a:srgbClr val="0070C0"/>
                </a:solidFill>
              </a:rPr>
              <a:t>, </a:t>
            </a:r>
            <a:r>
              <a:rPr lang="en-US" sz="3100" dirty="0" smtClean="0">
                <a:solidFill>
                  <a:srgbClr val="0070C0"/>
                </a:solidFill>
              </a:rPr>
              <a:t>f</a:t>
            </a:r>
            <a:endParaRPr lang="en-US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3100" dirty="0">
                <a:solidFill>
                  <a:srgbClr val="0070C0"/>
                </a:solidFill>
              </a:rPr>
              <a:t>            </a:t>
            </a:r>
            <a:r>
              <a:rPr lang="en-US" sz="3100" dirty="0" smtClean="0">
                <a:solidFill>
                  <a:srgbClr val="0070C0"/>
                </a:solidFill>
              </a:rPr>
              <a:t>fc </a:t>
            </a:r>
            <a:r>
              <a:rPr lang="en-US" sz="3100" dirty="0">
                <a:solidFill>
                  <a:srgbClr val="0070C0"/>
                </a:solidFill>
              </a:rPr>
              <a:t>for </a:t>
            </a:r>
            <a:r>
              <a:rPr lang="en-US" sz="3100" dirty="0" smtClean="0">
                <a:solidFill>
                  <a:srgbClr val="0070C0"/>
                </a:solidFill>
              </a:rPr>
              <a:t>c, g, j</a:t>
            </a:r>
            <a:endParaRPr lang="en-US" sz="3100" dirty="0">
              <a:solidFill>
                <a:srgbClr val="0070C0"/>
              </a:solidFill>
            </a:endParaRPr>
          </a:p>
          <a:p>
            <a:pPr lvl="1"/>
            <a:r>
              <a:rPr lang="en-US" sz="3100" dirty="0">
                <a:solidFill>
                  <a:schemeClr val="bg2">
                    <a:lumMod val="10000"/>
                  </a:schemeClr>
                </a:solidFill>
              </a:rPr>
              <a:t>Hourly forecast to </a:t>
            </a:r>
            <a:r>
              <a:rPr lang="en-US" sz="3100" dirty="0" smtClean="0">
                <a:solidFill>
                  <a:schemeClr val="bg2">
                    <a:lumMod val="10000"/>
                  </a:schemeClr>
                </a:solidFill>
              </a:rPr>
              <a:t>75 </a:t>
            </a:r>
            <a:r>
              <a:rPr lang="en-US" sz="3100" dirty="0">
                <a:solidFill>
                  <a:schemeClr val="bg2">
                    <a:lumMod val="10000"/>
                  </a:schemeClr>
                </a:solidFill>
              </a:rPr>
              <a:t>hours</a:t>
            </a:r>
          </a:p>
          <a:p>
            <a:pPr marL="457200" lvl="1" indent="0">
              <a:buNone/>
            </a:pPr>
            <a:endParaRPr lang="en-AU" sz="31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AU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ACCESS-R fc</a:t>
            </a:r>
            <a:r>
              <a:rPr lang="en-AU" dirty="0"/>
              <a:t/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31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reau_Generic_2012_v2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ureau Blank">
  <a:themeElements>
    <a:clrScheme name="Bureau Blank 13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SIRO Theme 3">
  <a:themeElements>
    <a:clrScheme name="CSIRO Theme 3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FFFFFF"/>
      </a:accent3>
      <a:accent4>
        <a:srgbClr val="000000"/>
      </a:accent4>
      <a:accent5>
        <a:srgbClr val="AAD1E3"/>
      </a:accent5>
      <a:accent6>
        <a:srgbClr val="002B35"/>
      </a:accent6>
      <a:hlink>
        <a:srgbClr val="41B6E6"/>
      </a:hlink>
      <a:folHlink>
        <a:srgbClr val="004B87"/>
      </a:folHlink>
    </a:clrScheme>
    <a:fontScheme name="CSIRO Theme 3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SIRO Theme 3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A9CE"/>
        </a:accent1>
        <a:accent2>
          <a:srgbClr val="00313C"/>
        </a:accent2>
        <a:accent3>
          <a:srgbClr val="FFFFFF"/>
        </a:accent3>
        <a:accent4>
          <a:srgbClr val="000000"/>
        </a:accent4>
        <a:accent5>
          <a:srgbClr val="AAD1E3"/>
        </a:accent5>
        <a:accent6>
          <a:srgbClr val="002B35"/>
        </a:accent6>
        <a:hlink>
          <a:srgbClr val="41B6E6"/>
        </a:hlink>
        <a:folHlink>
          <a:srgbClr val="004B8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odel_eval_workshop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Bureau 3 Picture">
  <a:themeElements>
    <a:clrScheme name="Bureau 3 Pi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 3 Picture">
      <a:majorFont>
        <a:latin typeface="Arial"/>
        <a:ea typeface="ＭＳ Ｐゴシック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3 Pi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3 Pi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3 Pi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B9DB0E"/>
      </a:dk2>
      <a:lt2>
        <a:srgbClr val="000099"/>
      </a:lt2>
      <a:accent1>
        <a:srgbClr val="8F8DCB"/>
      </a:accent1>
      <a:accent2>
        <a:srgbClr val="00ADD0"/>
      </a:accent2>
      <a:accent3>
        <a:srgbClr val="FFFFFF"/>
      </a:accent3>
      <a:accent4>
        <a:srgbClr val="000000"/>
      </a:accent4>
      <a:accent5>
        <a:srgbClr val="C6C5E2"/>
      </a:accent5>
      <a:accent6>
        <a:srgbClr val="009CBC"/>
      </a:accent6>
      <a:hlink>
        <a:srgbClr val="9CA299"/>
      </a:hlink>
      <a:folHlink>
        <a:srgbClr val="ED2939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B9DB0E"/>
        </a:dk2>
        <a:lt2>
          <a:srgbClr val="000099"/>
        </a:lt2>
        <a:accent1>
          <a:srgbClr val="8F8DCB"/>
        </a:accent1>
        <a:accent2>
          <a:srgbClr val="00ADD0"/>
        </a:accent2>
        <a:accent3>
          <a:srgbClr val="FFFFFF"/>
        </a:accent3>
        <a:accent4>
          <a:srgbClr val="000000"/>
        </a:accent4>
        <a:accent5>
          <a:srgbClr val="C6C5E2"/>
        </a:accent5>
        <a:accent6>
          <a:srgbClr val="009CBC"/>
        </a:accent6>
        <a:hlink>
          <a:srgbClr val="9CA299"/>
        </a:hlink>
        <a:folHlink>
          <a:srgbClr val="ED29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8_Custom Design">
  <a:themeElements>
    <a:clrScheme name="MetOffice">
      <a:dk1>
        <a:srgbClr val="000000"/>
      </a:dk1>
      <a:lt1>
        <a:srgbClr val="FFFFFF"/>
      </a:lt1>
      <a:dk2>
        <a:srgbClr val="B9DB0E"/>
      </a:dk2>
      <a:lt2>
        <a:srgbClr val="000099"/>
      </a:lt2>
      <a:accent1>
        <a:srgbClr val="8F8DCB"/>
      </a:accent1>
      <a:accent2>
        <a:srgbClr val="00ADD0"/>
      </a:accent2>
      <a:accent3>
        <a:srgbClr val="878800"/>
      </a:accent3>
      <a:accent4>
        <a:srgbClr val="9CA299"/>
      </a:accent4>
      <a:accent5>
        <a:srgbClr val="ED2939"/>
      </a:accent5>
      <a:accent6>
        <a:srgbClr val="B9DB0E"/>
      </a:accent6>
      <a:hlink>
        <a:srgbClr val="9CA299"/>
      </a:hlink>
      <a:folHlink>
        <a:srgbClr val="ED2939"/>
      </a:folHlink>
    </a:clrScheme>
    <a:fontScheme name="MetOffice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Bureau Blank">
  <a:themeElements>
    <a:clrScheme name="Bureau Blank 13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Bureau_Generic_2012_v2</Template>
  <TotalTime>18099</TotalTime>
  <Words>784</Words>
  <Application>Microsoft Office PowerPoint</Application>
  <PresentationFormat>On-screen Show (4:3)</PresentationFormat>
  <Paragraphs>155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Bureau_Generic_2012_v2</vt:lpstr>
      <vt:lpstr>Bureau Blank</vt:lpstr>
      <vt:lpstr>CSIRO Theme 3</vt:lpstr>
      <vt:lpstr>model_eval_workshop</vt:lpstr>
      <vt:lpstr>Bureau 3 Picture</vt:lpstr>
      <vt:lpstr>2_Custom Design</vt:lpstr>
      <vt:lpstr>38_Custom Design</vt:lpstr>
      <vt:lpstr>54_Custom Design</vt:lpstr>
      <vt:lpstr>1_Bureau Blank</vt:lpstr>
      <vt:lpstr>BoM ACCESS NWP data and tools on NCI</vt:lpstr>
      <vt:lpstr>Agenda </vt:lpstr>
      <vt:lpstr>BoM ACCESS NWP data </vt:lpstr>
      <vt:lpstr>BoM ACCESS NWP data naming conventions </vt:lpstr>
      <vt:lpstr>ACCESS-G 4v </vt:lpstr>
      <vt:lpstr>ACCESS-G an </vt:lpstr>
      <vt:lpstr>ACCESS-G fc </vt:lpstr>
      <vt:lpstr>ACCESS-R 4v/an </vt:lpstr>
      <vt:lpstr>ACCESS-R fc </vt:lpstr>
      <vt:lpstr>ACCESS-city </vt:lpstr>
      <vt:lpstr>BoM ACCESS NWP data </vt:lpstr>
      <vt:lpstr>ACCESS NWP tools </vt:lpstr>
      <vt:lpstr>ACCESS NWP tools </vt:lpstr>
      <vt:lpstr>ACCESS NWP tools </vt:lpstr>
      <vt:lpstr>ACCESS NWP tools </vt:lpstr>
      <vt:lpstr>ACCESS NWP tools </vt:lpstr>
      <vt:lpstr>Future APS2+ NWP data </vt:lpstr>
      <vt:lpstr>Future APS2+ NWP data </vt:lpstr>
      <vt:lpstr>PowerPoint Presentation</vt:lpstr>
      <vt:lpstr>Questions? 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Weather</dc:title>
  <dc:creator>Elizabeth Stafford</dc:creator>
  <cp:lastModifiedBy>Robin Bowen</cp:lastModifiedBy>
  <cp:revision>212</cp:revision>
  <cp:lastPrinted>2016-03-22T00:13:05Z</cp:lastPrinted>
  <dcterms:created xsi:type="dcterms:W3CDTF">2015-02-20T00:45:29Z</dcterms:created>
  <dcterms:modified xsi:type="dcterms:W3CDTF">2016-03-23T00:14:44Z</dcterms:modified>
</cp:coreProperties>
</file>