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7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8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34" r:id="rId2"/>
    <p:sldMasterId id="2147483761" r:id="rId3"/>
    <p:sldMasterId id="2147483795" r:id="rId4"/>
    <p:sldMasterId id="2147483807" r:id="rId5"/>
    <p:sldMasterId id="2147483944" r:id="rId6"/>
    <p:sldMasterId id="2147483965" r:id="rId7"/>
    <p:sldMasterId id="2147483978" r:id="rId8"/>
    <p:sldMasterId id="2147484117" r:id="rId9"/>
  </p:sldMasterIdLst>
  <p:notesMasterIdLst>
    <p:notesMasterId r:id="rId50"/>
  </p:notesMasterIdLst>
  <p:handoutMasterIdLst>
    <p:handoutMasterId r:id="rId51"/>
  </p:handoutMasterIdLst>
  <p:sldIdLst>
    <p:sldId id="640" r:id="rId10"/>
    <p:sldId id="652" r:id="rId11"/>
    <p:sldId id="689" r:id="rId12"/>
    <p:sldId id="660" r:id="rId13"/>
    <p:sldId id="662" r:id="rId14"/>
    <p:sldId id="664" r:id="rId15"/>
    <p:sldId id="653" r:id="rId16"/>
    <p:sldId id="690" r:id="rId17"/>
    <p:sldId id="663" r:id="rId18"/>
    <p:sldId id="654" r:id="rId19"/>
    <p:sldId id="666" r:id="rId20"/>
    <p:sldId id="667" r:id="rId21"/>
    <p:sldId id="668" r:id="rId22"/>
    <p:sldId id="669" r:id="rId23"/>
    <p:sldId id="670" r:id="rId24"/>
    <p:sldId id="691" r:id="rId25"/>
    <p:sldId id="678" r:id="rId26"/>
    <p:sldId id="671" r:id="rId27"/>
    <p:sldId id="672" r:id="rId28"/>
    <p:sldId id="673" r:id="rId29"/>
    <p:sldId id="676" r:id="rId30"/>
    <p:sldId id="692" r:id="rId31"/>
    <p:sldId id="675" r:id="rId32"/>
    <p:sldId id="677" r:id="rId33"/>
    <p:sldId id="679" r:id="rId34"/>
    <p:sldId id="680" r:id="rId35"/>
    <p:sldId id="683" r:id="rId36"/>
    <p:sldId id="681" r:id="rId37"/>
    <p:sldId id="682" r:id="rId38"/>
    <p:sldId id="694" r:id="rId39"/>
    <p:sldId id="684" r:id="rId40"/>
    <p:sldId id="685" r:id="rId41"/>
    <p:sldId id="693" r:id="rId42"/>
    <p:sldId id="686" r:id="rId43"/>
    <p:sldId id="687" r:id="rId44"/>
    <p:sldId id="688" r:id="rId45"/>
    <p:sldId id="695" r:id="rId46"/>
    <p:sldId id="696" r:id="rId47"/>
    <p:sldId id="698" r:id="rId48"/>
    <p:sldId id="697" r:id="rId49"/>
  </p:sldIdLst>
  <p:sldSz cx="9144000" cy="6858000" type="screen4x3"/>
  <p:notesSz cx="6807200" cy="9939338"/>
  <p:defaultTextStyle>
    <a:defPPr>
      <a:defRPr lang="en-AU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00"/>
    <a:srgbClr val="0095C1"/>
    <a:srgbClr val="0E5F7E"/>
    <a:srgbClr val="0070C0"/>
    <a:srgbClr val="0E7D60"/>
    <a:srgbClr val="996600"/>
    <a:srgbClr val="666666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 autoAdjust="0"/>
    <p:restoredTop sz="80817" autoAdjust="0"/>
  </p:normalViewPr>
  <p:slideViewPr>
    <p:cSldViewPr snapToGrid="0" snapToObjects="1">
      <p:cViewPr varScale="1">
        <p:scale>
          <a:sx n="74" d="100"/>
          <a:sy n="74" d="100"/>
        </p:scale>
        <p:origin x="-12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40"/>
    </p:cViewPr>
  </p:sorterViewPr>
  <p:notesViewPr>
    <p:cSldViewPr snapToGrid="0" snapToObjects="1">
      <p:cViewPr varScale="1">
        <p:scale>
          <a:sx n="116" d="100"/>
          <a:sy n="116" d="100"/>
        </p:scale>
        <p:origin x="-2172" y="-114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slide" Target="slides/slide32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8" Type="http://schemas.openxmlformats.org/officeDocument/2006/relationships/slideMaster" Target="slideMasters/slideMaster8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0631D762-C83A-4E40-BD61-39226E7B8AF3}" type="datetime1">
              <a:rPr lang="en-AU" altLang="en-US"/>
              <a:pPr/>
              <a:t>20/03/2016</a:t>
            </a:fld>
            <a:endParaRPr lang="en-A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B990713A-6F0D-4A3D-8237-F6EB69E0550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34124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787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AU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838" y="0"/>
            <a:ext cx="2949787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CBF4AE2-9735-457C-AC50-0D26F61F0078}" type="datetime1">
              <a:rPr lang="en-AU" altLang="en-US"/>
              <a:pPr/>
              <a:t>20/03/2016</a:t>
            </a:fld>
            <a:endParaRPr lang="en-AU" alt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646"/>
            <a:ext cx="2949787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AU" alt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838" y="9440646"/>
            <a:ext cx="2949787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9603DC3-0E4F-4B70-BBF8-6BFB1AEDA27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798910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03DC3-0E4F-4B70-BBF8-6BFB1AEDA27A}" type="slidenum">
              <a:rPr lang="en-AU" altLang="en-US" smtClean="0">
                <a:solidFill>
                  <a:prstClr val="black"/>
                </a:solidFill>
              </a:rPr>
              <a:pPr/>
              <a:t>1</a:t>
            </a:fld>
            <a:endParaRPr lang="en-AU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211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03DC3-0E4F-4B70-BBF8-6BFB1AEDA27A}" type="slidenum">
              <a:rPr lang="en-AU" altLang="en-US" smtClean="0">
                <a:solidFill>
                  <a:prstClr val="black"/>
                </a:solidFill>
              </a:rPr>
              <a:pPr/>
              <a:t>39</a:t>
            </a:fld>
            <a:endParaRPr lang="en-AU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211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4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40918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058561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568824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477419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274638"/>
            <a:ext cx="2159000" cy="63642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" y="274638"/>
            <a:ext cx="6326188" cy="63642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513746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400" y="1548000"/>
            <a:ext cx="6540602" cy="1470025"/>
          </a:xfrm>
        </p:spPr>
        <p:txBody>
          <a:bodyPr/>
          <a:lstStyle>
            <a:lvl1pPr>
              <a:defRPr>
                <a:solidFill>
                  <a:srgbClr val="D02124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400" y="3141133"/>
            <a:ext cx="6540602" cy="846667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31999" y="5832000"/>
            <a:ext cx="1800000" cy="900000"/>
          </a:xfrm>
        </p:spPr>
        <p:txBody>
          <a:bodyPr>
            <a:normAutofit/>
          </a:bodyPr>
          <a:lstStyle>
            <a:lvl1pPr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698500" y="3877733"/>
            <a:ext cx="6540500" cy="533400"/>
          </a:xfrm>
        </p:spPr>
        <p:txBody>
          <a:bodyPr lIns="0" tIns="0" rIns="0" bIns="0" anchor="b">
            <a:normAutofit/>
          </a:bodyPr>
          <a:lstStyle>
            <a:lvl1pPr>
              <a:buNone/>
              <a:defRPr sz="1400"/>
            </a:lvl1pPr>
          </a:lstStyle>
          <a:p>
            <a:r>
              <a:rPr lang="en-AU" dirty="0" smtClean="0"/>
              <a:t>Click to edit Master subtitle style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592000" y="5832000"/>
            <a:ext cx="1800000" cy="900000"/>
          </a:xfrm>
        </p:spPr>
        <p:txBody>
          <a:bodyPr>
            <a:normAutofit/>
          </a:bodyPr>
          <a:lstStyle>
            <a:lvl1pPr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4752000" y="5832000"/>
            <a:ext cx="1800000" cy="900000"/>
          </a:xfrm>
        </p:spPr>
        <p:txBody>
          <a:bodyPr>
            <a:normAutofit/>
          </a:bodyPr>
          <a:lstStyle>
            <a:lvl1pPr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6912000" y="5832000"/>
            <a:ext cx="1800000" cy="900000"/>
          </a:xfrm>
        </p:spPr>
        <p:txBody>
          <a:bodyPr>
            <a:normAutofit/>
          </a:bodyPr>
          <a:lstStyle>
            <a:lvl1pPr algn="ctr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2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96880"/>
            <a:ext cx="5111750" cy="42292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buNone/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96880"/>
            <a:ext cx="3008313" cy="42292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55825" y="274638"/>
            <a:ext cx="65309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742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67829"/>
            <a:ext cx="5486400" cy="339950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97709"/>
            <a:ext cx="5486400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55825" y="274638"/>
            <a:ext cx="65309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24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36266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75668"/>
            <a:ext cx="2057400" cy="41504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75668"/>
            <a:ext cx="6019800" cy="4150495"/>
          </a:xfrm>
        </p:spPr>
        <p:txBody>
          <a:bodyPr vert="eaVert"/>
          <a:lstStyle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70197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64188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5700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20527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000" y="1600200"/>
            <a:ext cx="4241800" cy="5038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3388" cy="5038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9407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655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9" name="Picture 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4650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Title Placeholder 1"/>
          <p:cNvSpPr>
            <a:spLocks noGrp="1"/>
          </p:cNvSpPr>
          <p:nvPr>
            <p:ph type="ctrTitle"/>
          </p:nvPr>
        </p:nvSpPr>
        <p:spPr>
          <a:xfrm>
            <a:off x="614363" y="1539875"/>
            <a:ext cx="7916862" cy="719138"/>
          </a:xfrm>
        </p:spPr>
        <p:txBody>
          <a:bodyPr/>
          <a:lstStyle>
            <a:lvl1pPr algn="l">
              <a:defRPr smtClean="0">
                <a:latin typeface="Arial" charset="0"/>
              </a:defRPr>
            </a:lvl1pPr>
          </a:lstStyle>
          <a:p>
            <a:pPr lvl="0"/>
            <a:r>
              <a:rPr lang="en-US" altLang="en-US" noProof="0" dirty="0" smtClean="0"/>
              <a:t>Click to edit Master title style</a:t>
            </a:r>
            <a:endParaRPr lang="en-AU" altLang="en-US" noProof="0" dirty="0" smtClean="0"/>
          </a:p>
        </p:txBody>
      </p:sp>
      <p:sp>
        <p:nvSpPr>
          <p:cNvPr id="18435" name="Text Placeholder 2"/>
          <p:cNvSpPr>
            <a:spLocks noGrp="1"/>
          </p:cNvSpPr>
          <p:nvPr>
            <p:ph type="subTitle" idx="1"/>
          </p:nvPr>
        </p:nvSpPr>
        <p:spPr>
          <a:xfrm>
            <a:off x="614363" y="2312988"/>
            <a:ext cx="7916862" cy="719137"/>
          </a:xfrm>
        </p:spPr>
        <p:txBody>
          <a:bodyPr/>
          <a:lstStyle>
            <a:lvl1pPr marL="0" indent="0">
              <a:buFontTx/>
              <a:buNone/>
              <a:defRPr sz="1800" smtClean="0">
                <a:latin typeface="Arial" charset="0"/>
              </a:defRPr>
            </a:lvl1pPr>
          </a:lstStyle>
          <a:p>
            <a:pPr lvl="0"/>
            <a:r>
              <a:rPr lang="en-US" altLang="en-US" noProof="0" dirty="0" smtClean="0"/>
              <a:t>Click to edit Master subtitle style</a:t>
            </a:r>
            <a:endParaRPr lang="en-AU" altLang="en-US" noProof="0" dirty="0" smtClean="0"/>
          </a:p>
        </p:txBody>
      </p:sp>
      <p:pic>
        <p:nvPicPr>
          <p:cNvPr id="18437" name="Picture 7" descr="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9738"/>
            <a:ext cx="13462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Access Development Trac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425" y="438149"/>
            <a:ext cx="5095875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13733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388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09069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68407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31546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274638"/>
            <a:ext cx="2159000" cy="63642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" y="274638"/>
            <a:ext cx="6326188" cy="63642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93313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46" name="Group 29"/>
          <p:cNvGrpSpPr>
            <a:grpSpLocks/>
          </p:cNvGrpSpPr>
          <p:nvPr/>
        </p:nvGrpSpPr>
        <p:grpSpPr bwMode="auto">
          <a:xfrm>
            <a:off x="1588" y="5500688"/>
            <a:ext cx="9170987" cy="1357312"/>
            <a:chOff x="1497" y="5500319"/>
            <a:chExt cx="9170984" cy="1357681"/>
          </a:xfrm>
        </p:grpSpPr>
        <p:sp>
          <p:nvSpPr>
            <p:cNvPr id="24" name="Rectangle 30"/>
            <p:cNvSpPr>
              <a:spLocks noChangeArrowheads="1"/>
            </p:cNvSpPr>
            <p:nvPr userDrawn="1"/>
          </p:nvSpPr>
          <p:spPr bwMode="auto">
            <a:xfrm>
              <a:off x="1497" y="5940320"/>
              <a:ext cx="9158377" cy="91768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rgbClr val="FFFFFF"/>
                </a:solidFill>
                <a:latin typeface="Calibri"/>
                <a:ea typeface="+mn-ea"/>
              </a:endParaRPr>
            </a:p>
          </p:txBody>
        </p:sp>
        <p:grpSp>
          <p:nvGrpSpPr>
            <p:cNvPr id="82948" name="Group 31"/>
            <p:cNvGrpSpPr>
              <a:grpSpLocks/>
            </p:cNvGrpSpPr>
            <p:nvPr userDrawn="1"/>
          </p:nvGrpSpPr>
          <p:grpSpPr bwMode="auto">
            <a:xfrm>
              <a:off x="1497" y="5500319"/>
              <a:ext cx="9170984" cy="996231"/>
              <a:chOff x="1497" y="5500319"/>
              <a:chExt cx="9170984" cy="996231"/>
            </a:xfrm>
          </p:grpSpPr>
          <p:sp>
            <p:nvSpPr>
              <p:cNvPr id="42" name="Freeform 7"/>
              <p:cNvSpPr>
                <a:spLocks noEditPoints="1"/>
              </p:cNvSpPr>
              <p:nvPr userDrawn="1"/>
            </p:nvSpPr>
            <p:spPr bwMode="auto">
              <a:xfrm>
                <a:off x="1497" y="5563679"/>
                <a:ext cx="9170984" cy="932871"/>
              </a:xfrm>
              <a:custGeom>
                <a:avLst/>
                <a:gdLst>
                  <a:gd name="T0" fmla="*/ 2313 w 2880"/>
                  <a:gd name="T1" fmla="*/ 117 h 293"/>
                  <a:gd name="T2" fmla="*/ 0 w 2880"/>
                  <a:gd name="T3" fmla="*/ 117 h 293"/>
                  <a:gd name="T4" fmla="*/ 0 w 2880"/>
                  <a:gd name="T5" fmla="*/ 137 h 293"/>
                  <a:gd name="T6" fmla="*/ 2030 w 2880"/>
                  <a:gd name="T7" fmla="*/ 137 h 293"/>
                  <a:gd name="T8" fmla="*/ 2313 w 2880"/>
                  <a:gd name="T9" fmla="*/ 117 h 293"/>
                  <a:gd name="T10" fmla="*/ 2880 w 2880"/>
                  <a:gd name="T11" fmla="*/ 0 h 293"/>
                  <a:gd name="T12" fmla="*/ 2880 w 2880"/>
                  <a:gd name="T13" fmla="*/ 0 h 293"/>
                  <a:gd name="T14" fmla="*/ 2880 w 2880"/>
                  <a:gd name="T15" fmla="*/ 117 h 293"/>
                  <a:gd name="T16" fmla="*/ 2313 w 2880"/>
                  <a:gd name="T17" fmla="*/ 117 h 293"/>
                  <a:gd name="T18" fmla="*/ 2784 w 2880"/>
                  <a:gd name="T19" fmla="*/ 293 h 293"/>
                  <a:gd name="T20" fmla="*/ 2880 w 2880"/>
                  <a:gd name="T21" fmla="*/ 293 h 293"/>
                  <a:gd name="T22" fmla="*/ 2880 w 2880"/>
                  <a:gd name="T23" fmla="*/ 0 h 29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80"/>
                  <a:gd name="T37" fmla="*/ 0 h 293"/>
                  <a:gd name="T38" fmla="*/ 2880 w 2880"/>
                  <a:gd name="T39" fmla="*/ 293 h 29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80" h="293">
                    <a:moveTo>
                      <a:pt x="2313" y="117"/>
                    </a:moveTo>
                    <a:cubicBezTo>
                      <a:pt x="0" y="117"/>
                      <a:pt x="0" y="117"/>
                      <a:pt x="0" y="11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2030" y="137"/>
                      <a:pt x="2030" y="137"/>
                      <a:pt x="2030" y="137"/>
                    </a:cubicBezTo>
                    <a:cubicBezTo>
                      <a:pt x="2214" y="137"/>
                      <a:pt x="2274" y="132"/>
                      <a:pt x="2313" y="117"/>
                    </a:cubicBezTo>
                    <a:moveTo>
                      <a:pt x="2880" y="0"/>
                    </a:moveTo>
                    <a:cubicBezTo>
                      <a:pt x="2880" y="0"/>
                      <a:pt x="2880" y="0"/>
                      <a:pt x="2880" y="0"/>
                    </a:cubicBezTo>
                    <a:cubicBezTo>
                      <a:pt x="2880" y="117"/>
                      <a:pt x="2880" y="117"/>
                      <a:pt x="2880" y="117"/>
                    </a:cubicBezTo>
                    <a:cubicBezTo>
                      <a:pt x="2313" y="117"/>
                      <a:pt x="2313" y="117"/>
                      <a:pt x="2313" y="117"/>
                    </a:cubicBezTo>
                    <a:cubicBezTo>
                      <a:pt x="2411" y="197"/>
                      <a:pt x="2542" y="293"/>
                      <a:pt x="2784" y="293"/>
                    </a:cubicBezTo>
                    <a:cubicBezTo>
                      <a:pt x="2842" y="293"/>
                      <a:pt x="2880" y="293"/>
                      <a:pt x="2880" y="293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solidFill>
                <a:srgbClr val="007F9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400"/>
                <a:endParaRPr lang="en-AU">
                  <a:solidFill>
                    <a:srgbClr val="000000"/>
                  </a:solidFill>
                  <a:ea typeface="+mn-ea"/>
                </a:endParaRPr>
              </a:p>
            </p:txBody>
          </p:sp>
          <p:sp>
            <p:nvSpPr>
              <p:cNvPr id="45" name="Freeform 8"/>
              <p:cNvSpPr>
                <a:spLocks noEditPoints="1"/>
              </p:cNvSpPr>
              <p:nvPr userDrawn="1"/>
            </p:nvSpPr>
            <p:spPr bwMode="auto">
              <a:xfrm>
                <a:off x="1497" y="5500319"/>
                <a:ext cx="9170984" cy="435093"/>
              </a:xfrm>
              <a:custGeom>
                <a:avLst/>
                <a:gdLst/>
                <a:ahLst/>
                <a:cxnLst>
                  <a:cxn ang="0">
                    <a:pos x="2880" y="20"/>
                  </a:cxn>
                  <a:cxn ang="0">
                    <a:pos x="2789" y="20"/>
                  </a:cxn>
                  <a:cxn ang="0">
                    <a:pos x="2313" y="137"/>
                  </a:cxn>
                  <a:cxn ang="0">
                    <a:pos x="2313" y="137"/>
                  </a:cxn>
                  <a:cxn ang="0">
                    <a:pos x="2880" y="137"/>
                  </a:cxn>
                  <a:cxn ang="0">
                    <a:pos x="2880" y="20"/>
                  </a:cxn>
                  <a:cxn ang="0">
                    <a:pos x="1860" y="0"/>
                  </a:cxn>
                  <a:cxn ang="0">
                    <a:pos x="0" y="0"/>
                  </a:cxn>
                  <a:cxn ang="0">
                    <a:pos x="0" y="137"/>
                  </a:cxn>
                  <a:cxn ang="0">
                    <a:pos x="2313" y="137"/>
                  </a:cxn>
                  <a:cxn ang="0">
                    <a:pos x="2313" y="137"/>
                  </a:cxn>
                  <a:cxn ang="0">
                    <a:pos x="2313" y="137"/>
                  </a:cxn>
                  <a:cxn ang="0">
                    <a:pos x="2313" y="137"/>
                  </a:cxn>
                  <a:cxn ang="0">
                    <a:pos x="1860" y="0"/>
                  </a:cxn>
                </a:cxnLst>
                <a:rect l="0" t="0" r="r" b="b"/>
                <a:pathLst>
                  <a:path w="2880" h="137">
                    <a:moveTo>
                      <a:pt x="2880" y="20"/>
                    </a:moveTo>
                    <a:cubicBezTo>
                      <a:pt x="2789" y="20"/>
                      <a:pt x="2789" y="20"/>
                      <a:pt x="2789" y="20"/>
                    </a:cubicBezTo>
                    <a:cubicBezTo>
                      <a:pt x="2500" y="20"/>
                      <a:pt x="2393" y="10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880" y="137"/>
                      <a:pt x="2880" y="137"/>
                      <a:pt x="2880" y="137"/>
                    </a:cubicBezTo>
                    <a:cubicBezTo>
                      <a:pt x="2880" y="20"/>
                      <a:pt x="2880" y="20"/>
                      <a:pt x="2880" y="20"/>
                    </a:cubicBezTo>
                    <a:moveTo>
                      <a:pt x="186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216" y="57"/>
                      <a:pt x="2053" y="0"/>
                      <a:pt x="186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46" name="Freeform 9"/>
              <p:cNvSpPr>
                <a:spLocks/>
              </p:cNvSpPr>
              <p:nvPr userDrawn="1"/>
            </p:nvSpPr>
            <p:spPr bwMode="auto">
              <a:xfrm>
                <a:off x="1497" y="5563836"/>
                <a:ext cx="7365998" cy="431917"/>
              </a:xfrm>
              <a:custGeom>
                <a:avLst/>
                <a:gdLst/>
                <a:ahLst/>
                <a:cxnLst>
                  <a:cxn ang="0">
                    <a:pos x="2313" y="117"/>
                  </a:cxn>
                  <a:cxn ang="0">
                    <a:pos x="1860" y="0"/>
                  </a:cxn>
                  <a:cxn ang="0">
                    <a:pos x="0" y="0"/>
                  </a:cxn>
                  <a:cxn ang="0">
                    <a:pos x="0" y="136"/>
                  </a:cxn>
                  <a:cxn ang="0">
                    <a:pos x="2030" y="136"/>
                  </a:cxn>
                  <a:cxn ang="0">
                    <a:pos x="2313" y="117"/>
                  </a:cxn>
                </a:cxnLst>
                <a:rect l="0" t="0" r="r" b="b"/>
                <a:pathLst>
                  <a:path w="2313" h="136">
                    <a:moveTo>
                      <a:pt x="2313" y="117"/>
                    </a:moveTo>
                    <a:cubicBezTo>
                      <a:pt x="2204" y="55"/>
                      <a:pt x="2053" y="0"/>
                      <a:pt x="18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2030" y="136"/>
                      <a:pt x="2030" y="136"/>
                      <a:pt x="2030" y="136"/>
                    </a:cubicBezTo>
                    <a:cubicBezTo>
                      <a:pt x="2214" y="136"/>
                      <a:pt x="2274" y="132"/>
                      <a:pt x="2313" y="117"/>
                    </a:cubicBezTo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47" name="Freeform 10"/>
              <p:cNvSpPr>
                <a:spLocks/>
              </p:cNvSpPr>
              <p:nvPr userDrawn="1"/>
            </p:nvSpPr>
            <p:spPr bwMode="auto">
              <a:xfrm>
                <a:off x="7367495" y="5563836"/>
                <a:ext cx="1804986" cy="868598"/>
              </a:xfrm>
              <a:custGeom>
                <a:avLst/>
                <a:gdLst/>
                <a:ahLst/>
                <a:cxnLst>
                  <a:cxn ang="0">
                    <a:pos x="476" y="0"/>
                  </a:cxn>
                  <a:cxn ang="0">
                    <a:pos x="0" y="117"/>
                  </a:cxn>
                  <a:cxn ang="0">
                    <a:pos x="471" y="273"/>
                  </a:cxn>
                  <a:cxn ang="0">
                    <a:pos x="567" y="273"/>
                  </a:cxn>
                  <a:cxn ang="0">
                    <a:pos x="567" y="0"/>
                  </a:cxn>
                  <a:cxn ang="0">
                    <a:pos x="476" y="0"/>
                  </a:cxn>
                </a:cxnLst>
                <a:rect l="0" t="0" r="r" b="b"/>
                <a:pathLst>
                  <a:path w="567" h="273">
                    <a:moveTo>
                      <a:pt x="476" y="0"/>
                    </a:moveTo>
                    <a:cubicBezTo>
                      <a:pt x="187" y="0"/>
                      <a:pt x="80" y="87"/>
                      <a:pt x="0" y="117"/>
                    </a:cubicBezTo>
                    <a:cubicBezTo>
                      <a:pt x="128" y="190"/>
                      <a:pt x="229" y="273"/>
                      <a:pt x="471" y="273"/>
                    </a:cubicBezTo>
                    <a:cubicBezTo>
                      <a:pt x="529" y="273"/>
                      <a:pt x="567" y="273"/>
                      <a:pt x="567" y="273"/>
                    </a:cubicBezTo>
                    <a:cubicBezTo>
                      <a:pt x="567" y="0"/>
                      <a:pt x="567" y="0"/>
                      <a:pt x="567" y="0"/>
                    </a:cubicBez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</p:grpSp>
        <p:pic>
          <p:nvPicPr>
            <p:cNvPr id="82953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7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1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4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7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9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40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41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</p:grpSp>
      </p:grpSp>
      <p:sp>
        <p:nvSpPr>
          <p:cNvPr id="82955" name="Title Placeholder 1"/>
          <p:cNvSpPr>
            <a:spLocks noGrp="1"/>
          </p:cNvSpPr>
          <p:nvPr>
            <p:ph type="ctrTitle"/>
          </p:nvPr>
        </p:nvSpPr>
        <p:spPr>
          <a:xfrm>
            <a:off x="358775" y="3105150"/>
            <a:ext cx="8461375" cy="1096963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82956" name="Text Placeholder 2"/>
          <p:cNvSpPr>
            <a:spLocks noGrp="1"/>
          </p:cNvSpPr>
          <p:nvPr>
            <p:ph type="subTitle" idx="1"/>
          </p:nvPr>
        </p:nvSpPr>
        <p:spPr>
          <a:xfrm>
            <a:off x="358775" y="4257675"/>
            <a:ext cx="8461375" cy="396875"/>
          </a:xfrm>
        </p:spPr>
        <p:txBody>
          <a:bodyPr/>
          <a:lstStyle>
            <a:lvl1pPr marL="0" indent="0">
              <a:buFont typeface="Arial" charset="0"/>
              <a:buNone/>
              <a:defRPr sz="2200" b="1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36" name="AutoShape 4"/>
          <p:cNvSpPr>
            <a:spLocks noChangeAspect="1" noChangeArrowheads="1" noTextEdit="1"/>
          </p:cNvSpPr>
          <p:nvPr/>
        </p:nvSpPr>
        <p:spPr bwMode="auto">
          <a:xfrm>
            <a:off x="3175" y="3325813"/>
            <a:ext cx="9161463" cy="80168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000000"/>
              </a:solidFill>
              <a:latin typeface="Calibri"/>
              <a:ea typeface="+mn-ea"/>
            </a:endParaRPr>
          </a:p>
        </p:txBody>
      </p:sp>
      <p:sp>
        <p:nvSpPr>
          <p:cNvPr id="43" name="AutoShape 81"/>
          <p:cNvSpPr>
            <a:spLocks noChangeAspect="1" noChangeArrowheads="1" noTextEdit="1"/>
          </p:cNvSpPr>
          <p:nvPr/>
        </p:nvSpPr>
        <p:spPr bwMode="auto">
          <a:xfrm>
            <a:off x="1588" y="3321050"/>
            <a:ext cx="9169400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895071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Presentation title  |  Presenter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93179-4E83-401A-9173-23FDB494BA6F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r>
              <a:rPr lang="en-AU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4173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Presentation title  |  Presenter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93433-EE6D-4C99-BAFE-C6E5BCEFC7D4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r>
              <a:rPr lang="en-AU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6092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5" y="1268413"/>
            <a:ext cx="4154488" cy="4573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268413"/>
            <a:ext cx="4154487" cy="4573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Presentation title  |  Presenter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96A91-1A3F-4341-A317-B5A6AA6A9EC1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r>
              <a:rPr lang="en-AU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70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Access Development Trac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700" y="6155583"/>
            <a:ext cx="3416300" cy="70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None/>
              <a:defRPr/>
            </a:lvl1pPr>
            <a:lvl2pPr>
              <a:buFont typeface="Arial"/>
              <a:buChar char="•"/>
              <a:defRPr/>
            </a:lvl2pPr>
            <a:lvl3pPr>
              <a:buFont typeface="Lucida Grande"/>
              <a:buChar char="−"/>
              <a:defRPr/>
            </a:lvl3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1612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Presentation title  |  Presenter 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30CDA1-A27C-41D3-A629-1682B9562336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r>
              <a:rPr lang="en-AU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5780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Presentation title  |  Presenter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0006B-7B45-480E-B38D-16E69D7EBE28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r>
              <a:rPr lang="en-AU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842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Presentation title  |  Presenter name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7E199-B255-406E-BE83-4C1260CB8DC8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r>
              <a:rPr lang="en-AU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8147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Presentation title  |  Presenter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93418-3FAB-4B50-B3B7-826C836D0BB8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r>
              <a:rPr lang="en-AU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6992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Presentation title  |  Presenter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8E233-69F6-4A1B-81D8-CE56B888AA8C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r>
              <a:rPr lang="en-AU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7567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Presentation title  |  Presenter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0E2BE0-379B-4273-8120-57A2F44FAE67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r>
              <a:rPr lang="en-AU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035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4638"/>
            <a:ext cx="2114550" cy="5567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8775" y="274638"/>
            <a:ext cx="6194425" cy="5567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Presentation title  |  Presenter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EA898-F238-4BE9-AEEB-61FC71AAA48E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r>
              <a:rPr lang="en-AU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0201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4650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9738"/>
            <a:ext cx="13462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Title Placeholder 1"/>
          <p:cNvSpPr>
            <a:spLocks noGrp="1"/>
          </p:cNvSpPr>
          <p:nvPr>
            <p:ph type="ctrTitle"/>
          </p:nvPr>
        </p:nvSpPr>
        <p:spPr>
          <a:xfrm>
            <a:off x="614363" y="1539875"/>
            <a:ext cx="7916862" cy="719138"/>
          </a:xfrm>
        </p:spPr>
        <p:txBody>
          <a:bodyPr/>
          <a:lstStyle>
            <a:lvl1pPr algn="l">
              <a:defRPr smtClean="0">
                <a:latin typeface="Arial" charset="0"/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AU" altLang="en-US" noProof="0" smtClean="0"/>
          </a:p>
        </p:txBody>
      </p:sp>
      <p:sp>
        <p:nvSpPr>
          <p:cNvPr id="18435" name="Text Placeholder 2"/>
          <p:cNvSpPr>
            <a:spLocks noGrp="1"/>
          </p:cNvSpPr>
          <p:nvPr>
            <p:ph type="subTitle" idx="1"/>
          </p:nvPr>
        </p:nvSpPr>
        <p:spPr>
          <a:xfrm>
            <a:off x="614363" y="2312988"/>
            <a:ext cx="7916862" cy="719137"/>
          </a:xfrm>
        </p:spPr>
        <p:txBody>
          <a:bodyPr/>
          <a:lstStyle>
            <a:lvl1pPr marL="0" indent="0">
              <a:buFontTx/>
              <a:buNone/>
              <a:defRPr sz="1800" smtClean="0">
                <a:latin typeface="Arial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AU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5361721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910" y="274638"/>
            <a:ext cx="6530890" cy="1143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None/>
              <a:defRPr/>
            </a:lvl1pPr>
            <a:lvl2pPr>
              <a:buFont typeface="Arial"/>
              <a:buChar char="•"/>
              <a:defRPr/>
            </a:lvl2pPr>
            <a:lvl3pPr>
              <a:buFont typeface="Lucida Grande"/>
              <a:buChar char="−"/>
              <a:defRPr/>
            </a:lvl3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843793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6645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1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7628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68"/>
            <a:ext cx="4038600" cy="415049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68"/>
            <a:ext cx="4038600" cy="415049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241226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75668"/>
            <a:ext cx="4040188" cy="321439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rgbClr val="0E5F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15429"/>
            <a:ext cx="4040188" cy="351073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75668"/>
            <a:ext cx="4041775" cy="321439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rgbClr val="0E5F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15429"/>
            <a:ext cx="4041775" cy="351073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706230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2047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470879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96880"/>
            <a:ext cx="5111750" cy="42292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buNone/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96880"/>
            <a:ext cx="3008313" cy="42292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55825" y="274638"/>
            <a:ext cx="65309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976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67829"/>
            <a:ext cx="5486400" cy="339950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97709"/>
            <a:ext cx="5486400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55825" y="274638"/>
            <a:ext cx="65309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37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4217081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75668"/>
            <a:ext cx="2057400" cy="41504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75668"/>
            <a:ext cx="6019800" cy="4150495"/>
          </a:xfrm>
        </p:spPr>
        <p:txBody>
          <a:bodyPr vert="eaVert"/>
          <a:lstStyle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218478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4565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941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68"/>
            <a:ext cx="4038600" cy="415049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68"/>
            <a:ext cx="4038600" cy="415049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97729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9733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000" y="1744663"/>
            <a:ext cx="42418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663"/>
            <a:ext cx="4243388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87411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32560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644193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81879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996444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990788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16373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274638"/>
            <a:ext cx="2159000" cy="63642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" y="274638"/>
            <a:ext cx="6326188" cy="63642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16909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305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75668"/>
            <a:ext cx="4040188" cy="321439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rgbClr val="0E5F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15429"/>
            <a:ext cx="4040188" cy="351073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75668"/>
            <a:ext cx="4041775" cy="321439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rgbClr val="0E5F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15429"/>
            <a:ext cx="4041775" cy="351073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4409201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22266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08217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1774825"/>
            <a:ext cx="3409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850" y="1774825"/>
            <a:ext cx="3409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65020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172685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404038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019082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204628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938990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394068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43725" y="349250"/>
            <a:ext cx="1743075" cy="5951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349250"/>
            <a:ext cx="5076825" cy="59515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875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58910066"/>
              </p:ext>
            </p:extLst>
          </p:nvPr>
        </p:nvGraphicFramePr>
        <p:xfrm>
          <a:off x="2222585" y="1989186"/>
          <a:ext cx="5419724" cy="3852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884863"/>
                <a:gridCol w="2534861"/>
              </a:tblGrid>
              <a:tr h="48150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AU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Heading	</a:t>
                      </a:r>
                      <a:endParaRPr kumimoji="0" lang="en-A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nn-NO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Heding</a:t>
                      </a:r>
                    </a:p>
                  </a:txBody>
                  <a:tcPr horzOverflow="overflow">
                    <a:solidFill>
                      <a:schemeClr val="accent2"/>
                    </a:solidFill>
                  </a:tcPr>
                </a:tc>
              </a:tr>
              <a:tr h="48150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AU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</a:rPr>
                        <a:t>text</a:t>
                      </a:r>
                      <a:endParaRPr kumimoji="0" lang="en-A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nn-NO" sz="12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</a:rPr>
                        <a:t>text</a:t>
                      </a:r>
                    </a:p>
                  </a:txBody>
                  <a:tcPr horzOverflow="overflow"/>
                </a:tc>
              </a:tr>
              <a:tr h="48150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A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nn-NO" sz="1200" b="0" u="none" strike="noStrike" cap="none" normalizeH="0" baseline="0" dirty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</a:endParaRPr>
                    </a:p>
                  </a:txBody>
                  <a:tcPr horzOverflow="overflow"/>
                </a:tc>
              </a:tr>
              <a:tr h="48150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A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nn-NO" sz="1200" b="0" u="none" strike="noStrike" cap="none" normalizeH="0" baseline="0" dirty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</a:endParaRPr>
                    </a:p>
                  </a:txBody>
                  <a:tcPr horzOverflow="overflow"/>
                </a:tc>
              </a:tr>
              <a:tr h="48150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A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nn-NO" sz="1200" b="0" u="none" strike="noStrike" cap="none" normalizeH="0" baseline="0" dirty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</a:endParaRPr>
                    </a:p>
                  </a:txBody>
                  <a:tcPr horzOverflow="overflow"/>
                </a:tc>
              </a:tr>
              <a:tr h="48150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A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nn-NO" sz="1200" b="0" u="none" strike="noStrike" cap="none" normalizeH="0" baseline="0" dirty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</a:endParaRPr>
                    </a:p>
                  </a:txBody>
                  <a:tcPr horzOverflow="overflow"/>
                </a:tc>
              </a:tr>
              <a:tr h="48150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A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A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48150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A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A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22863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20141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266152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99858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82488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72522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597865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676279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26417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88372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480" y="274638"/>
            <a:ext cx="476252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25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1733550"/>
            <a:ext cx="9144000" cy="5124450"/>
          </a:xfrm>
          <a:prstGeom prst="rect">
            <a:avLst/>
          </a:prstGeom>
          <a:solidFill>
            <a:srgbClr val="0E5F7E"/>
          </a:solidFill>
          <a:ln>
            <a:solidFill>
              <a:srgbClr val="0E5F7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Content Placeholder 93"/>
          <p:cNvSpPr txBox="1">
            <a:spLocks/>
          </p:cNvSpPr>
          <p:nvPr userDrawn="1"/>
        </p:nvSpPr>
        <p:spPr bwMode="auto">
          <a:xfrm>
            <a:off x="1933575" y="1968499"/>
            <a:ext cx="6505575" cy="459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t" hangingPunct="1">
              <a:spcBef>
                <a:spcPct val="30000"/>
              </a:spcBef>
              <a:spcAft>
                <a:spcPct val="30000"/>
              </a:spcAft>
              <a:buFontTx/>
              <a:buNone/>
              <a:defRPr sz="2400" kern="1200">
                <a:solidFill>
                  <a:srgbClr val="666666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rtl="0" eaLnBrk="1" fontAlgn="t" hangingPunct="1">
              <a:spcBef>
                <a:spcPct val="15000"/>
              </a:spcBef>
              <a:spcAft>
                <a:spcPct val="15000"/>
              </a:spcAft>
              <a:buFont typeface="Arial"/>
              <a:buChar char="•"/>
              <a:defRPr sz="2400" kern="1200">
                <a:solidFill>
                  <a:srgbClr val="666666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rtl="0" eaLnBrk="1" fontAlgn="t" hangingPunct="1">
              <a:spcBef>
                <a:spcPct val="15000"/>
              </a:spcBef>
              <a:spcAft>
                <a:spcPct val="15000"/>
              </a:spcAft>
              <a:buFont typeface="Lucida Grande"/>
              <a:buChar char="−"/>
              <a:defRPr sz="2400" kern="1200">
                <a:solidFill>
                  <a:srgbClr val="666666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rtl="0" eaLnBrk="1" fontAlgn="t" hangingPunct="1">
              <a:spcBef>
                <a:spcPct val="15000"/>
              </a:spcBef>
              <a:spcAft>
                <a:spcPct val="15000"/>
              </a:spcAft>
              <a:buChar char="–"/>
              <a:defRPr sz="2400" kern="1200">
                <a:solidFill>
                  <a:srgbClr val="666666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/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11615996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52600" y="1773238"/>
            <a:ext cx="6934200" cy="47513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321704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977730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C8D86E05-D79D-4E91-A393-8D978E9E7133}" type="datetimeFigureOut">
              <a:rPr lang="en-US"/>
              <a:pPr>
                <a:defRPr/>
              </a:pPr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1B12CC21-2DFE-43EB-B914-7F6D91FC4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7345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B2FFC1D5-97A6-4896-B419-F1882885DA7D}" type="datetimeFigureOut">
              <a:rPr lang="en-US"/>
              <a:pPr>
                <a:defRPr/>
              </a:pPr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C50C5E8C-2250-40C1-8965-2E613E480F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6662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2C5F01BE-D947-4AC2-AC42-8DC1410DC615}" type="datetimeFigureOut">
              <a:rPr lang="en-US"/>
              <a:pPr>
                <a:defRPr/>
              </a:pPr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C34BAB70-1832-472B-98CA-285FB3525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8485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512FF4A9-D571-4BFC-AC11-5BF8430C8CDB}" type="datetimeFigureOut">
              <a:rPr lang="en-US"/>
              <a:pPr>
                <a:defRPr/>
              </a:pPr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DA591060-BE41-4845-AA7E-1244F025DB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4285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32D7395C-F64F-447F-AE95-059B184D5335}" type="datetimeFigureOut">
              <a:rPr lang="en-US"/>
              <a:pPr>
                <a:defRPr/>
              </a:pPr>
              <a:t>3/20/2016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E389ADA9-B3CF-4476-B1C5-E3C2C9F3F8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1081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6D558A0D-68D7-407B-A92F-C5DE59E357A1}" type="datetimeFigureOut">
              <a:rPr lang="en-US"/>
              <a:pPr>
                <a:defRPr/>
              </a:pPr>
              <a:t>3/20/2016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C795C52E-98C8-4E7E-8366-B9A7371CB0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5099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64471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4C82D8C2-8DD6-4CB1-A93F-9772D1C7D9FE}" type="datetimeFigureOut">
              <a:rPr lang="en-US"/>
              <a:pPr>
                <a:defRPr/>
              </a:pPr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43953FF1-44E9-4ABC-8353-D048FC0F0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9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1743074"/>
            <a:ext cx="9144000" cy="4714876"/>
          </a:xfrm>
          <a:prstGeom prst="rect">
            <a:avLst/>
          </a:prstGeom>
          <a:solidFill>
            <a:srgbClr val="E2F1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707899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406DD9DF-A508-468F-BC9B-4A883105BB72}" type="datetimeFigureOut">
              <a:rPr lang="en-US"/>
              <a:pPr>
                <a:defRPr/>
              </a:pPr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507F138A-FA77-4380-9800-6A5C93211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0054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1045CBF8-96E3-428E-B8CC-882079E66F67}" type="datetimeFigureOut">
              <a:rPr lang="en-US"/>
              <a:pPr>
                <a:defRPr/>
              </a:pPr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FAFFE57F-A28B-44F8-B894-A4EB395ABD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2056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BDEF9919-23F0-423D-9D44-E96D183B046F}" type="datetimeFigureOut">
              <a:rPr lang="en-US"/>
              <a:pPr>
                <a:defRPr/>
              </a:pPr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F706155D-2539-425D-9439-72F07DDD0B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2716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43132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726009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587429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000" y="1600200"/>
            <a:ext cx="4241800" cy="5038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3388" cy="5038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594168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697086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5516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13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4.emf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7.jpe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5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image" Target="../media/image8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9.xml"/><Relationship Id="rId12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94.xml"/><Relationship Id="rId1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7"/>
          <p:cNvPicPr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920875" y="274638"/>
            <a:ext cx="6994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  <a:endParaRPr lang="en-AU" alt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4000" y="1968500"/>
            <a:ext cx="8637588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dirty="0" smtClean="0"/>
              <a:t>click to edit Master text styles</a:t>
            </a:r>
          </a:p>
          <a:p>
            <a:pPr lvl="1"/>
            <a:r>
              <a:rPr lang="en-AU" altLang="en-US" dirty="0" smtClean="0"/>
              <a:t>second level</a:t>
            </a:r>
          </a:p>
          <a:p>
            <a:pPr lvl="2"/>
            <a:r>
              <a:rPr lang="en-AU" altLang="en-US" dirty="0" smtClean="0"/>
              <a:t>third level</a:t>
            </a:r>
          </a:p>
          <a:p>
            <a:pPr lvl="3"/>
            <a:r>
              <a:rPr lang="en-AU" altLang="en-US" dirty="0" smtClean="0"/>
              <a:t>fourth level</a:t>
            </a:r>
          </a:p>
          <a:p>
            <a:pPr lvl="0"/>
            <a:r>
              <a:rPr lang="en-AU" altLang="en-US" dirty="0" smtClean="0"/>
              <a:t>click to edit Master text styles</a:t>
            </a:r>
          </a:p>
          <a:p>
            <a:pPr lvl="1"/>
            <a:r>
              <a:rPr lang="en-AU" altLang="en-US" dirty="0" smtClean="0"/>
              <a:t>second level</a:t>
            </a:r>
          </a:p>
          <a:p>
            <a:pPr lvl="2"/>
            <a:r>
              <a:rPr lang="en-AU" altLang="en-US" dirty="0" smtClean="0"/>
              <a:t>third level</a:t>
            </a:r>
          </a:p>
          <a:p>
            <a:pPr lvl="3"/>
            <a:r>
              <a:rPr lang="en-AU" altLang="en-US" dirty="0" smtClean="0"/>
              <a:t>fourth level</a:t>
            </a:r>
          </a:p>
        </p:txBody>
      </p:sp>
      <p:pic>
        <p:nvPicPr>
          <p:cNvPr id="1029" name="Picture 7" descr="logo.eps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9738"/>
            <a:ext cx="13462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33" r:id="rId2"/>
    <p:sldLayoutId id="2147483744" r:id="rId3"/>
    <p:sldLayoutId id="2147483743" r:id="rId4"/>
    <p:sldLayoutId id="2147483742" r:id="rId5"/>
    <p:sldLayoutId id="2147483741" r:id="rId6"/>
    <p:sldLayoutId id="2147483759" r:id="rId7"/>
    <p:sldLayoutId id="2147483758" r:id="rId8"/>
    <p:sldLayoutId id="2147483757" r:id="rId9"/>
    <p:sldLayoutId id="2147483739" r:id="rId10"/>
    <p:sldLayoutId id="2147483738" r:id="rId11"/>
    <p:sldLayoutId id="2147483737" r:id="rId12"/>
    <p:sldLayoutId id="2147483736" r:id="rId13"/>
    <p:sldLayoutId id="2147483735" r:id="rId14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0E5F7E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t" hangingPunct="1">
        <a:spcBef>
          <a:spcPct val="30000"/>
        </a:spcBef>
        <a:spcAft>
          <a:spcPct val="30000"/>
        </a:spcAft>
        <a:buChar char="•"/>
        <a:defRPr sz="2400" kern="1200">
          <a:solidFill>
            <a:srgbClr val="010000"/>
          </a:solidFill>
          <a:latin typeface="Arial"/>
          <a:ea typeface="ＭＳ Ｐゴシック" charset="-128"/>
          <a:cs typeface="Arial"/>
        </a:defRPr>
      </a:lvl1pPr>
      <a:lvl2pPr marL="742950" indent="-285750" algn="l" rtl="0" eaLnBrk="1" fontAlgn="t" hangingPunct="1">
        <a:spcBef>
          <a:spcPct val="15000"/>
        </a:spcBef>
        <a:spcAft>
          <a:spcPct val="15000"/>
        </a:spcAft>
        <a:buFont typeface="Arial" charset="0"/>
        <a:buChar char="–"/>
        <a:defRPr sz="2400" kern="1200">
          <a:solidFill>
            <a:srgbClr val="010000"/>
          </a:solidFill>
          <a:latin typeface="Arial"/>
          <a:ea typeface="ＭＳ Ｐゴシック" charset="-128"/>
          <a:cs typeface="Arial"/>
        </a:defRPr>
      </a:lvl2pPr>
      <a:lvl3pPr marL="1143000" indent="-228600" algn="l" rtl="0" eaLnBrk="1" fontAlgn="t" hangingPunct="1">
        <a:spcBef>
          <a:spcPct val="15000"/>
        </a:spcBef>
        <a:spcAft>
          <a:spcPct val="15000"/>
        </a:spcAft>
        <a:buChar char="•"/>
        <a:defRPr sz="2400" kern="1200">
          <a:solidFill>
            <a:srgbClr val="010000"/>
          </a:solidFill>
          <a:latin typeface="Arial"/>
          <a:ea typeface="ＭＳ Ｐゴシック" charset="-128"/>
          <a:cs typeface="Arial"/>
        </a:defRPr>
      </a:lvl3pPr>
      <a:lvl4pPr marL="1600200" indent="-228600" algn="l" rtl="0" eaLnBrk="1" fontAlgn="t" hangingPunct="1">
        <a:spcBef>
          <a:spcPct val="15000"/>
        </a:spcBef>
        <a:spcAft>
          <a:spcPct val="15000"/>
        </a:spcAft>
        <a:buChar char="–"/>
        <a:defRPr sz="2400" kern="1200">
          <a:solidFill>
            <a:srgbClr val="010000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274638"/>
            <a:ext cx="86375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600200"/>
            <a:ext cx="8637588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dirty="0" smtClean="0"/>
              <a:t>Click to edit Master text styles</a:t>
            </a:r>
          </a:p>
          <a:p>
            <a:pPr lvl="1"/>
            <a:r>
              <a:rPr lang="en-AU" altLang="en-US" dirty="0" smtClean="0"/>
              <a:t>Second level</a:t>
            </a:r>
          </a:p>
          <a:p>
            <a:pPr lvl="2"/>
            <a:r>
              <a:rPr lang="en-AU" altLang="en-US" dirty="0" smtClean="0"/>
              <a:t>Third level</a:t>
            </a:r>
          </a:p>
          <a:p>
            <a:pPr lvl="3"/>
            <a:r>
              <a:rPr lang="en-AU" altLang="en-US" dirty="0" smtClean="0"/>
              <a:t>Fourth level</a:t>
            </a:r>
          </a:p>
          <a:p>
            <a:pPr lvl="4"/>
            <a:r>
              <a:rPr lang="en-AU" alt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2400">
          <a:solidFill>
            <a:srgbClr val="01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Symbol" pitchFamily="18" charset="2"/>
        <a:buChar char="·"/>
        <a:defRPr sz="2400">
          <a:solidFill>
            <a:srgbClr val="01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100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10000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1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Group 6"/>
          <p:cNvGrpSpPr>
            <a:grpSpLocks/>
          </p:cNvGrpSpPr>
          <p:nvPr/>
        </p:nvGrpSpPr>
        <p:grpSpPr bwMode="auto">
          <a:xfrm>
            <a:off x="-9525" y="6051550"/>
            <a:ext cx="9169400" cy="849313"/>
            <a:chOff x="-9525" y="6051550"/>
            <a:chExt cx="9169400" cy="849313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7938" y="6056313"/>
              <a:ext cx="9161463" cy="8016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 userDrawn="1"/>
          </p:nvSpPr>
          <p:spPr bwMode="auto">
            <a:xfrm>
              <a:off x="1588" y="6367463"/>
              <a:ext cx="9142412" cy="4905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 userDrawn="1"/>
          </p:nvSpPr>
          <p:spPr bwMode="auto">
            <a:xfrm>
              <a:off x="1588" y="6367463"/>
              <a:ext cx="9142412" cy="49053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1588" y="6065838"/>
              <a:ext cx="9142412" cy="690562"/>
            </a:xfrm>
            <a:custGeom>
              <a:avLst/>
              <a:gdLst>
                <a:gd name="T0" fmla="*/ 2880 w 2880"/>
                <a:gd name="T1" fmla="*/ 14 h 217"/>
                <a:gd name="T2" fmla="*/ 2817 w 2880"/>
                <a:gd name="T3" fmla="*/ 14 h 217"/>
                <a:gd name="T4" fmla="*/ 2486 w 2880"/>
                <a:gd name="T5" fmla="*/ 95 h 217"/>
                <a:gd name="T6" fmla="*/ 2486 w 2880"/>
                <a:gd name="T7" fmla="*/ 95 h 217"/>
                <a:gd name="T8" fmla="*/ 2880 w 2880"/>
                <a:gd name="T9" fmla="*/ 95 h 217"/>
                <a:gd name="T10" fmla="*/ 2880 w 2880"/>
                <a:gd name="T11" fmla="*/ 217 h 217"/>
                <a:gd name="T12" fmla="*/ 2880 w 2880"/>
                <a:gd name="T13" fmla="*/ 217 h 217"/>
                <a:gd name="T14" fmla="*/ 2880 w 2880"/>
                <a:gd name="T15" fmla="*/ 14 h 217"/>
                <a:gd name="T16" fmla="*/ 2171 w 2880"/>
                <a:gd name="T17" fmla="*/ 0 h 217"/>
                <a:gd name="T18" fmla="*/ 0 w 2880"/>
                <a:gd name="T19" fmla="*/ 0 h 217"/>
                <a:gd name="T20" fmla="*/ 0 w 2880"/>
                <a:gd name="T21" fmla="*/ 95 h 217"/>
                <a:gd name="T22" fmla="*/ 2486 w 2880"/>
                <a:gd name="T23" fmla="*/ 95 h 217"/>
                <a:gd name="T24" fmla="*/ 2486 w 2880"/>
                <a:gd name="T25" fmla="*/ 95 h 217"/>
                <a:gd name="T26" fmla="*/ 2486 w 2880"/>
                <a:gd name="T27" fmla="*/ 95 h 217"/>
                <a:gd name="T28" fmla="*/ 2486 w 2880"/>
                <a:gd name="T29" fmla="*/ 95 h 217"/>
                <a:gd name="T30" fmla="*/ 2171 w 2880"/>
                <a:gd name="T31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0" h="217">
                  <a:moveTo>
                    <a:pt x="2880" y="14"/>
                  </a:moveTo>
                  <a:cubicBezTo>
                    <a:pt x="2817" y="14"/>
                    <a:pt x="2817" y="14"/>
                    <a:pt x="2817" y="14"/>
                  </a:cubicBezTo>
                  <a:cubicBezTo>
                    <a:pt x="2616" y="14"/>
                    <a:pt x="2542" y="74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880" y="95"/>
                    <a:pt x="2880" y="95"/>
                    <a:pt x="2880" y="95"/>
                  </a:cubicBezTo>
                  <a:cubicBezTo>
                    <a:pt x="2880" y="217"/>
                    <a:pt x="2880" y="217"/>
                    <a:pt x="2880" y="217"/>
                  </a:cubicBezTo>
                  <a:cubicBezTo>
                    <a:pt x="2880" y="217"/>
                    <a:pt x="2880" y="217"/>
                    <a:pt x="2880" y="217"/>
                  </a:cubicBezTo>
                  <a:cubicBezTo>
                    <a:pt x="2880" y="14"/>
                    <a:pt x="2880" y="14"/>
                    <a:pt x="2880" y="14"/>
                  </a:cubicBezTo>
                  <a:moveTo>
                    <a:pt x="217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19" y="39"/>
                    <a:pt x="2306" y="0"/>
                    <a:pt x="2171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  <a:extLst/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1588" y="6367463"/>
              <a:ext cx="9142412" cy="388937"/>
            </a:xfrm>
            <a:custGeom>
              <a:avLst/>
              <a:gdLst>
                <a:gd name="T0" fmla="*/ 2486 w 2880"/>
                <a:gd name="T1" fmla="*/ 0 h 122"/>
                <a:gd name="T2" fmla="*/ 0 w 2880"/>
                <a:gd name="T3" fmla="*/ 0 h 122"/>
                <a:gd name="T4" fmla="*/ 0 w 2880"/>
                <a:gd name="T5" fmla="*/ 13 h 122"/>
                <a:gd name="T6" fmla="*/ 2289 w 2880"/>
                <a:gd name="T7" fmla="*/ 13 h 122"/>
                <a:gd name="T8" fmla="*/ 2486 w 2880"/>
                <a:gd name="T9" fmla="*/ 0 h 122"/>
                <a:gd name="T10" fmla="*/ 2880 w 2880"/>
                <a:gd name="T11" fmla="*/ 0 h 122"/>
                <a:gd name="T12" fmla="*/ 2486 w 2880"/>
                <a:gd name="T13" fmla="*/ 0 h 122"/>
                <a:gd name="T14" fmla="*/ 2813 w 2880"/>
                <a:gd name="T15" fmla="*/ 122 h 122"/>
                <a:gd name="T16" fmla="*/ 2880 w 2880"/>
                <a:gd name="T17" fmla="*/ 122 h 122"/>
                <a:gd name="T18" fmla="*/ 2880 w 2880"/>
                <a:gd name="T1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0" h="122">
                  <a:moveTo>
                    <a:pt x="248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289" y="13"/>
                    <a:pt x="2289" y="13"/>
                    <a:pt x="2289" y="13"/>
                  </a:cubicBezTo>
                  <a:cubicBezTo>
                    <a:pt x="2418" y="13"/>
                    <a:pt x="2459" y="10"/>
                    <a:pt x="2486" y="0"/>
                  </a:cubicBezTo>
                  <a:moveTo>
                    <a:pt x="2880" y="0"/>
                  </a:moveTo>
                  <a:cubicBezTo>
                    <a:pt x="2486" y="0"/>
                    <a:pt x="2486" y="0"/>
                    <a:pt x="2486" y="0"/>
                  </a:cubicBezTo>
                  <a:cubicBezTo>
                    <a:pt x="2554" y="56"/>
                    <a:pt x="2645" y="122"/>
                    <a:pt x="2813" y="122"/>
                  </a:cubicBezTo>
                  <a:cubicBezTo>
                    <a:pt x="2854" y="122"/>
                    <a:pt x="2880" y="122"/>
                    <a:pt x="2880" y="122"/>
                  </a:cubicBezTo>
                  <a:cubicBezTo>
                    <a:pt x="2880" y="0"/>
                    <a:pt x="2880" y="0"/>
                    <a:pt x="2880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1588" y="6110288"/>
              <a:ext cx="7891462" cy="298450"/>
            </a:xfrm>
            <a:custGeom>
              <a:avLst/>
              <a:gdLst>
                <a:gd name="T0" fmla="*/ 2486 w 2486"/>
                <a:gd name="T1" fmla="*/ 81 h 94"/>
                <a:gd name="T2" fmla="*/ 2171 w 2486"/>
                <a:gd name="T3" fmla="*/ 0 h 94"/>
                <a:gd name="T4" fmla="*/ 0 w 2486"/>
                <a:gd name="T5" fmla="*/ 0 h 94"/>
                <a:gd name="T6" fmla="*/ 0 w 2486"/>
                <a:gd name="T7" fmla="*/ 94 h 94"/>
                <a:gd name="T8" fmla="*/ 2289 w 2486"/>
                <a:gd name="T9" fmla="*/ 94 h 94"/>
                <a:gd name="T10" fmla="*/ 2486 w 2486"/>
                <a:gd name="T11" fmla="*/ 8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6" h="94">
                  <a:moveTo>
                    <a:pt x="2486" y="81"/>
                  </a:moveTo>
                  <a:cubicBezTo>
                    <a:pt x="2410" y="38"/>
                    <a:pt x="2306" y="0"/>
                    <a:pt x="217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2289" y="94"/>
                    <a:pt x="2289" y="94"/>
                    <a:pt x="2289" y="94"/>
                  </a:cubicBezTo>
                  <a:cubicBezTo>
                    <a:pt x="2418" y="94"/>
                    <a:pt x="2459" y="91"/>
                    <a:pt x="2486" y="8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7893050" y="6110288"/>
              <a:ext cx="1250950" cy="601662"/>
            </a:xfrm>
            <a:custGeom>
              <a:avLst/>
              <a:gdLst>
                <a:gd name="T0" fmla="*/ 331 w 394"/>
                <a:gd name="T1" fmla="*/ 0 h 189"/>
                <a:gd name="T2" fmla="*/ 0 w 394"/>
                <a:gd name="T3" fmla="*/ 81 h 189"/>
                <a:gd name="T4" fmla="*/ 327 w 394"/>
                <a:gd name="T5" fmla="*/ 189 h 189"/>
                <a:gd name="T6" fmla="*/ 394 w 394"/>
                <a:gd name="T7" fmla="*/ 189 h 189"/>
                <a:gd name="T8" fmla="*/ 394 w 394"/>
                <a:gd name="T9" fmla="*/ 0 h 189"/>
                <a:gd name="T10" fmla="*/ 331 w 394"/>
                <a:gd name="T11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189">
                  <a:moveTo>
                    <a:pt x="331" y="0"/>
                  </a:moveTo>
                  <a:cubicBezTo>
                    <a:pt x="130" y="0"/>
                    <a:pt x="56" y="60"/>
                    <a:pt x="0" y="81"/>
                  </a:cubicBezTo>
                  <a:cubicBezTo>
                    <a:pt x="89" y="131"/>
                    <a:pt x="159" y="189"/>
                    <a:pt x="327" y="189"/>
                  </a:cubicBezTo>
                  <a:cubicBezTo>
                    <a:pt x="368" y="189"/>
                    <a:pt x="394" y="189"/>
                    <a:pt x="394" y="189"/>
                  </a:cubicBezTo>
                  <a:cubicBezTo>
                    <a:pt x="394" y="0"/>
                    <a:pt x="394" y="0"/>
                    <a:pt x="394" y="0"/>
                  </a:cubicBezTo>
                  <a:lnTo>
                    <a:pt x="331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/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sp>
          <p:nvSpPr>
            <p:cNvPr id="15" name="AutoShape 81"/>
            <p:cNvSpPr>
              <a:spLocks noChangeAspect="1" noChangeArrowheads="1" noTextEdit="1"/>
            </p:cNvSpPr>
            <p:nvPr/>
          </p:nvSpPr>
          <p:spPr bwMode="auto">
            <a:xfrm>
              <a:off x="-9525" y="6051550"/>
              <a:ext cx="9169400" cy="849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sp>
          <p:nvSpPr>
            <p:cNvPr id="16" name="Rectangle 84"/>
            <p:cNvSpPr>
              <a:spLocks noChangeArrowheads="1"/>
            </p:cNvSpPr>
            <p:nvPr/>
          </p:nvSpPr>
          <p:spPr bwMode="auto">
            <a:xfrm>
              <a:off x="-9525" y="6356350"/>
              <a:ext cx="9167813" cy="544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pic>
          <p:nvPicPr>
            <p:cNvPr id="81932" name="Picture 78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8459788" y="6191250"/>
              <a:ext cx="454025" cy="454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1933" name="Title Placeholder 1"/>
          <p:cNvSpPr>
            <a:spLocks noGrp="1"/>
          </p:cNvSpPr>
          <p:nvPr>
            <p:ph type="title"/>
          </p:nvPr>
        </p:nvSpPr>
        <p:spPr bwMode="auto">
          <a:xfrm>
            <a:off x="358775" y="274638"/>
            <a:ext cx="8461375" cy="85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8193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58775" y="1268413"/>
            <a:ext cx="8461375" cy="457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863" y="6503988"/>
            <a:ext cx="6083300" cy="1238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FFFFFF"/>
                </a:solidFill>
                <a:latin typeface="+mn-lt"/>
              </a:defRPr>
            </a:lvl1pPr>
          </a:lstStyle>
          <a:p>
            <a:pPr defTabSz="914400"/>
            <a:r>
              <a:rPr lang="en-AU">
                <a:ea typeface="+mn-ea"/>
              </a:rPr>
              <a:t>Presentation title  |  Presenter name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3988"/>
            <a:ext cx="288925" cy="127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bg1"/>
                </a:solidFill>
                <a:latin typeface="+mn-lt"/>
              </a:defRPr>
            </a:lvl1pPr>
          </a:lstStyle>
          <a:p>
            <a:pPr defTabSz="914400">
              <a:defRPr/>
            </a:pPr>
            <a:fld id="{DC646B17-0847-4B84-8AEB-5C3D3FB7E711}" type="slidenum">
              <a:rPr lang="en-AU">
                <a:solidFill>
                  <a:srgbClr val="FFFFFF"/>
                </a:solidFill>
                <a:ea typeface="+mn-ea"/>
              </a:rPr>
              <a:pPr defTabSz="914400">
                <a:defRPr/>
              </a:pPr>
              <a:t>‹#›</a:t>
            </a:fld>
            <a:r>
              <a:rPr lang="en-AU" dirty="0">
                <a:solidFill>
                  <a:srgbClr val="FFFFFF"/>
                </a:solidFill>
                <a:ea typeface="+mn-ea"/>
              </a:rPr>
              <a:t>  |</a:t>
            </a:r>
          </a:p>
        </p:txBody>
      </p:sp>
      <p:sp>
        <p:nvSpPr>
          <p:cNvPr id="36" name="AutoShape 4"/>
          <p:cNvSpPr>
            <a:spLocks noChangeAspect="1" noChangeArrowheads="1" noTextEdit="1"/>
          </p:cNvSpPr>
          <p:nvPr/>
        </p:nvSpPr>
        <p:spPr bwMode="auto">
          <a:xfrm>
            <a:off x="3175" y="3325813"/>
            <a:ext cx="9161463" cy="80168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000000"/>
              </a:solidFill>
              <a:latin typeface="Calibri"/>
              <a:ea typeface="+mn-ea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12700" y="3636963"/>
            <a:ext cx="9142413" cy="49053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000000"/>
              </a:solidFill>
              <a:latin typeface="Calibri"/>
              <a:ea typeface="+mn-ea"/>
            </a:endParaRPr>
          </a:p>
        </p:txBody>
      </p:sp>
      <p:sp>
        <p:nvSpPr>
          <p:cNvPr id="43" name="AutoShape 81"/>
          <p:cNvSpPr>
            <a:spLocks noChangeAspect="1" noChangeArrowheads="1" noTextEdit="1"/>
          </p:cNvSpPr>
          <p:nvPr/>
        </p:nvSpPr>
        <p:spPr bwMode="auto">
          <a:xfrm>
            <a:off x="1588" y="3321050"/>
            <a:ext cx="9169400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Calibri"/>
              <a:ea typeface="+mn-ea"/>
            </a:endParaRPr>
          </a:p>
        </p:txBody>
      </p:sp>
      <p:sp>
        <p:nvSpPr>
          <p:cNvPr id="44" name="Rectangle 84"/>
          <p:cNvSpPr>
            <a:spLocks noChangeArrowheads="1"/>
          </p:cNvSpPr>
          <p:nvPr/>
        </p:nvSpPr>
        <p:spPr bwMode="auto">
          <a:xfrm>
            <a:off x="1588" y="3625850"/>
            <a:ext cx="9167812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127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Calibri" pitchFamily="34" charset="0"/>
        </a:defRPr>
      </a:lvl9pPr>
    </p:titleStyle>
    <p:bodyStyle>
      <a:lvl1pPr marL="215900" indent="-215900" algn="l" rtl="0" fontAlgn="base">
        <a:lnSpc>
          <a:spcPct val="90000"/>
        </a:lnSpc>
        <a:spcBef>
          <a:spcPts val="6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31800" indent="-215900" algn="l" rtl="0" fontAlgn="base">
        <a:lnSpc>
          <a:spcPct val="90000"/>
        </a:lnSpc>
        <a:spcBef>
          <a:spcPts val="600"/>
        </a:spcBef>
        <a:spcAft>
          <a:spcPct val="0"/>
        </a:spcAft>
        <a:buFont typeface="Calibri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647700" indent="-215900" algn="l" rtl="0" fontAlgn="base">
        <a:lnSpc>
          <a:spcPct val="90000"/>
        </a:lnSpc>
        <a:spcBef>
          <a:spcPts val="600"/>
        </a:spcBef>
        <a:spcAft>
          <a:spcPct val="0"/>
        </a:spcAft>
        <a:buFont typeface="Calibri" pitchFamily="34" charset="0"/>
        <a:buChar char="–"/>
        <a:defRPr sz="2000">
          <a:solidFill>
            <a:schemeClr val="tx1"/>
          </a:solidFill>
          <a:latin typeface="+mn-lt"/>
        </a:defRPr>
      </a:lvl3pPr>
      <a:lvl4pPr marL="863600" indent="-215900" algn="l" rtl="0" fontAlgn="base">
        <a:lnSpc>
          <a:spcPct val="90000"/>
        </a:lnSpc>
        <a:spcBef>
          <a:spcPts val="600"/>
        </a:spcBef>
        <a:spcAft>
          <a:spcPct val="0"/>
        </a:spcAft>
        <a:buFont typeface="Calibri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079500" indent="-215900" algn="l" rtl="0" fontAlgn="base">
        <a:lnSpc>
          <a:spcPct val="90000"/>
        </a:lnSpc>
        <a:spcBef>
          <a:spcPts val="600"/>
        </a:spcBef>
        <a:spcAft>
          <a:spcPct val="0"/>
        </a:spcAft>
        <a:buFont typeface="Calibri" pitchFamily="34" charset="0"/>
        <a:buChar char="•"/>
        <a:defRPr>
          <a:solidFill>
            <a:schemeClr val="tx1"/>
          </a:solidFill>
          <a:latin typeface="+mn-lt"/>
        </a:defRPr>
      </a:lvl5pPr>
      <a:lvl6pPr marL="1536700" indent="-215900" algn="l" rtl="0" fontAlgn="base">
        <a:lnSpc>
          <a:spcPct val="90000"/>
        </a:lnSpc>
        <a:spcBef>
          <a:spcPts val="600"/>
        </a:spcBef>
        <a:spcAft>
          <a:spcPct val="0"/>
        </a:spcAft>
        <a:buFont typeface="Calibri" pitchFamily="34" charset="0"/>
        <a:buChar char="•"/>
        <a:defRPr>
          <a:solidFill>
            <a:schemeClr val="tx1"/>
          </a:solidFill>
          <a:latin typeface="+mn-lt"/>
        </a:defRPr>
      </a:lvl6pPr>
      <a:lvl7pPr marL="1993900" indent="-215900" algn="l" rtl="0" fontAlgn="base">
        <a:lnSpc>
          <a:spcPct val="90000"/>
        </a:lnSpc>
        <a:spcBef>
          <a:spcPts val="600"/>
        </a:spcBef>
        <a:spcAft>
          <a:spcPct val="0"/>
        </a:spcAft>
        <a:buFont typeface="Calibri" pitchFamily="34" charset="0"/>
        <a:buChar char="•"/>
        <a:defRPr>
          <a:solidFill>
            <a:schemeClr val="tx1"/>
          </a:solidFill>
          <a:latin typeface="+mn-lt"/>
        </a:defRPr>
      </a:lvl7pPr>
      <a:lvl8pPr marL="2451100" indent="-215900" algn="l" rtl="0" fontAlgn="base">
        <a:lnSpc>
          <a:spcPct val="90000"/>
        </a:lnSpc>
        <a:spcBef>
          <a:spcPts val="600"/>
        </a:spcBef>
        <a:spcAft>
          <a:spcPct val="0"/>
        </a:spcAft>
        <a:buFont typeface="Calibri" pitchFamily="34" charset="0"/>
        <a:buChar char="•"/>
        <a:defRPr>
          <a:solidFill>
            <a:schemeClr val="tx1"/>
          </a:solidFill>
          <a:latin typeface="+mn-lt"/>
        </a:defRPr>
      </a:lvl8pPr>
      <a:lvl9pPr marL="2908300" indent="-215900" algn="l" rtl="0" fontAlgn="base">
        <a:lnSpc>
          <a:spcPct val="90000"/>
        </a:lnSpc>
        <a:spcBef>
          <a:spcPts val="600"/>
        </a:spcBef>
        <a:spcAft>
          <a:spcPct val="0"/>
        </a:spcAft>
        <a:buFont typeface="Calibri" pitchFamily="34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917700" y="274638"/>
            <a:ext cx="69961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AU" alt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4000" y="1968500"/>
            <a:ext cx="8637588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</p:txBody>
      </p:sp>
      <p:pic>
        <p:nvPicPr>
          <p:cNvPr id="1029" name="Picture 7" descr="logo.ep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9738"/>
            <a:ext cx="13462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24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0E5F7E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  <a:cs typeface="Arial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  <a:cs typeface="Arial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  <a:cs typeface="Arial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  <a:cs typeface="Arial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t" hangingPunct="1">
        <a:spcBef>
          <a:spcPct val="30000"/>
        </a:spcBef>
        <a:spcAft>
          <a:spcPct val="30000"/>
        </a:spcAft>
        <a:buChar char="•"/>
        <a:defRPr sz="2400" kern="1200">
          <a:solidFill>
            <a:srgbClr val="666666"/>
          </a:solidFill>
          <a:latin typeface="Arial"/>
          <a:ea typeface="ＭＳ Ｐゴシック" charset="-128"/>
          <a:cs typeface="Arial"/>
        </a:defRPr>
      </a:lvl1pPr>
      <a:lvl2pPr marL="742950" indent="-285750" algn="l" rtl="0" eaLnBrk="1" fontAlgn="t" hangingPunct="1">
        <a:spcBef>
          <a:spcPct val="15000"/>
        </a:spcBef>
        <a:spcAft>
          <a:spcPct val="15000"/>
        </a:spcAft>
        <a:buFont typeface="Arial" charset="0"/>
        <a:buChar char="–"/>
        <a:defRPr sz="2400" kern="1200">
          <a:solidFill>
            <a:srgbClr val="666666"/>
          </a:solidFill>
          <a:latin typeface="Arial"/>
          <a:ea typeface="ＭＳ Ｐゴシック" charset="-128"/>
          <a:cs typeface="Arial"/>
        </a:defRPr>
      </a:lvl2pPr>
      <a:lvl3pPr marL="1143000" indent="-228600" algn="l" rtl="0" eaLnBrk="1" fontAlgn="t" hangingPunct="1">
        <a:spcBef>
          <a:spcPct val="15000"/>
        </a:spcBef>
        <a:spcAft>
          <a:spcPct val="15000"/>
        </a:spcAft>
        <a:buChar char="•"/>
        <a:defRPr sz="2400" kern="1200">
          <a:solidFill>
            <a:srgbClr val="666666"/>
          </a:solidFill>
          <a:latin typeface="Arial"/>
          <a:ea typeface="ＭＳ Ｐゴシック" charset="-128"/>
          <a:cs typeface="Arial"/>
        </a:defRPr>
      </a:lvl3pPr>
      <a:lvl4pPr marL="1600200" indent="-228600" algn="l" rtl="0" eaLnBrk="1" fontAlgn="t" hangingPunct="1">
        <a:spcBef>
          <a:spcPct val="15000"/>
        </a:spcBef>
        <a:spcAft>
          <a:spcPct val="15000"/>
        </a:spcAft>
        <a:buChar char="–"/>
        <a:defRPr sz="2400" kern="1200">
          <a:solidFill>
            <a:srgbClr val="666666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5" descr="image1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25" y="0"/>
            <a:ext cx="125253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8" descr="image3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0"/>
            <a:ext cx="1252537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9" descr="image2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775" y="0"/>
            <a:ext cx="1252538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7" descr="logo.eps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9738"/>
            <a:ext cx="13462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03400" y="274638"/>
            <a:ext cx="33178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20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744663"/>
            <a:ext cx="8637588" cy="489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4399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0E5F7E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0E5F7E"/>
          </a:solidFill>
          <a:latin typeface="Arial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0E5F7E"/>
          </a:solidFill>
          <a:latin typeface="Arial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0E5F7E"/>
          </a:solidFill>
          <a:latin typeface="Arial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0E5F7E"/>
          </a:solidFill>
          <a:latin typeface="Arial" charset="0"/>
          <a:ea typeface="ＭＳ Ｐゴシック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0E5F7E"/>
          </a:solidFill>
          <a:latin typeface="Arial" charset="0"/>
          <a:ea typeface="ＭＳ Ｐゴシック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0E5F7E"/>
          </a:solidFill>
          <a:latin typeface="Arial" charset="0"/>
          <a:ea typeface="ＭＳ Ｐゴシック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0E5F7E"/>
          </a:solidFill>
          <a:latin typeface="Arial" charset="0"/>
          <a:ea typeface="ＭＳ Ｐゴシック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0E5F7E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t" hangingPunct="0">
        <a:spcBef>
          <a:spcPct val="30000"/>
        </a:spcBef>
        <a:spcAft>
          <a:spcPct val="30000"/>
        </a:spcAft>
        <a:buChar char="•"/>
        <a:defRPr sz="24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6666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6666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6666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1714500" y="349250"/>
            <a:ext cx="6972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714500" y="1774825"/>
            <a:ext cx="69723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23850" y="6551613"/>
            <a:ext cx="2894013" cy="230187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1000">
                <a:solidFill>
                  <a:schemeClr val="tx2"/>
                </a:solidFill>
              </a:defRPr>
            </a:lvl1pPr>
          </a:lstStyle>
          <a:p>
            <a:pPr defTabSz="914400">
              <a:defRPr/>
            </a:pPr>
            <a:r>
              <a:rPr lang="en-GB" dirty="0" smtClean="0">
                <a:solidFill>
                  <a:srgbClr val="000000"/>
                </a:solidFill>
                <a:ea typeface="ＭＳ Ｐゴシック" charset="0"/>
              </a:rPr>
              <a:t>© Crown copyright   Met Office</a:t>
            </a:r>
            <a:endParaRPr lang="en-GB" dirty="0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62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 bwMode="auto">
          <a:xfrm>
            <a:off x="1714500" y="349250"/>
            <a:ext cx="6972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714500" y="1774825"/>
            <a:ext cx="69723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23850" y="6551613"/>
            <a:ext cx="2894013" cy="230187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1000">
                <a:solidFill>
                  <a:schemeClr val="tx2"/>
                </a:solidFill>
              </a:defRPr>
            </a:lvl1pPr>
          </a:lstStyle>
          <a:p>
            <a:pPr defTabSz="914400">
              <a:defRPr/>
            </a:pPr>
            <a:r>
              <a:rPr lang="en-GB" dirty="0" smtClean="0">
                <a:solidFill>
                  <a:srgbClr val="000000"/>
                </a:solidFill>
                <a:ea typeface="ＭＳ Ｐゴシック" charset="0"/>
                <a:cs typeface="Arial" pitchFamily="34" charset="0"/>
              </a:rPr>
              <a:t>© Crown copyright   Met Office</a:t>
            </a:r>
            <a:endParaRPr lang="en-GB" dirty="0">
              <a:solidFill>
                <a:srgbClr val="000000"/>
              </a:solidFill>
              <a:ea typeface="ＭＳ Ｐゴシック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38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  <p:sldLayoutId id="214748397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229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00000"/>
              </a:lnSpc>
              <a:defRPr sz="1200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0"/>
                <a:cs typeface="Arial" pitchFamily="34" charset="0"/>
              </a:defRPr>
            </a:lvl1pPr>
          </a:lstStyle>
          <a:p>
            <a:pPr defTabSz="914400">
              <a:defRPr/>
            </a:pPr>
            <a:fld id="{8083BD9B-D87E-43F3-BF47-222D4D4E5C28}" type="datetimeFigureOut">
              <a:rPr lang="en-US"/>
              <a:pPr defTabSz="914400">
                <a:defRPr/>
              </a:pPr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0"/>
                <a:cs typeface="Arial" pitchFamily="34" charset="0"/>
              </a:defRPr>
            </a:lvl1pPr>
          </a:lstStyle>
          <a:p>
            <a:pPr defTabSz="914400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00000"/>
              </a:lnSpc>
              <a:defRPr sz="1200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0"/>
                <a:cs typeface="Arial" pitchFamily="34" charset="0"/>
              </a:defRPr>
            </a:lvl1pPr>
          </a:lstStyle>
          <a:p>
            <a:pPr defTabSz="914400">
              <a:defRPr/>
            </a:pPr>
            <a:fld id="{1F54A868-3B70-4650-954B-E054364C716F}" type="slidenum">
              <a:rPr lang="en-US"/>
              <a:pPr defTabSz="91440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1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274638"/>
            <a:ext cx="86375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600200"/>
            <a:ext cx="8637588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dirty="0" smtClean="0"/>
              <a:t>Click to edit Master text styles</a:t>
            </a:r>
          </a:p>
          <a:p>
            <a:pPr lvl="1"/>
            <a:r>
              <a:rPr lang="en-AU" altLang="en-US" dirty="0" smtClean="0"/>
              <a:t>Second level</a:t>
            </a:r>
          </a:p>
          <a:p>
            <a:pPr lvl="2"/>
            <a:r>
              <a:rPr lang="en-AU" altLang="en-US" dirty="0" smtClean="0"/>
              <a:t>Third level</a:t>
            </a:r>
          </a:p>
          <a:p>
            <a:pPr lvl="3"/>
            <a:r>
              <a:rPr lang="en-AU" altLang="en-US" dirty="0" smtClean="0"/>
              <a:t>Fourth level</a:t>
            </a:r>
          </a:p>
          <a:p>
            <a:pPr lvl="4"/>
            <a:r>
              <a:rPr lang="en-AU" alt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944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8" r:id="rId1"/>
    <p:sldLayoutId id="2147484119" r:id="rId2"/>
    <p:sldLayoutId id="2147484120" r:id="rId3"/>
    <p:sldLayoutId id="2147484121" r:id="rId4"/>
    <p:sldLayoutId id="2147484122" r:id="rId5"/>
    <p:sldLayoutId id="2147484123" r:id="rId6"/>
    <p:sldLayoutId id="2147484124" r:id="rId7"/>
    <p:sldLayoutId id="2147484125" r:id="rId8"/>
    <p:sldLayoutId id="2147484126" r:id="rId9"/>
    <p:sldLayoutId id="2147484127" r:id="rId10"/>
    <p:sldLayoutId id="2147484128" r:id="rId11"/>
    <p:sldLayoutId id="2147484129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2400">
          <a:solidFill>
            <a:srgbClr val="01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Symbol" pitchFamily="18" charset="2"/>
        <a:buChar char="·"/>
        <a:defRPr sz="2400">
          <a:solidFill>
            <a:srgbClr val="01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100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10000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1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ccessdev.nci.org.au/trac/raw-attachment/wiki/access/AccessUserTrainingMar2016Program/Naughton_BoM_ACCESS_CSIRO_eResearch_Conf_Mar2016.pptx" TargetMode="External"/><Relationship Id="rId2" Type="http://schemas.openxmlformats.org/officeDocument/2006/relationships/hyperlink" Target="https://accessdev.nci.org.au/trac/attachment/wiki/access/AccessUserTrainingMar2016Program/Naughton_BoM_ACCESS_CSIRO_eResearch_Conf_Mar2016.pptx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ccessdev.nci.org.au/trac/wiki/access/AccessUserTrainingMar2016Outline#TheUMRosesuite" TargetMode="External"/><Relationship Id="rId5" Type="http://schemas.openxmlformats.org/officeDocument/2006/relationships/hyperlink" Target="https://accessdev.nci.org.au/trac/wiki/access/AccessUserTrainingMar2016Outline#IntroductiontoRoseCylc" TargetMode="External"/><Relationship Id="rId4" Type="http://schemas.openxmlformats.org/officeDocument/2006/relationships/hyperlink" Target="https://accessdev.nci.org.au/trac/wiki/access/AccessUserTrainingMar2016Outline#IntroductiontoACCESSenvironmentatNCI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metoffice.gov.uk/trac/gmed" TargetMode="External"/><Relationship Id="rId2" Type="http://schemas.openxmlformats.org/officeDocument/2006/relationships/hyperlink" Target="https://accessdev.nci.org.au/trac/wiki/access/AccessUserTrainingMar2016Outline#HadGEM-GC3RoseSuite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ccessdev.nci.org.au/trac/wiki/access/AccessUserTrainingMar2016Outline#Pythondatavisualization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ollab.metoffice.gov.uk/twiki/bin/view/Support/ConvectiveScaleWorkshop2016" TargetMode="External"/><Relationship Id="rId2" Type="http://schemas.openxmlformats.org/officeDocument/2006/relationships/hyperlink" Target="https://accessdev.nci.org.au/trac/wiki/access/AccessUserTrainingMar2016Outline#UMRoseNestedSuite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ccessdev.nci.org.au/trac/wiki/access/AccessUserTrainingMar2016Outline#RosesuitedesignforanygivensimplepieceofcodePureRoseCylcnoUM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accessdev.nci.org.au/trac/wiki/access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ccessdev.nci.org.au/trac/wiki/access/AccessUserTrainingMar2016Program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8" name="Rectangle 6"/>
          <p:cNvSpPr>
            <a:spLocks noGrp="1"/>
          </p:cNvSpPr>
          <p:nvPr>
            <p:ph type="ctrTitle"/>
          </p:nvPr>
        </p:nvSpPr>
        <p:spPr>
          <a:xfrm>
            <a:off x="614363" y="1874729"/>
            <a:ext cx="7916862" cy="719138"/>
          </a:xfrm>
        </p:spPr>
        <p:txBody>
          <a:bodyPr/>
          <a:lstStyle/>
          <a:p>
            <a:r>
              <a:rPr lang="en-US" sz="2800" dirty="0" smtClean="0"/>
              <a:t>Introduction to ACCESS User Training Course</a:t>
            </a:r>
            <a:endParaRPr lang="en-AU" sz="2800" dirty="0"/>
          </a:p>
        </p:txBody>
      </p:sp>
      <p:sp>
        <p:nvSpPr>
          <p:cNvPr id="64519" name="Rectangle 7"/>
          <p:cNvSpPr>
            <a:spLocks noGrp="1"/>
          </p:cNvSpPr>
          <p:nvPr>
            <p:ph type="subTitle" idx="1"/>
          </p:nvPr>
        </p:nvSpPr>
        <p:spPr>
          <a:xfrm>
            <a:off x="614363" y="3215640"/>
            <a:ext cx="5954077" cy="143256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altLang="en-US" sz="2400" dirty="0" smtClean="0"/>
              <a:t>Michael Naughton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altLang="en-US" sz="2400" dirty="0" smtClean="0"/>
              <a:t>Earth Systems Modelling Program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altLang="en-US" sz="2400" dirty="0" smtClean="0"/>
              <a:t>Bureau of Meteorology</a:t>
            </a:r>
            <a:endParaRPr lang="en-US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58969" y="5573547"/>
            <a:ext cx="475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666666"/>
                </a:solidFill>
              </a:rPr>
              <a:t>ACCESS User Training Course</a:t>
            </a:r>
          </a:p>
          <a:p>
            <a:r>
              <a:rPr lang="en-AU" dirty="0" smtClean="0">
                <a:solidFill>
                  <a:srgbClr val="666666"/>
                </a:solidFill>
              </a:rPr>
              <a:t>Melbourne, 21-24 March 2016</a:t>
            </a:r>
            <a:endParaRPr lang="en-AU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18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910" y="274638"/>
            <a:ext cx="6530890" cy="1143000"/>
          </a:xfrm>
        </p:spPr>
        <p:txBody>
          <a:bodyPr/>
          <a:lstStyle/>
          <a:p>
            <a:r>
              <a:rPr lang="en-AU" dirty="0"/>
              <a:t>Course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 smtClean="0"/>
              <a:t>Combination of topic-talks, course-presentations, and practical sessions </a:t>
            </a:r>
          </a:p>
          <a:p>
            <a:r>
              <a:rPr lang="en-AU" sz="2000" dirty="0" smtClean="0">
                <a:solidFill>
                  <a:srgbClr val="0070C0"/>
                </a:solidFill>
              </a:rPr>
              <a:t>Primary purpose is to equip ACCESS community to be able to run and work with the ACCESS modelling systems</a:t>
            </a:r>
          </a:p>
          <a:p>
            <a:endParaRPr lang="en-AU" dirty="0"/>
          </a:p>
          <a:p>
            <a:pPr marL="0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000" dirty="0">
                <a:solidFill>
                  <a:srgbClr val="C00000"/>
                </a:solidFill>
              </a:rPr>
              <a:t>Monday:</a:t>
            </a:r>
            <a:r>
              <a:rPr lang="en-AU" sz="2000" dirty="0"/>
              <a:t> </a:t>
            </a:r>
            <a:r>
              <a:rPr lang="en-AU" sz="2000" dirty="0" smtClean="0"/>
              <a:t>Introduction </a:t>
            </a:r>
            <a:r>
              <a:rPr lang="en-AU" sz="2000" dirty="0"/>
              <a:t>to </a:t>
            </a:r>
            <a:r>
              <a:rPr lang="en-AU" sz="2000" dirty="0" smtClean="0"/>
              <a:t>ACCESS, </a:t>
            </a:r>
            <a:r>
              <a:rPr lang="en-AU" sz="2000" dirty="0"/>
              <a:t>Rose-</a:t>
            </a:r>
            <a:r>
              <a:rPr lang="en-AU" sz="2000" dirty="0" err="1"/>
              <a:t>Cylc</a:t>
            </a:r>
            <a:r>
              <a:rPr lang="en-AU" sz="2000" dirty="0"/>
              <a:t>, </a:t>
            </a:r>
            <a:r>
              <a:rPr lang="en-AU" sz="2000" dirty="0" smtClean="0"/>
              <a:t>UM</a:t>
            </a:r>
          </a:p>
          <a:p>
            <a:pPr marL="0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000" dirty="0" smtClean="0">
                <a:solidFill>
                  <a:srgbClr val="C00000"/>
                </a:solidFill>
              </a:rPr>
              <a:t>Tuesday: </a:t>
            </a:r>
            <a:r>
              <a:rPr lang="en-AU" sz="2000" dirty="0" smtClean="0"/>
              <a:t>Seasonal </a:t>
            </a:r>
            <a:r>
              <a:rPr lang="en-AU" sz="2000" dirty="0"/>
              <a:t>and Climate </a:t>
            </a:r>
            <a:r>
              <a:rPr lang="en-AU" sz="2000" dirty="0" smtClean="0"/>
              <a:t>Modelling</a:t>
            </a:r>
          </a:p>
          <a:p>
            <a:pPr marL="0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000" dirty="0" smtClean="0">
                <a:solidFill>
                  <a:srgbClr val="C00000"/>
                </a:solidFill>
              </a:rPr>
              <a:t>Wednesday</a:t>
            </a:r>
            <a:r>
              <a:rPr lang="en-AU" sz="2000" dirty="0">
                <a:solidFill>
                  <a:srgbClr val="C00000"/>
                </a:solidFill>
              </a:rPr>
              <a:t>:</a:t>
            </a:r>
            <a:r>
              <a:rPr lang="en-AU" sz="2000" dirty="0"/>
              <a:t> </a:t>
            </a:r>
            <a:r>
              <a:rPr lang="en-AU" sz="2000" dirty="0" smtClean="0"/>
              <a:t>Numerical </a:t>
            </a:r>
            <a:r>
              <a:rPr lang="en-AU" sz="2000" dirty="0"/>
              <a:t>Weather Prediction and High-Resolution </a:t>
            </a:r>
            <a:r>
              <a:rPr lang="en-AU" sz="2000" dirty="0" smtClean="0"/>
              <a:t>Modelling</a:t>
            </a:r>
          </a:p>
          <a:p>
            <a:pPr marL="0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000" dirty="0" smtClean="0">
                <a:solidFill>
                  <a:srgbClr val="C00000"/>
                </a:solidFill>
              </a:rPr>
              <a:t>Thursday</a:t>
            </a:r>
            <a:r>
              <a:rPr lang="en-AU" sz="2000" dirty="0">
                <a:solidFill>
                  <a:srgbClr val="C00000"/>
                </a:solidFill>
              </a:rPr>
              <a:t>:</a:t>
            </a:r>
            <a:r>
              <a:rPr lang="en-AU" sz="2000" dirty="0"/>
              <a:t> Development tools and work practices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586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910" y="274638"/>
            <a:ext cx="6530890" cy="1143000"/>
          </a:xfrm>
        </p:spPr>
        <p:txBody>
          <a:bodyPr/>
          <a:lstStyle/>
          <a:p>
            <a:r>
              <a:rPr lang="en-US" sz="2000" b="1" dirty="0" smtClean="0"/>
              <a:t>Monday – ACCESS</a:t>
            </a:r>
            <a:r>
              <a:rPr lang="en-US" sz="2000" b="1" dirty="0"/>
              <a:t>, Rose-Cylc and UM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0188142"/>
              </p:ext>
            </p:extLst>
          </p:nvPr>
        </p:nvGraphicFramePr>
        <p:xfrm>
          <a:off x="326533" y="1968499"/>
          <a:ext cx="8523552" cy="4679952"/>
        </p:xfrm>
        <a:graphic>
          <a:graphicData uri="http://schemas.openxmlformats.org/drawingml/2006/table">
            <a:tbl>
              <a:tblPr/>
              <a:tblGrid>
                <a:gridCol w="1131328"/>
                <a:gridCol w="2265053"/>
                <a:gridCol w="5127171"/>
              </a:tblGrid>
              <a:tr h="467995">
                <a:tc>
                  <a:txBody>
                    <a:bodyPr/>
                    <a:lstStyle/>
                    <a:p>
                      <a:r>
                        <a:rPr lang="en-AU" sz="1300" i="1" dirty="0"/>
                        <a:t>9:00</a:t>
                      </a:r>
                      <a:r>
                        <a:rPr lang="en-AU" sz="1300" dirty="0"/>
                        <a:t>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i="1"/>
                        <a:t>Arrival and pre-course setup</a:t>
                      </a:r>
                      <a:r>
                        <a:rPr lang="en-AU" sz="1300"/>
                        <a:t>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67426">
                <a:tc>
                  <a:txBody>
                    <a:bodyPr/>
                    <a:lstStyle/>
                    <a:p>
                      <a:r>
                        <a:rPr lang="en-AU" sz="1300"/>
                        <a:t>9:15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/>
                        <a:t>Peter May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/>
                        <a:t>Welcome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467995">
                <a:tc>
                  <a:txBody>
                    <a:bodyPr/>
                    <a:lstStyle/>
                    <a:p>
                      <a:r>
                        <a:rPr lang="en-AU" sz="1300" dirty="0"/>
                        <a:t>9:20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dirty="0"/>
                        <a:t>Michael Naughton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2" tooltip="Attachment 'Naughton_BoM_ACCESS_CSIRO_eResearch_Conf_Mar2016.pptx' in access/AccessUserTrainingMar2016Program"/>
                        </a:rPr>
                        <a:t>Introduction (sample for attachment syntax only)</a:t>
                      </a:r>
                      <a:r>
                        <a:rPr lang="en-US" sz="1300">
                          <a:hlinkClick r:id="rId3" tooltip="Download"/>
                        </a:rPr>
                        <a:t>​</a:t>
                      </a:r>
                      <a:r>
                        <a:rPr lang="en-US" sz="1300"/>
                        <a:t>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467995">
                <a:tc>
                  <a:txBody>
                    <a:bodyPr/>
                    <a:lstStyle/>
                    <a:p>
                      <a:r>
                        <a:rPr lang="en-AU" sz="1300" dirty="0"/>
                        <a:t>9:35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dirty="0"/>
                        <a:t>Martin Dix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4"/>
                        </a:rPr>
                        <a:t>Introduction to ACCESS User Facilities</a:t>
                      </a:r>
                      <a:r>
                        <a:rPr lang="en-US" sz="1300"/>
                        <a:t>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467995">
                <a:tc>
                  <a:txBody>
                    <a:bodyPr/>
                    <a:lstStyle/>
                    <a:p>
                      <a:r>
                        <a:rPr lang="en-AU" sz="1300"/>
                        <a:t>10:00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/>
                        <a:t>Wenming Lu / Joao Teixeira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5"/>
                        </a:rPr>
                        <a:t>Introduction to Rose and Cylc (1)</a:t>
                      </a:r>
                      <a:r>
                        <a:rPr lang="en-US" sz="1300"/>
                        <a:t>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67426">
                <a:tc>
                  <a:txBody>
                    <a:bodyPr/>
                    <a:lstStyle/>
                    <a:p>
                      <a:r>
                        <a:rPr lang="en-AU" sz="1300" b="1"/>
                        <a:t>10:50</a:t>
                      </a:r>
                      <a:r>
                        <a:rPr lang="en-AU" sz="1300"/>
                        <a:t>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b="1"/>
                        <a:t>Morning Tea</a:t>
                      </a:r>
                      <a:r>
                        <a:rPr lang="en-AU" sz="1300"/>
                        <a:t>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300" dirty="0"/>
                    </a:p>
                  </a:txBody>
                  <a:tcPr marL="66856" marR="66856" marT="33428" marB="33428">
                    <a:lnL>
                      <a:noFill/>
                    </a:lnL>
                    <a:lnT>
                      <a:noFill/>
                    </a:lnT>
                    <a:solidFill>
                      <a:schemeClr val="bg1"/>
                    </a:solidFill>
                  </a:tcPr>
                </a:tc>
              </a:tr>
              <a:tr h="467995">
                <a:tc>
                  <a:txBody>
                    <a:bodyPr/>
                    <a:lstStyle/>
                    <a:p>
                      <a:r>
                        <a:rPr lang="en-AU" sz="1300"/>
                        <a:t>11:10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dirty="0"/>
                        <a:t>Joao </a:t>
                      </a:r>
                      <a:r>
                        <a:rPr lang="en-AU" sz="1300" dirty="0" err="1"/>
                        <a:t>Teixeira</a:t>
                      </a:r>
                      <a:r>
                        <a:rPr lang="en-AU" sz="1300" dirty="0"/>
                        <a:t>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hlinkClick r:id="rId5"/>
                        </a:rPr>
                        <a:t>Introduction to Rose and Cylc (2)</a:t>
                      </a:r>
                      <a:r>
                        <a:rPr lang="en-US" sz="1300" dirty="0"/>
                        <a:t>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67426">
                <a:tc>
                  <a:txBody>
                    <a:bodyPr/>
                    <a:lstStyle/>
                    <a:p>
                      <a:r>
                        <a:rPr lang="en-AU" sz="1300"/>
                        <a:t>11:40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/>
                        <a:t>Joao Teixeira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dirty="0">
                          <a:hlinkClick r:id="rId6"/>
                        </a:rPr>
                        <a:t>Introduction to UM (1)</a:t>
                      </a:r>
                      <a:r>
                        <a:rPr lang="en-AU" sz="1300" dirty="0"/>
                        <a:t>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67426">
                <a:tc>
                  <a:txBody>
                    <a:bodyPr/>
                    <a:lstStyle/>
                    <a:p>
                      <a:r>
                        <a:rPr lang="en-AU" sz="1300" b="1"/>
                        <a:t>12:30</a:t>
                      </a:r>
                      <a:r>
                        <a:rPr lang="en-AU" sz="1300"/>
                        <a:t>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b="1"/>
                        <a:t>Lunch (provided)</a:t>
                      </a:r>
                      <a:r>
                        <a:rPr lang="en-AU" sz="1300"/>
                        <a:t>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300" dirty="0"/>
                    </a:p>
                  </a:txBody>
                  <a:tcPr marL="66856" marR="66856" marT="33428" marB="33428">
                    <a:lnL>
                      <a:noFill/>
                    </a:lnL>
                    <a:lnT>
                      <a:noFill/>
                    </a:lnT>
                    <a:solidFill>
                      <a:schemeClr val="bg1"/>
                    </a:solidFill>
                  </a:tcPr>
                </a:tc>
              </a:tr>
              <a:tr h="267426">
                <a:tc>
                  <a:txBody>
                    <a:bodyPr/>
                    <a:lstStyle/>
                    <a:p>
                      <a:r>
                        <a:rPr lang="en-AU" sz="1300"/>
                        <a:t>13:30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/>
                        <a:t>Joao Teixeira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dirty="0">
                          <a:hlinkClick r:id="rId6"/>
                        </a:rPr>
                        <a:t>Introduction to UM (2)</a:t>
                      </a:r>
                      <a:r>
                        <a:rPr lang="en-AU" sz="1300" dirty="0"/>
                        <a:t>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67426">
                <a:tc>
                  <a:txBody>
                    <a:bodyPr/>
                    <a:lstStyle/>
                    <a:p>
                      <a:r>
                        <a:rPr lang="en-AU" sz="1300" b="1"/>
                        <a:t>14:50</a:t>
                      </a:r>
                      <a:r>
                        <a:rPr lang="en-AU" sz="1300"/>
                        <a:t>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b="1"/>
                        <a:t>Afternoon Tea</a:t>
                      </a:r>
                      <a:r>
                        <a:rPr lang="en-AU" sz="1300"/>
                        <a:t>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300" dirty="0"/>
                    </a:p>
                  </a:txBody>
                  <a:tcPr marL="66856" marR="66856" marT="33428" marB="33428">
                    <a:lnL>
                      <a:noFill/>
                    </a:lnL>
                    <a:lnT>
                      <a:noFill/>
                    </a:lnT>
                    <a:solidFill>
                      <a:schemeClr val="bg1"/>
                    </a:solidFill>
                  </a:tcPr>
                </a:tc>
              </a:tr>
              <a:tr h="467995">
                <a:tc>
                  <a:txBody>
                    <a:bodyPr/>
                    <a:lstStyle/>
                    <a:p>
                      <a:r>
                        <a:rPr lang="en-AU" sz="1300"/>
                        <a:t>15:10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/>
                        <a:t>Joao Teixeira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dirty="0">
                          <a:hlinkClick r:id="rId6"/>
                        </a:rPr>
                        <a:t>Practical exercise with UM suite (1)</a:t>
                      </a:r>
                      <a:r>
                        <a:rPr lang="en-AU" sz="1300" dirty="0"/>
                        <a:t>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67426">
                <a:tc>
                  <a:txBody>
                    <a:bodyPr/>
                    <a:lstStyle/>
                    <a:p>
                      <a:r>
                        <a:rPr lang="en-AU" sz="1300" b="1"/>
                        <a:t>16:30</a:t>
                      </a:r>
                      <a:r>
                        <a:rPr lang="en-AU" sz="1300"/>
                        <a:t>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b="1"/>
                        <a:t>Finish</a:t>
                      </a:r>
                      <a:r>
                        <a:rPr lang="en-AU" sz="1300"/>
                        <a:t> </a:t>
                      </a:r>
                    </a:p>
                  </a:txBody>
                  <a:tcPr marL="66856" marR="66856" marT="33428" marB="33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300" dirty="0"/>
                    </a:p>
                  </a:txBody>
                  <a:tcPr marL="66856" marR="66856" marT="33428" marB="33428">
                    <a:lnL>
                      <a:noFill/>
                    </a:lnL>
                    <a:lnT>
                      <a:noFill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976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909" y="274638"/>
            <a:ext cx="6885059" cy="1143000"/>
          </a:xfrm>
        </p:spPr>
        <p:txBody>
          <a:bodyPr/>
          <a:lstStyle/>
          <a:p>
            <a:r>
              <a:rPr lang="en-US" sz="2000" b="1" dirty="0" smtClean="0"/>
              <a:t>Tuesday – Seasonal </a:t>
            </a:r>
            <a:r>
              <a:rPr lang="en-US" sz="2000" b="1" dirty="0"/>
              <a:t>Forecasting and Climate </a:t>
            </a:r>
            <a:r>
              <a:rPr lang="en-US" sz="2000" b="1" dirty="0" err="1" smtClean="0"/>
              <a:t>Modelling</a:t>
            </a: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992339"/>
              </p:ext>
            </p:extLst>
          </p:nvPr>
        </p:nvGraphicFramePr>
        <p:xfrm>
          <a:off x="533400" y="1968502"/>
          <a:ext cx="8001000" cy="4679946"/>
        </p:xfrm>
        <a:graphic>
          <a:graphicData uri="http://schemas.openxmlformats.org/drawingml/2006/table">
            <a:tbl>
              <a:tblPr/>
              <a:tblGrid>
                <a:gridCol w="1014616"/>
                <a:gridCol w="1663270"/>
                <a:gridCol w="5323114"/>
              </a:tblGrid>
              <a:tr h="249597">
                <a:tc>
                  <a:txBody>
                    <a:bodyPr/>
                    <a:lstStyle/>
                    <a:p>
                      <a:r>
                        <a:rPr lang="en-AU" sz="1200" b="1" dirty="0"/>
                        <a:t>9:00</a:t>
                      </a:r>
                      <a:r>
                        <a:rPr lang="en-AU" sz="1200" dirty="0"/>
                        <a:t>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/>
                        <a:t>Prac and tutorial time</a:t>
                      </a:r>
                      <a:r>
                        <a:rPr lang="en-AU" sz="1200"/>
                        <a:t>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436795">
                <a:tc>
                  <a:txBody>
                    <a:bodyPr/>
                    <a:lstStyle/>
                    <a:p>
                      <a:r>
                        <a:rPr lang="en-AU" sz="1200"/>
                        <a:t>09:30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/>
                        <a:t>Martin Dix / Tony Hirst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ACCESS Climate Modelling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49597">
                <a:tc>
                  <a:txBody>
                    <a:bodyPr/>
                    <a:lstStyle/>
                    <a:p>
                      <a:r>
                        <a:rPr lang="en-AU" sz="1200" dirty="0"/>
                        <a:t>09:50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Joao </a:t>
                      </a:r>
                      <a:r>
                        <a:rPr lang="en-AU" sz="1200" dirty="0" err="1"/>
                        <a:t>Teixeira</a:t>
                      </a:r>
                      <a:r>
                        <a:rPr lang="en-AU" sz="1200" dirty="0"/>
                        <a:t>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>
                          <a:hlinkClick r:id="rId2"/>
                        </a:rPr>
                        <a:t>HadGEM-GC3 Rose Suite</a:t>
                      </a:r>
                      <a:r>
                        <a:rPr lang="en-AU" sz="1200"/>
                        <a:t>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49597">
                <a:tc>
                  <a:txBody>
                    <a:bodyPr/>
                    <a:lstStyle/>
                    <a:p>
                      <a:r>
                        <a:rPr lang="en-AU" sz="1200" b="1" dirty="0"/>
                        <a:t>10:50</a:t>
                      </a:r>
                      <a:r>
                        <a:rPr lang="en-AU" sz="1200" dirty="0"/>
                        <a:t>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/>
                        <a:t>Morning Tea</a:t>
                      </a:r>
                      <a:r>
                        <a:rPr lang="en-AU" sz="1200"/>
                        <a:t>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 marL="62399" marR="62399" marT="31200" marB="31200">
                    <a:lnL>
                      <a:noFill/>
                    </a:lnL>
                    <a:lnT>
                      <a:noFill/>
                    </a:lnT>
                    <a:solidFill>
                      <a:schemeClr val="bg1"/>
                    </a:solidFill>
                  </a:tcPr>
                </a:tc>
              </a:tr>
              <a:tr h="623993">
                <a:tc>
                  <a:txBody>
                    <a:bodyPr/>
                    <a:lstStyle/>
                    <a:p>
                      <a:r>
                        <a:rPr lang="en-AU" sz="1200"/>
                        <a:t>11:10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/>
                        <a:t>Duncan Ackerley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Introduction to ARC Centre of Excellence for Climate Systems Science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811191">
                <a:tc>
                  <a:txBody>
                    <a:bodyPr/>
                    <a:lstStyle/>
                    <a:p>
                      <a:r>
                        <a:rPr lang="en-AU" sz="1200"/>
                        <a:t>11:30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/>
                        <a:t>Joao Teixeira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hlinkClick r:id="rId3"/>
                        </a:rPr>
                        <a:t>​Global Model Science Configurations -- GA and GC documentation in the GMED portal</a:t>
                      </a:r>
                      <a:r>
                        <a:rPr lang="en-US" sz="1200"/>
                        <a:t>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49597">
                <a:tc>
                  <a:txBody>
                    <a:bodyPr/>
                    <a:lstStyle/>
                    <a:p>
                      <a:r>
                        <a:rPr lang="en-AU" sz="1200" b="1"/>
                        <a:t>12:30</a:t>
                      </a:r>
                      <a:r>
                        <a:rPr lang="en-AU" sz="1200"/>
                        <a:t>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/>
                        <a:t>Lunch break</a:t>
                      </a:r>
                      <a:r>
                        <a:rPr lang="en-AU" sz="1200"/>
                        <a:t>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 marL="62399" marR="62399" marT="31200" marB="31200">
                    <a:lnL>
                      <a:noFill/>
                    </a:lnL>
                    <a:lnT>
                      <a:noFill/>
                    </a:lnT>
                    <a:solidFill>
                      <a:schemeClr val="bg1"/>
                    </a:solidFill>
                  </a:tcPr>
                </a:tc>
              </a:tr>
              <a:tr h="436795">
                <a:tc>
                  <a:txBody>
                    <a:bodyPr/>
                    <a:lstStyle/>
                    <a:p>
                      <a:r>
                        <a:rPr lang="en-AU" sz="1200"/>
                        <a:t>13:30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Debbie </a:t>
                      </a:r>
                      <a:r>
                        <a:rPr lang="en-AU" sz="1200" dirty="0"/>
                        <a:t>Hudson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/>
                        <a:t>Bureau ACCESS-S Seasonal Forecasting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436795">
                <a:tc>
                  <a:txBody>
                    <a:bodyPr/>
                    <a:lstStyle/>
                    <a:p>
                      <a:r>
                        <a:rPr lang="en-AU" sz="1200"/>
                        <a:t>13:50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/>
                        <a:t>Joao Teixeira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>
                          <a:hlinkClick r:id="rId4"/>
                        </a:rPr>
                        <a:t>Using Iris for UM data visualisation</a:t>
                      </a:r>
                      <a:r>
                        <a:rPr lang="en-AU" sz="1200"/>
                        <a:t>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49597">
                <a:tc>
                  <a:txBody>
                    <a:bodyPr/>
                    <a:lstStyle/>
                    <a:p>
                      <a:r>
                        <a:rPr lang="en-AU" sz="1200" b="1"/>
                        <a:t>14:50</a:t>
                      </a:r>
                      <a:r>
                        <a:rPr lang="en-AU" sz="1200"/>
                        <a:t>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/>
                        <a:t>Afternoon Tea</a:t>
                      </a:r>
                      <a:r>
                        <a:rPr lang="en-AU" sz="1200"/>
                        <a:t>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 marL="62399" marR="62399" marT="31200" marB="31200">
                    <a:lnL>
                      <a:noFill/>
                    </a:lnL>
                    <a:lnT>
                      <a:noFill/>
                    </a:lnT>
                    <a:solidFill>
                      <a:schemeClr val="bg1"/>
                    </a:solidFill>
                  </a:tcPr>
                </a:tc>
              </a:tr>
              <a:tr h="436795">
                <a:tc>
                  <a:txBody>
                    <a:bodyPr/>
                    <a:lstStyle/>
                    <a:p>
                      <a:r>
                        <a:rPr lang="en-AU" sz="1200"/>
                        <a:t>15:10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/>
                        <a:t>Joao Teixeira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>
                          <a:hlinkClick r:id="rId4"/>
                        </a:rPr>
                        <a:t>Practical exercise with Iris data visualisation</a:t>
                      </a:r>
                      <a:r>
                        <a:rPr lang="en-AU" sz="1200"/>
                        <a:t>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49597">
                <a:tc>
                  <a:txBody>
                    <a:bodyPr/>
                    <a:lstStyle/>
                    <a:p>
                      <a:r>
                        <a:rPr lang="en-AU" sz="1200" b="1"/>
                        <a:t>16:30</a:t>
                      </a:r>
                      <a:r>
                        <a:rPr lang="en-AU" sz="1200"/>
                        <a:t> </a:t>
                      </a:r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/>
                        <a:t>Finish</a:t>
                      </a:r>
                      <a:endParaRPr lang="en-AU" sz="1200"/>
                    </a:p>
                  </a:txBody>
                  <a:tcPr marL="62399" marR="62399" marT="31200" marB="31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marL="62399" marR="62399" marT="31200" marB="31200">
                    <a:lnL>
                      <a:noFill/>
                    </a:lnL>
                    <a:lnT>
                      <a:noFill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656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910" y="274638"/>
            <a:ext cx="6530890" cy="1143000"/>
          </a:xfrm>
        </p:spPr>
        <p:txBody>
          <a:bodyPr/>
          <a:lstStyle/>
          <a:p>
            <a:r>
              <a:rPr lang="en-US" sz="2000" b="1" dirty="0"/>
              <a:t>Wednesday</a:t>
            </a:r>
            <a:r>
              <a:rPr lang="en-US" sz="2000" b="1" dirty="0" smtClean="0"/>
              <a:t> – Numerical </a:t>
            </a:r>
            <a:r>
              <a:rPr lang="en-US" sz="2000" b="1" dirty="0"/>
              <a:t>Weather Prediction and High Resolution </a:t>
            </a:r>
            <a:r>
              <a:rPr lang="en-US" sz="2000" b="1" dirty="0" err="1" smtClean="0"/>
              <a:t>Modelling</a:t>
            </a:r>
            <a:endParaRPr lang="en-US" sz="20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252795"/>
              </p:ext>
            </p:extLst>
          </p:nvPr>
        </p:nvGraphicFramePr>
        <p:xfrm>
          <a:off x="315687" y="1794325"/>
          <a:ext cx="8591772" cy="5009084"/>
        </p:xfrm>
        <a:graphic>
          <a:graphicData uri="http://schemas.openxmlformats.org/drawingml/2006/table">
            <a:tbl>
              <a:tblPr/>
              <a:tblGrid>
                <a:gridCol w="653142"/>
                <a:gridCol w="1578428"/>
                <a:gridCol w="6360202"/>
              </a:tblGrid>
              <a:tr h="191018">
                <a:tc>
                  <a:txBody>
                    <a:bodyPr/>
                    <a:lstStyle/>
                    <a:p>
                      <a:r>
                        <a:rPr lang="en-AU" sz="1300" b="1" dirty="0"/>
                        <a:t>9:00</a:t>
                      </a:r>
                      <a:r>
                        <a:rPr lang="en-AU" sz="1300" dirty="0"/>
                        <a:t>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b="1" dirty="0"/>
                        <a:t>Prac and tutorial time</a:t>
                      </a:r>
                      <a:r>
                        <a:rPr lang="en-AU" sz="1300" dirty="0"/>
                        <a:t>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34282">
                <a:tc>
                  <a:txBody>
                    <a:bodyPr/>
                    <a:lstStyle/>
                    <a:p>
                      <a:r>
                        <a:rPr lang="en-AU" sz="1300"/>
                        <a:t>09:30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/>
                        <a:t>Chris Tingwell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dirty="0"/>
                        <a:t>Introduction to ACCESS NWP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91018">
                <a:tc>
                  <a:txBody>
                    <a:bodyPr/>
                    <a:lstStyle/>
                    <a:p>
                      <a:r>
                        <a:rPr lang="en-AU" sz="1300"/>
                        <a:t>09:50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dirty="0"/>
                        <a:t>Joao </a:t>
                      </a:r>
                      <a:r>
                        <a:rPr lang="en-AU" sz="1300" dirty="0" err="1"/>
                        <a:t>Teixeira</a:t>
                      </a:r>
                      <a:r>
                        <a:rPr lang="en-AU" sz="1300" dirty="0"/>
                        <a:t>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hlinkClick r:id="rId2"/>
                        </a:rPr>
                        <a:t>Rose nesting suite</a:t>
                      </a:r>
                      <a:r>
                        <a:rPr lang="en-AU" sz="1300"/>
                        <a:t>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91018">
                <a:tc>
                  <a:txBody>
                    <a:bodyPr/>
                    <a:lstStyle/>
                    <a:p>
                      <a:r>
                        <a:rPr lang="en-AU" sz="1300" b="1"/>
                        <a:t>10:50</a:t>
                      </a:r>
                      <a:r>
                        <a:rPr lang="en-AU" sz="1300"/>
                        <a:t>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b="1"/>
                        <a:t>Morning Tea</a:t>
                      </a:r>
                      <a:r>
                        <a:rPr lang="en-AU" sz="1300"/>
                        <a:t>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47755" marR="47755" marT="23877" marB="23877">
                    <a:lnL>
                      <a:noFill/>
                    </a:lnL>
                    <a:lnT>
                      <a:noFill/>
                    </a:lnT>
                    <a:solidFill>
                      <a:schemeClr val="bg1"/>
                    </a:solidFill>
                  </a:tcPr>
                </a:tc>
              </a:tr>
              <a:tr h="334282">
                <a:tc>
                  <a:txBody>
                    <a:bodyPr/>
                    <a:lstStyle/>
                    <a:p>
                      <a:r>
                        <a:rPr lang="en-AU" sz="1300"/>
                        <a:t>11:10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/>
                        <a:t>Joao Teixeira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2"/>
                        </a:rPr>
                        <a:t>Practical exercise with Rose nesting suite</a:t>
                      </a:r>
                      <a:r>
                        <a:rPr lang="en-US" sz="1300"/>
                        <a:t>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91018">
                <a:tc>
                  <a:txBody>
                    <a:bodyPr/>
                    <a:lstStyle/>
                    <a:p>
                      <a:r>
                        <a:rPr lang="en-AU" sz="1300" b="1"/>
                        <a:t>12:30</a:t>
                      </a:r>
                      <a:r>
                        <a:rPr lang="en-AU" sz="1300"/>
                        <a:t>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b="1"/>
                        <a:t>Lunch break</a:t>
                      </a:r>
                      <a:r>
                        <a:rPr lang="en-AU" sz="1300"/>
                        <a:t>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300" dirty="0"/>
                    </a:p>
                  </a:txBody>
                  <a:tcPr marL="47755" marR="47755" marT="23877" marB="23877">
                    <a:lnL>
                      <a:noFill/>
                    </a:lnL>
                    <a:lnT>
                      <a:noFill/>
                    </a:lnT>
                    <a:solidFill>
                      <a:schemeClr val="bg1"/>
                    </a:solidFill>
                  </a:tcPr>
                </a:tc>
              </a:tr>
              <a:tr h="477546">
                <a:tc>
                  <a:txBody>
                    <a:bodyPr/>
                    <a:lstStyle/>
                    <a:p>
                      <a:r>
                        <a:rPr lang="en-AU" sz="1300"/>
                        <a:t>13:30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/>
                        <a:t>Peter Steinle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3"/>
                        </a:rPr>
                        <a:t>​Report on Singapore Convective Scale Modelling Workshop</a:t>
                      </a:r>
                      <a:r>
                        <a:rPr lang="en-US" sz="1300"/>
                        <a:t>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477546">
                <a:tc>
                  <a:txBody>
                    <a:bodyPr/>
                    <a:lstStyle/>
                    <a:p>
                      <a:r>
                        <a:rPr lang="en-AU" sz="1300"/>
                        <a:t>13:50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/>
                        <a:t>Jeff Kepert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High-resolution ensemble prediction of an East Coast Low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620810">
                <a:tc>
                  <a:txBody>
                    <a:bodyPr/>
                    <a:lstStyle/>
                    <a:p>
                      <a:r>
                        <a:rPr lang="en-AU" sz="1300"/>
                        <a:t>14:10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/>
                        <a:t>Tan Le / Robin Bowen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RDS data repositories at NCI -- ACCESS NWP and Bureau-provided observational data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91018">
                <a:tc>
                  <a:txBody>
                    <a:bodyPr/>
                    <a:lstStyle/>
                    <a:p>
                      <a:r>
                        <a:rPr lang="en-AU" sz="1300" b="1"/>
                        <a:t>14:50</a:t>
                      </a:r>
                      <a:r>
                        <a:rPr lang="en-AU" sz="1300"/>
                        <a:t>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b="1"/>
                        <a:t>Afternoon Tea</a:t>
                      </a:r>
                      <a:r>
                        <a:rPr lang="en-AU" sz="1300"/>
                        <a:t>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47755" marR="47755" marT="23877" marB="23877">
                    <a:lnL>
                      <a:noFill/>
                    </a:lnL>
                    <a:lnT>
                      <a:noFill/>
                    </a:lnT>
                    <a:solidFill>
                      <a:schemeClr val="bg1"/>
                    </a:solidFill>
                  </a:tcPr>
                </a:tc>
              </a:tr>
              <a:tr h="477546">
                <a:tc>
                  <a:txBody>
                    <a:bodyPr/>
                    <a:lstStyle/>
                    <a:p>
                      <a:r>
                        <a:rPr lang="en-AU" sz="1300"/>
                        <a:t>15:10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/>
                        <a:t>Lawrie Rikus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Synthetic satellite imagery from ACCESS NWP model forecasts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34282">
                <a:tc>
                  <a:txBody>
                    <a:bodyPr/>
                    <a:lstStyle/>
                    <a:p>
                      <a:r>
                        <a:rPr lang="en-AU" sz="1300"/>
                        <a:t>15:25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/>
                        <a:t>Lawrie Rikus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Useful utilities -- SMOCS and pretty_stash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477546">
                <a:tc>
                  <a:txBody>
                    <a:bodyPr/>
                    <a:lstStyle/>
                    <a:p>
                      <a:r>
                        <a:rPr lang="en-AU" sz="1300"/>
                        <a:t>15:35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/>
                        <a:t>Tan Le / Robin Bowen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Other NWP tools -- File format converters, CreateBC, etc.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91018">
                <a:tc>
                  <a:txBody>
                    <a:bodyPr/>
                    <a:lstStyle/>
                    <a:p>
                      <a:r>
                        <a:rPr lang="en-AU" sz="1300" b="1"/>
                        <a:t>16:30</a:t>
                      </a:r>
                      <a:r>
                        <a:rPr lang="en-AU" sz="1300"/>
                        <a:t> </a:t>
                      </a:r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b="1"/>
                        <a:t>Finish</a:t>
                      </a:r>
                      <a:endParaRPr lang="en-AU" sz="1300"/>
                    </a:p>
                  </a:txBody>
                  <a:tcPr marL="47755" marR="47755" marT="23877" marB="238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300" dirty="0"/>
                    </a:p>
                  </a:txBody>
                  <a:tcPr marL="47755" marR="47755" marT="23877" marB="23877">
                    <a:lnL>
                      <a:noFill/>
                    </a:lnL>
                    <a:lnT>
                      <a:noFill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431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910" y="274638"/>
            <a:ext cx="6530890" cy="1143000"/>
          </a:xfrm>
        </p:spPr>
        <p:txBody>
          <a:bodyPr/>
          <a:lstStyle/>
          <a:p>
            <a:r>
              <a:rPr lang="en-US" sz="2000" b="1" dirty="0"/>
              <a:t>Thursday</a:t>
            </a:r>
            <a:r>
              <a:rPr lang="en-US" sz="2000" b="1" dirty="0" smtClean="0"/>
              <a:t> – Development </a:t>
            </a:r>
            <a:r>
              <a:rPr lang="en-US" sz="2000" b="1" dirty="0"/>
              <a:t>tools and work practices</a:t>
            </a:r>
            <a:br>
              <a:rPr lang="en-US" sz="2000" b="1" dirty="0"/>
            </a:b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542469"/>
              </p:ext>
            </p:extLst>
          </p:nvPr>
        </p:nvGraphicFramePr>
        <p:xfrm>
          <a:off x="479493" y="1968500"/>
          <a:ext cx="8186601" cy="4679950"/>
        </p:xfrm>
        <a:graphic>
          <a:graphicData uri="http://schemas.openxmlformats.org/drawingml/2006/table">
            <a:tbl>
              <a:tblPr/>
              <a:tblGrid>
                <a:gridCol w="892107"/>
                <a:gridCol w="1970314"/>
                <a:gridCol w="5324180"/>
              </a:tblGrid>
              <a:tr h="346663">
                <a:tc>
                  <a:txBody>
                    <a:bodyPr/>
                    <a:lstStyle/>
                    <a:p>
                      <a:r>
                        <a:rPr lang="en-AU" sz="1700" i="1" dirty="0"/>
                        <a:t>9:00</a:t>
                      </a:r>
                      <a:r>
                        <a:rPr lang="en-AU" sz="1700" dirty="0"/>
                        <a:t> </a:t>
                      </a:r>
                    </a:p>
                  </a:txBody>
                  <a:tcPr marL="86666" marR="86666" marT="43333" marB="43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700" dirty="0"/>
                    </a:p>
                  </a:txBody>
                  <a:tcPr marL="86666" marR="86666" marT="43333" marB="43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700" i="1"/>
                        <a:t>Prac and tutorial time</a:t>
                      </a:r>
                      <a:r>
                        <a:rPr lang="en-AU" sz="1700"/>
                        <a:t> </a:t>
                      </a:r>
                    </a:p>
                  </a:txBody>
                  <a:tcPr marL="86666" marR="86666" marT="43333" marB="43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606660">
                <a:tc>
                  <a:txBody>
                    <a:bodyPr/>
                    <a:lstStyle/>
                    <a:p>
                      <a:r>
                        <a:rPr lang="en-AU" sz="1700"/>
                        <a:t>09:30 </a:t>
                      </a:r>
                    </a:p>
                  </a:txBody>
                  <a:tcPr marL="86666" marR="86666" marT="43333" marB="43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700" dirty="0"/>
                        <a:t>Joao </a:t>
                      </a:r>
                      <a:r>
                        <a:rPr lang="en-AU" sz="1700" dirty="0" err="1"/>
                        <a:t>Teixeira</a:t>
                      </a:r>
                      <a:r>
                        <a:rPr lang="en-AU" sz="1700" dirty="0"/>
                        <a:t> </a:t>
                      </a:r>
                    </a:p>
                  </a:txBody>
                  <a:tcPr marL="86666" marR="86666" marT="43333" marB="43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hlinkClick r:id="rId2"/>
                        </a:rPr>
                        <a:t>Rose suite design for any application</a:t>
                      </a:r>
                      <a:r>
                        <a:rPr lang="en-US" sz="1700"/>
                        <a:t> </a:t>
                      </a:r>
                    </a:p>
                  </a:txBody>
                  <a:tcPr marL="86666" marR="86666" marT="43333" marB="43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46663">
                <a:tc>
                  <a:txBody>
                    <a:bodyPr/>
                    <a:lstStyle/>
                    <a:p>
                      <a:r>
                        <a:rPr lang="en-AU" sz="1700" b="1"/>
                        <a:t>10:50</a:t>
                      </a:r>
                      <a:r>
                        <a:rPr lang="en-AU" sz="1700"/>
                        <a:t> </a:t>
                      </a:r>
                    </a:p>
                  </a:txBody>
                  <a:tcPr marL="86666" marR="86666" marT="43333" marB="43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700" b="1"/>
                        <a:t>Morning Tea</a:t>
                      </a:r>
                      <a:r>
                        <a:rPr lang="en-AU" sz="1700"/>
                        <a:t> </a:t>
                      </a:r>
                    </a:p>
                  </a:txBody>
                  <a:tcPr marL="86666" marR="86666" marT="43333" marB="43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700"/>
                    </a:p>
                  </a:txBody>
                  <a:tcPr marL="86666" marR="86666" marT="43333" marB="43333">
                    <a:lnL>
                      <a:noFill/>
                    </a:lnL>
                    <a:lnT>
                      <a:noFill/>
                    </a:lnT>
                    <a:solidFill>
                      <a:schemeClr val="bg1"/>
                    </a:solidFill>
                  </a:tcPr>
                </a:tc>
              </a:tr>
              <a:tr h="606660">
                <a:tc>
                  <a:txBody>
                    <a:bodyPr/>
                    <a:lstStyle/>
                    <a:p>
                      <a:r>
                        <a:rPr lang="en-AU" sz="1700"/>
                        <a:t>11:10 </a:t>
                      </a:r>
                    </a:p>
                  </a:txBody>
                  <a:tcPr marL="86666" marR="86666" marT="43333" marB="43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700"/>
                        <a:t>Joao Teixeira </a:t>
                      </a:r>
                    </a:p>
                  </a:txBody>
                  <a:tcPr marL="86666" marR="86666" marT="43333" marB="43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hlinkClick r:id="rId2"/>
                        </a:rPr>
                        <a:t>Practical exercise with simple Rose suite design</a:t>
                      </a:r>
                      <a:r>
                        <a:rPr lang="en-US" sz="1700"/>
                        <a:t> </a:t>
                      </a:r>
                    </a:p>
                  </a:txBody>
                  <a:tcPr marL="86666" marR="86666" marT="43333" marB="43333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46663">
                <a:tc>
                  <a:txBody>
                    <a:bodyPr/>
                    <a:lstStyle/>
                    <a:p>
                      <a:r>
                        <a:rPr lang="en-AU" sz="1700" b="1"/>
                        <a:t>12:30</a:t>
                      </a:r>
                      <a:r>
                        <a:rPr lang="en-AU" sz="1700"/>
                        <a:t> </a:t>
                      </a:r>
                    </a:p>
                  </a:txBody>
                  <a:tcPr marL="86666" marR="86666" marT="43333" marB="43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700" b="1"/>
                        <a:t>Lunch break</a:t>
                      </a:r>
                      <a:r>
                        <a:rPr lang="en-AU" sz="1700"/>
                        <a:t> </a:t>
                      </a:r>
                    </a:p>
                  </a:txBody>
                  <a:tcPr marL="86666" marR="86666" marT="43333" marB="43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700"/>
                    </a:p>
                  </a:txBody>
                  <a:tcPr marL="86666" marR="86666" marT="43333" marB="43333">
                    <a:lnL>
                      <a:noFill/>
                    </a:lnL>
                    <a:lnT>
                      <a:noFill/>
                    </a:lnT>
                    <a:solidFill>
                      <a:schemeClr val="bg1"/>
                    </a:solidFill>
                  </a:tcPr>
                </a:tc>
              </a:tr>
              <a:tr h="1126655">
                <a:tc>
                  <a:txBody>
                    <a:bodyPr/>
                    <a:lstStyle/>
                    <a:p>
                      <a:r>
                        <a:rPr lang="en-AU" sz="1700"/>
                        <a:t>13:30 </a:t>
                      </a:r>
                    </a:p>
                  </a:txBody>
                  <a:tcPr marL="86666" marR="86666" marT="43333" marB="43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700"/>
                        <a:t>Scott Wales </a:t>
                      </a:r>
                    </a:p>
                  </a:txBody>
                  <a:tcPr marL="86666" marR="86666" marT="43333" marB="43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Code development working practices, rose stem, local testing, suite portability </a:t>
                      </a:r>
                    </a:p>
                  </a:txBody>
                  <a:tcPr marL="86666" marR="86666" marT="43333" marB="43333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46663">
                <a:tc>
                  <a:txBody>
                    <a:bodyPr/>
                    <a:lstStyle/>
                    <a:p>
                      <a:r>
                        <a:rPr lang="en-AU" sz="1700" b="1"/>
                        <a:t>14:50</a:t>
                      </a:r>
                      <a:r>
                        <a:rPr lang="en-AU" sz="1700"/>
                        <a:t> </a:t>
                      </a:r>
                    </a:p>
                  </a:txBody>
                  <a:tcPr marL="86666" marR="86666" marT="43333" marB="43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700" b="1"/>
                        <a:t>Afternoon Tea</a:t>
                      </a:r>
                      <a:r>
                        <a:rPr lang="en-AU" sz="1700"/>
                        <a:t> </a:t>
                      </a:r>
                    </a:p>
                  </a:txBody>
                  <a:tcPr marL="86666" marR="86666" marT="43333" marB="43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700"/>
                    </a:p>
                  </a:txBody>
                  <a:tcPr marL="86666" marR="86666" marT="43333" marB="43333">
                    <a:lnL>
                      <a:noFill/>
                    </a:lnL>
                    <a:lnT>
                      <a:noFill/>
                    </a:lnT>
                    <a:solidFill>
                      <a:schemeClr val="bg1"/>
                    </a:solidFill>
                  </a:tcPr>
                </a:tc>
              </a:tr>
              <a:tr h="606660">
                <a:tc>
                  <a:txBody>
                    <a:bodyPr/>
                    <a:lstStyle/>
                    <a:p>
                      <a:r>
                        <a:rPr lang="en-AU" sz="1700"/>
                        <a:t>15:10 </a:t>
                      </a:r>
                    </a:p>
                  </a:txBody>
                  <a:tcPr marL="86666" marR="86666" marT="43333" marB="43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700"/>
                        <a:t>Scott Wales </a:t>
                      </a:r>
                    </a:p>
                  </a:txBody>
                  <a:tcPr marL="86666" marR="86666" marT="43333" marB="43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Tour through various useful sites </a:t>
                      </a:r>
                    </a:p>
                  </a:txBody>
                  <a:tcPr marL="86666" marR="86666" marT="43333" marB="43333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46663">
                <a:tc>
                  <a:txBody>
                    <a:bodyPr/>
                    <a:lstStyle/>
                    <a:p>
                      <a:r>
                        <a:rPr lang="en-AU" sz="1700" b="1"/>
                        <a:t>16:00</a:t>
                      </a:r>
                      <a:r>
                        <a:rPr lang="en-AU" sz="1700"/>
                        <a:t> </a:t>
                      </a:r>
                    </a:p>
                  </a:txBody>
                  <a:tcPr marL="86666" marR="86666" marT="43333" marB="43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700" b="1"/>
                        <a:t>Finish</a:t>
                      </a:r>
                      <a:endParaRPr lang="en-AU" sz="1700"/>
                    </a:p>
                  </a:txBody>
                  <a:tcPr marL="86666" marR="86666" marT="43333" marB="43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700" dirty="0"/>
                    </a:p>
                  </a:txBody>
                  <a:tcPr marL="86666" marR="86666" marT="43333" marB="43333">
                    <a:lnL>
                      <a:noFill/>
                    </a:lnL>
                    <a:lnT>
                      <a:noFill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25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000" dirty="0"/>
              <a:t> </a:t>
            </a:r>
            <a:r>
              <a:rPr lang="en-AU" sz="2000" dirty="0" smtClean="0"/>
              <a:t>ACCESS 10</a:t>
            </a:r>
            <a:r>
              <a:rPr lang="en-AU" sz="2000" baseline="30000" dirty="0" smtClean="0"/>
              <a:t>th</a:t>
            </a:r>
            <a:r>
              <a:rPr lang="en-AU" sz="2000" dirty="0" smtClean="0"/>
              <a:t> </a:t>
            </a:r>
            <a:r>
              <a:rPr lang="en-AU" sz="2000" dirty="0"/>
              <a:t>anniversary</a:t>
            </a:r>
            <a:endParaRPr lang="en-AU" sz="1800" dirty="0"/>
          </a:p>
          <a:p>
            <a:pPr lvl="0"/>
            <a:r>
              <a:rPr lang="en-AU" sz="2000" dirty="0"/>
              <a:t>2005: Kamal Puri appointed ACCESS </a:t>
            </a:r>
            <a:r>
              <a:rPr lang="en-AU" sz="2000" dirty="0" smtClean="0"/>
              <a:t>Leader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2000" dirty="0" smtClean="0"/>
              <a:t>BoM</a:t>
            </a:r>
            <a:r>
              <a:rPr lang="en-AU" sz="2000" dirty="0"/>
              <a:t>, CSIRO, Australian research </a:t>
            </a:r>
            <a:r>
              <a:rPr lang="en-AU" sz="2000" dirty="0" smtClean="0"/>
              <a:t>community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2000" dirty="0" smtClean="0"/>
              <a:t>Formulation </a:t>
            </a:r>
            <a:r>
              <a:rPr lang="en-AU" sz="2000" dirty="0"/>
              <a:t>and </a:t>
            </a:r>
            <a:r>
              <a:rPr lang="en-AU" sz="2000" dirty="0" smtClean="0"/>
              <a:t>recommendations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2000" dirty="0" smtClean="0"/>
              <a:t>ACCESS </a:t>
            </a:r>
            <a:r>
              <a:rPr lang="en-AU" sz="2000" dirty="0"/>
              <a:t>Blueprint</a:t>
            </a:r>
            <a:endParaRPr lang="en-AU" sz="1800" dirty="0"/>
          </a:p>
          <a:p>
            <a:pPr lvl="0"/>
            <a:r>
              <a:rPr lang="en-AU" sz="2000" dirty="0"/>
              <a:t>2006: Commenced work with UM </a:t>
            </a:r>
            <a:endParaRPr lang="en-AU" sz="1800" dirty="0"/>
          </a:p>
          <a:p>
            <a:pPr lvl="0"/>
            <a:r>
              <a:rPr lang="en-AU" sz="2000" dirty="0"/>
              <a:t>2007: First UM Licence signed</a:t>
            </a:r>
            <a:endParaRPr lang="en-AU" sz="1800" dirty="0"/>
          </a:p>
          <a:p>
            <a:pPr lvl="0"/>
            <a:r>
              <a:rPr lang="en-AU" sz="2000" dirty="0"/>
              <a:t>2009-2010: APS0 ACCESS NWP operational</a:t>
            </a:r>
            <a:endParaRPr lang="en-AU" sz="1800" dirty="0"/>
          </a:p>
          <a:p>
            <a:pPr lvl="0"/>
            <a:r>
              <a:rPr lang="en-AU" sz="2000" dirty="0"/>
              <a:t>20xx: ACCESS CM1 released</a:t>
            </a:r>
            <a:endParaRPr lang="en-AU" sz="1800" dirty="0"/>
          </a:p>
          <a:p>
            <a:endParaRPr lang="en-AU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ACCESS – Australian </a:t>
            </a:r>
            <a:r>
              <a:rPr lang="en-AU" dirty="0"/>
              <a:t>Community Climate and Earth System </a:t>
            </a:r>
            <a:r>
              <a:rPr lang="en-AU" dirty="0" smtClean="0"/>
              <a:t>Simulator</a:t>
            </a:r>
            <a:endParaRPr lang="en-AU" dirty="0"/>
          </a:p>
        </p:txBody>
      </p:sp>
      <p:grpSp>
        <p:nvGrpSpPr>
          <p:cNvPr id="34" name="Group 33"/>
          <p:cNvGrpSpPr/>
          <p:nvPr/>
        </p:nvGrpSpPr>
        <p:grpSpPr>
          <a:xfrm>
            <a:off x="3600000" y="1944000"/>
            <a:ext cx="4281962" cy="330879"/>
            <a:chOff x="3600000" y="1944000"/>
            <a:chExt cx="4281962" cy="330879"/>
          </a:xfrm>
        </p:grpSpPr>
        <p:grpSp>
          <p:nvGrpSpPr>
            <p:cNvPr id="6" name="Group 5"/>
            <p:cNvGrpSpPr/>
            <p:nvPr/>
          </p:nvGrpSpPr>
          <p:grpSpPr>
            <a:xfrm>
              <a:off x="3600000" y="1944000"/>
              <a:ext cx="393962" cy="330879"/>
              <a:chOff x="7777266" y="1968500"/>
              <a:chExt cx="1138134" cy="1047751"/>
            </a:xfrm>
          </p:grpSpPr>
          <p:pic>
            <p:nvPicPr>
              <p:cNvPr id="4" name="Picture 6" descr="Access Development Trac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7666"/>
              <a:stretch/>
            </p:blipFill>
            <p:spPr bwMode="auto">
              <a:xfrm>
                <a:off x="7777266" y="1968500"/>
                <a:ext cx="1138134" cy="10477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Rectangle 4"/>
              <p:cNvSpPr/>
              <p:nvPr/>
            </p:nvSpPr>
            <p:spPr>
              <a:xfrm>
                <a:off x="8654603" y="2588654"/>
                <a:ext cx="260797" cy="2446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032000" y="1944000"/>
              <a:ext cx="393962" cy="330879"/>
              <a:chOff x="7777266" y="1968500"/>
              <a:chExt cx="1138134" cy="1047751"/>
            </a:xfrm>
          </p:grpSpPr>
          <p:pic>
            <p:nvPicPr>
              <p:cNvPr id="8" name="Picture 6" descr="Access Development Trac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7666"/>
              <a:stretch/>
            </p:blipFill>
            <p:spPr bwMode="auto">
              <a:xfrm>
                <a:off x="7777266" y="1968500"/>
                <a:ext cx="1138134" cy="10477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tangle 8"/>
              <p:cNvSpPr/>
              <p:nvPr/>
            </p:nvSpPr>
            <p:spPr>
              <a:xfrm>
                <a:off x="8654603" y="2588654"/>
                <a:ext cx="260797" cy="2446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464000" y="1944000"/>
              <a:ext cx="393962" cy="330879"/>
              <a:chOff x="7777266" y="1968500"/>
              <a:chExt cx="1138134" cy="1047751"/>
            </a:xfrm>
          </p:grpSpPr>
          <p:pic>
            <p:nvPicPr>
              <p:cNvPr id="11" name="Picture 6" descr="Access Development Trac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7666"/>
              <a:stretch/>
            </p:blipFill>
            <p:spPr bwMode="auto">
              <a:xfrm>
                <a:off x="7777266" y="1968500"/>
                <a:ext cx="1138134" cy="10477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8654603" y="2588654"/>
                <a:ext cx="260797" cy="2446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896000" y="1944000"/>
              <a:ext cx="393962" cy="330879"/>
              <a:chOff x="7777266" y="1968500"/>
              <a:chExt cx="1138134" cy="1047751"/>
            </a:xfrm>
          </p:grpSpPr>
          <p:pic>
            <p:nvPicPr>
              <p:cNvPr id="14" name="Picture 6" descr="Access Development Trac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7666"/>
              <a:stretch/>
            </p:blipFill>
            <p:spPr bwMode="auto">
              <a:xfrm>
                <a:off x="7777266" y="1968500"/>
                <a:ext cx="1138134" cy="10477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8654603" y="2588654"/>
                <a:ext cx="260797" cy="2446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056000" y="1944000"/>
              <a:ext cx="393962" cy="330879"/>
              <a:chOff x="7777266" y="1968500"/>
              <a:chExt cx="1138134" cy="1047751"/>
            </a:xfrm>
          </p:grpSpPr>
          <p:pic>
            <p:nvPicPr>
              <p:cNvPr id="17" name="Picture 6" descr="Access Development Trac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7666"/>
              <a:stretch/>
            </p:blipFill>
            <p:spPr bwMode="auto">
              <a:xfrm>
                <a:off x="7777266" y="1968500"/>
                <a:ext cx="1138134" cy="10477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8654603" y="2588654"/>
                <a:ext cx="260797" cy="2446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5328000" y="1944000"/>
              <a:ext cx="393962" cy="330879"/>
              <a:chOff x="7777266" y="1968500"/>
              <a:chExt cx="1138134" cy="1047751"/>
            </a:xfrm>
          </p:grpSpPr>
          <p:pic>
            <p:nvPicPr>
              <p:cNvPr id="20" name="Picture 6" descr="Access Development Trac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7666"/>
              <a:stretch/>
            </p:blipFill>
            <p:spPr bwMode="auto">
              <a:xfrm>
                <a:off x="7777266" y="1968500"/>
                <a:ext cx="1138134" cy="10477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Rectangle 20"/>
              <p:cNvSpPr/>
              <p:nvPr/>
            </p:nvSpPr>
            <p:spPr>
              <a:xfrm>
                <a:off x="8654603" y="2588654"/>
                <a:ext cx="260797" cy="2446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7488000" y="1944000"/>
              <a:ext cx="393962" cy="330879"/>
              <a:chOff x="7777266" y="1968500"/>
              <a:chExt cx="1138134" cy="1047751"/>
            </a:xfrm>
          </p:grpSpPr>
          <p:pic>
            <p:nvPicPr>
              <p:cNvPr id="23" name="Picture 6" descr="Access Development Trac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7666"/>
              <a:stretch/>
            </p:blipFill>
            <p:spPr bwMode="auto">
              <a:xfrm>
                <a:off x="7777266" y="1968500"/>
                <a:ext cx="1138134" cy="10477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Rectangle 23"/>
              <p:cNvSpPr/>
              <p:nvPr/>
            </p:nvSpPr>
            <p:spPr>
              <a:xfrm>
                <a:off x="8654603" y="2588654"/>
                <a:ext cx="260797" cy="2446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5760000" y="1944000"/>
              <a:ext cx="393962" cy="330879"/>
              <a:chOff x="7777266" y="1968500"/>
              <a:chExt cx="1138134" cy="1047751"/>
            </a:xfrm>
          </p:grpSpPr>
          <p:pic>
            <p:nvPicPr>
              <p:cNvPr id="26" name="Picture 6" descr="Access Development Trac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7666"/>
              <a:stretch/>
            </p:blipFill>
            <p:spPr bwMode="auto">
              <a:xfrm>
                <a:off x="7777266" y="1968500"/>
                <a:ext cx="1138134" cy="10477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Rectangle 26"/>
              <p:cNvSpPr/>
              <p:nvPr/>
            </p:nvSpPr>
            <p:spPr>
              <a:xfrm>
                <a:off x="8654603" y="2588654"/>
                <a:ext cx="260797" cy="2446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192000" y="1944000"/>
              <a:ext cx="393962" cy="330879"/>
              <a:chOff x="7777266" y="1968500"/>
              <a:chExt cx="1138134" cy="1047751"/>
            </a:xfrm>
          </p:grpSpPr>
          <p:pic>
            <p:nvPicPr>
              <p:cNvPr id="29" name="Picture 6" descr="Access Development Trac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7666"/>
              <a:stretch/>
            </p:blipFill>
            <p:spPr bwMode="auto">
              <a:xfrm>
                <a:off x="7777266" y="1968500"/>
                <a:ext cx="1138134" cy="10477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Rectangle 29"/>
              <p:cNvSpPr/>
              <p:nvPr/>
            </p:nvSpPr>
            <p:spPr>
              <a:xfrm>
                <a:off x="8654603" y="2588654"/>
                <a:ext cx="260797" cy="2446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624000" y="1944000"/>
              <a:ext cx="393962" cy="330879"/>
              <a:chOff x="7777266" y="1968500"/>
              <a:chExt cx="1138134" cy="1047751"/>
            </a:xfrm>
          </p:grpSpPr>
          <p:pic>
            <p:nvPicPr>
              <p:cNvPr id="32" name="Picture 6" descr="Access Development Trac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7666"/>
              <a:stretch/>
            </p:blipFill>
            <p:spPr bwMode="auto">
              <a:xfrm>
                <a:off x="7777266" y="1968500"/>
                <a:ext cx="1138134" cy="10477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Rectangle 32"/>
              <p:cNvSpPr/>
              <p:nvPr/>
            </p:nvSpPr>
            <p:spPr>
              <a:xfrm>
                <a:off x="8654603" y="2588654"/>
                <a:ext cx="260797" cy="2446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pic>
        <p:nvPicPr>
          <p:cNvPr id="1026" name="Picture 2" descr="https://62e528761d0685343e1c-f3d1b99a743ffa4142d9d7f1978d9686.ssl.cf2.rackcdn.com/avatars/162344/width238/image-20150409-15228-1ao9l9c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135"/>
          <a:stretch/>
        </p:blipFill>
        <p:spPr bwMode="auto">
          <a:xfrm>
            <a:off x="6192002" y="2408349"/>
            <a:ext cx="1459607" cy="157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27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000" dirty="0"/>
              <a:t> </a:t>
            </a:r>
            <a:r>
              <a:rPr lang="en-AU" sz="2000" dirty="0" smtClean="0"/>
              <a:t>ACCESS Awards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 dirty="0" smtClean="0"/>
              <a:t>2013 CSIRO Medal for Science Excellence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 dirty="0" smtClean="0"/>
              <a:t>2014 Bureau Excellence Award</a:t>
            </a:r>
            <a:endParaRPr lang="en-AU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ACCESS – Australian </a:t>
            </a:r>
            <a:r>
              <a:rPr lang="en-AU" dirty="0"/>
              <a:t>Community Climate and Earth System </a:t>
            </a:r>
            <a:r>
              <a:rPr lang="en-AU" dirty="0" smtClean="0"/>
              <a:t>Simulator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471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sz="1800" dirty="0" smtClean="0">
                <a:latin typeface="Calibri"/>
                <a:ea typeface="Calibri"/>
                <a:cs typeface="Times New Roman"/>
              </a:rPr>
              <a:t>Priestley</a:t>
            </a:r>
            <a:endParaRPr lang="en-AU" sz="16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sz="1800" dirty="0">
                <a:latin typeface="Calibri"/>
                <a:ea typeface="Calibri"/>
                <a:cs typeface="Times New Roman"/>
              </a:rPr>
              <a:t>Bourke, Puri, McAvaney, Leslie, Seaman, </a:t>
            </a:r>
            <a:r>
              <a:rPr lang="en-AU" sz="1800" dirty="0" err="1">
                <a:latin typeface="Calibri"/>
                <a:ea typeface="Calibri"/>
                <a:cs typeface="Times New Roman"/>
              </a:rPr>
              <a:t>LeMarshall</a:t>
            </a:r>
            <a:r>
              <a:rPr lang="en-AU" sz="1800" dirty="0">
                <a:latin typeface="Calibri"/>
                <a:ea typeface="Calibri"/>
                <a:cs typeface="Times New Roman"/>
              </a:rPr>
              <a:t>, Davidson</a:t>
            </a:r>
            <a:endParaRPr lang="en-AU" sz="16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sz="1800" dirty="0">
                <a:latin typeface="Calibri"/>
                <a:ea typeface="Calibri"/>
                <a:cs typeface="Times New Roman"/>
              </a:rPr>
              <a:t>Hunt, Gordon, </a:t>
            </a:r>
            <a:r>
              <a:rPr lang="en-AU" sz="1800" dirty="0" smtClean="0">
                <a:latin typeface="Calibri"/>
                <a:ea typeface="Calibri"/>
                <a:cs typeface="Times New Roman"/>
              </a:rPr>
              <a:t>McGregor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endParaRPr lang="en-AU" sz="1600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  <a:buFont typeface="Symbol"/>
              <a:buChar char=""/>
            </a:pPr>
            <a:r>
              <a:rPr lang="en-AU" sz="1800" dirty="0" smtClean="0">
                <a:latin typeface="Calibri"/>
                <a:ea typeface="Calibri"/>
                <a:cs typeface="Times New Roman"/>
              </a:rPr>
              <a:t>Bureau:   </a:t>
            </a:r>
            <a:r>
              <a:rPr lang="en-AU" sz="1800" dirty="0">
                <a:latin typeface="Calibri"/>
                <a:ea typeface="Calibri"/>
                <a:cs typeface="Times New Roman"/>
              </a:rPr>
              <a:t>Research Branch – CMRC – ANMRC – BMRC – CAWCR – </a:t>
            </a:r>
            <a:r>
              <a:rPr lang="en-AU" sz="1800" dirty="0" smtClean="0">
                <a:latin typeface="Calibri"/>
                <a:ea typeface="Calibri"/>
                <a:cs typeface="Times New Roman"/>
              </a:rPr>
              <a:t>R&amp;D Branch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sz="1800" dirty="0" smtClean="0">
                <a:latin typeface="Calibri"/>
                <a:ea typeface="Calibri"/>
                <a:cs typeface="Times New Roman"/>
              </a:rPr>
              <a:t>CSIRO:   </a:t>
            </a:r>
            <a:r>
              <a:rPr lang="en-AU" sz="1800" dirty="0">
                <a:latin typeface="Calibri"/>
                <a:ea typeface="Calibri"/>
                <a:cs typeface="Times New Roman"/>
              </a:rPr>
              <a:t>DAR – CAR – CMAR and Oceanography, </a:t>
            </a:r>
            <a:r>
              <a:rPr lang="en-AU" sz="1800" dirty="0" smtClean="0">
                <a:latin typeface="Calibri"/>
                <a:ea typeface="Calibri"/>
                <a:cs typeface="Times New Roman"/>
              </a:rPr>
              <a:t>CLW </a:t>
            </a:r>
            <a:endParaRPr lang="en-AU" sz="16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sz="1800" dirty="0">
                <a:latin typeface="Calibri"/>
                <a:ea typeface="Calibri"/>
                <a:cs typeface="Times New Roman"/>
              </a:rPr>
              <a:t>Monash CDM &amp; CDMO, CRCSHM</a:t>
            </a:r>
            <a:endParaRPr lang="en-AU" sz="16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sz="1800" dirty="0">
                <a:latin typeface="Calibri"/>
                <a:ea typeface="Calibri"/>
                <a:cs typeface="Times New Roman"/>
              </a:rPr>
              <a:t>UNSW Ocean Modelling Group</a:t>
            </a:r>
            <a:endParaRPr lang="en-AU" sz="16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sz="1800" dirty="0">
                <a:latin typeface="Calibri"/>
                <a:ea typeface="Calibri"/>
                <a:cs typeface="Times New Roman"/>
              </a:rPr>
              <a:t>Macquarie </a:t>
            </a:r>
            <a:r>
              <a:rPr lang="en-AU" sz="1800" dirty="0" err="1">
                <a:latin typeface="Calibri"/>
                <a:ea typeface="Calibri"/>
                <a:cs typeface="Times New Roman"/>
              </a:rPr>
              <a:t>Uni</a:t>
            </a:r>
            <a:r>
              <a:rPr lang="en-AU" sz="1800" dirty="0">
                <a:latin typeface="Calibri"/>
                <a:ea typeface="Calibri"/>
                <a:cs typeface="Times New Roman"/>
              </a:rPr>
              <a:t> Climate Centre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endParaRPr lang="en-AU" sz="1800" dirty="0" smtClean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sz="1800" dirty="0" smtClean="0">
                <a:latin typeface="Calibri"/>
                <a:ea typeface="Calibri"/>
                <a:cs typeface="Times New Roman"/>
              </a:rPr>
              <a:t>GASP</a:t>
            </a:r>
            <a:r>
              <a:rPr lang="en-AU" sz="1800" dirty="0">
                <a:latin typeface="Calibri"/>
                <a:ea typeface="Calibri"/>
                <a:cs typeface="Times New Roman"/>
              </a:rPr>
              <a:t>, LAPS 1976-2010</a:t>
            </a:r>
            <a:endParaRPr lang="en-AU" sz="16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sz="1800" dirty="0">
                <a:latin typeface="Calibri"/>
                <a:ea typeface="Calibri"/>
                <a:cs typeface="Times New Roman"/>
              </a:rPr>
              <a:t>CSIRO </a:t>
            </a:r>
            <a:r>
              <a:rPr lang="en-AU" sz="1800" dirty="0" err="1">
                <a:latin typeface="Calibri"/>
                <a:ea typeface="Calibri"/>
                <a:cs typeface="Times New Roman"/>
              </a:rPr>
              <a:t>Mkx</a:t>
            </a:r>
            <a:r>
              <a:rPr lang="en-AU" sz="1800" dirty="0">
                <a:latin typeface="Calibri"/>
                <a:ea typeface="Calibri"/>
                <a:cs typeface="Times New Roman"/>
              </a:rPr>
              <a:t> 197x-</a:t>
            </a:r>
            <a:endParaRPr lang="en-AU" sz="16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sz="1800" dirty="0">
                <a:latin typeface="Calibri"/>
                <a:ea typeface="Calibri"/>
                <a:cs typeface="Times New Roman"/>
              </a:rPr>
              <a:t>CCAM </a:t>
            </a:r>
            <a:endParaRPr lang="en-AU" sz="16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Bureau, CSIRO and Universities weather and climate modelling since ~ 1970</a:t>
            </a: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770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C00000"/>
                </a:solidFill>
              </a:rPr>
              <a:t>Chris </a:t>
            </a:r>
            <a:r>
              <a:rPr lang="en-AU" dirty="0">
                <a:solidFill>
                  <a:srgbClr val="C00000"/>
                </a:solidFill>
              </a:rPr>
              <a:t>Tingwell Wednesday talk</a:t>
            </a:r>
          </a:p>
          <a:p>
            <a:pPr lvl="0"/>
            <a:r>
              <a:rPr lang="en-AU" dirty="0"/>
              <a:t>Global, regional, high-resolution city domains, TC, ensembles</a:t>
            </a:r>
          </a:p>
          <a:p>
            <a:pPr lvl="0"/>
            <a:r>
              <a:rPr lang="en-AU" dirty="0"/>
              <a:t>Data assimilation and short-medium range 0-10 day forecasts</a:t>
            </a:r>
          </a:p>
          <a:p>
            <a:pPr lvl="0"/>
            <a:r>
              <a:rPr lang="en-AU" dirty="0"/>
              <a:t>BNOC – Bureau National Operations Centre – 24-7 operations</a:t>
            </a:r>
          </a:p>
          <a:p>
            <a:pPr lvl="0"/>
            <a:r>
              <a:rPr lang="en-AU" dirty="0"/>
              <a:t>ISS – Information Systems and Services – Supercomputing and IT systems</a:t>
            </a:r>
          </a:p>
          <a:p>
            <a:pPr lvl="0"/>
            <a:r>
              <a:rPr lang="en-AU" dirty="0"/>
              <a:t>Basis of Bureau forecasts: severe weather warnings and public weather </a:t>
            </a:r>
            <a:r>
              <a:rPr lang="en-AU" dirty="0" smtClean="0"/>
              <a:t>forecasts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BoM ACCESS Research and Operational NWP</a:t>
            </a: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8645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4000" y="1968500"/>
            <a:ext cx="8637588" cy="4187601"/>
          </a:xfrm>
        </p:spPr>
        <p:txBody>
          <a:bodyPr>
            <a:normAutofit/>
          </a:bodyPr>
          <a:lstStyle/>
          <a:p>
            <a:r>
              <a:rPr lang="en-AU" sz="2200" dirty="0" smtClean="0"/>
              <a:t>Automated </a:t>
            </a:r>
            <a:r>
              <a:rPr lang="en-AU" sz="2200" dirty="0"/>
              <a:t>forecast generation – GFE Graphical Forecast </a:t>
            </a:r>
            <a:r>
              <a:rPr lang="en-AU" sz="2200" dirty="0" smtClean="0"/>
              <a:t>Editor</a:t>
            </a:r>
          </a:p>
          <a:p>
            <a:pPr lvl="0"/>
            <a:r>
              <a:rPr lang="en-AU" sz="2200" dirty="0"/>
              <a:t>Specialised services for aviation, defence, emergency services, mining, agriculture, marine  and business customers</a:t>
            </a:r>
          </a:p>
          <a:p>
            <a:pPr lvl="0"/>
            <a:r>
              <a:rPr lang="en-AU" sz="2200" dirty="0"/>
              <a:t>Research computing at NCI</a:t>
            </a:r>
          </a:p>
          <a:p>
            <a:pPr lvl="0"/>
            <a:r>
              <a:rPr lang="en-AU" sz="2200" dirty="0"/>
              <a:t>ACCESS NWP forecasts available to Australian research community in NCI RDS facility </a:t>
            </a:r>
          </a:p>
          <a:p>
            <a:pPr lvl="1"/>
            <a:r>
              <a:rPr lang="en-AU" sz="2200" dirty="0">
                <a:solidFill>
                  <a:srgbClr val="C00000"/>
                </a:solidFill>
              </a:rPr>
              <a:t>Tan Le </a:t>
            </a:r>
            <a:r>
              <a:rPr lang="en-AU" sz="2200" dirty="0" smtClean="0">
                <a:solidFill>
                  <a:srgbClr val="C00000"/>
                </a:solidFill>
              </a:rPr>
              <a:t>&amp; Robin Bowen Wednesday talk</a:t>
            </a:r>
          </a:p>
          <a:p>
            <a:pPr lvl="1"/>
            <a:r>
              <a:rPr lang="en-AU" sz="2200" dirty="0" smtClean="0"/>
              <a:t>Talk also covers tool for accessing and converting data</a:t>
            </a:r>
            <a:endParaRPr lang="en-AU" sz="2200" dirty="0"/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BoM ACCESS Research and Operational </a:t>
            </a:r>
            <a:r>
              <a:rPr lang="en-AU" dirty="0" smtClean="0"/>
              <a:t>NWP (2)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0841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910" y="274638"/>
            <a:ext cx="6530890" cy="1143000"/>
          </a:xfrm>
        </p:spPr>
        <p:txBody>
          <a:bodyPr/>
          <a:lstStyle/>
          <a:p>
            <a:r>
              <a:rPr lang="en-AU" dirty="0" smtClean="0"/>
              <a:t>Course information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/>
            <a:r>
              <a:rPr lang="en-US" dirty="0">
                <a:solidFill>
                  <a:schemeClr val="accent2"/>
                </a:solidFill>
              </a:rPr>
              <a:t>Course </a:t>
            </a:r>
            <a:r>
              <a:rPr lang="en-US" dirty="0" smtClean="0">
                <a:solidFill>
                  <a:schemeClr val="accent2"/>
                </a:solidFill>
              </a:rPr>
              <a:t>administrator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Val Jemmeson</a:t>
            </a:r>
          </a:p>
          <a:p>
            <a:pPr marL="0" indent="0"/>
            <a:r>
              <a:rPr lang="en-US" dirty="0" smtClean="0">
                <a:solidFill>
                  <a:schemeClr val="accent2"/>
                </a:solidFill>
              </a:rPr>
              <a:t>Organising </a:t>
            </a:r>
            <a:r>
              <a:rPr lang="en-US" dirty="0">
                <a:solidFill>
                  <a:schemeClr val="accent2"/>
                </a:solidFill>
              </a:rPr>
              <a:t>Committee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Michael Naughton, Joao Teixeira, Martin Dix, Scott Wales, Robin Bowen, Val Jemmeson, Wenming Lu, Yi Xiao, Oscar Alves, Ben </a:t>
            </a:r>
            <a:r>
              <a:rPr lang="en-US" dirty="0" smtClean="0">
                <a:solidFill>
                  <a:schemeClr val="accent2"/>
                </a:solidFill>
              </a:rPr>
              <a:t>Evans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Organising Committee have red lettering on name </a:t>
            </a:r>
            <a:r>
              <a:rPr lang="en-US" dirty="0" smtClean="0">
                <a:solidFill>
                  <a:schemeClr val="accent2"/>
                </a:solidFill>
              </a:rPr>
              <a:t>badges</a:t>
            </a:r>
          </a:p>
          <a:p>
            <a:pPr marL="0" indent="0"/>
            <a:endParaRPr lang="en-US" dirty="0" smtClean="0">
              <a:solidFill>
                <a:schemeClr val="accent2"/>
              </a:solidFill>
            </a:endParaRPr>
          </a:p>
          <a:p>
            <a:pPr marL="0" indent="0"/>
            <a:r>
              <a:rPr lang="en-US" dirty="0" smtClean="0">
                <a:solidFill>
                  <a:schemeClr val="accent2"/>
                </a:solidFill>
              </a:rPr>
              <a:t>Course Reception:  Level 6 entry area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Collect name </a:t>
            </a:r>
            <a:r>
              <a:rPr lang="en-US" dirty="0" smtClean="0">
                <a:solidFill>
                  <a:schemeClr val="accent2"/>
                </a:solidFill>
              </a:rPr>
              <a:t>badge, and have your name ticked off  registration list</a:t>
            </a:r>
          </a:p>
        </p:txBody>
      </p:sp>
    </p:spTree>
    <p:extLst>
      <p:ext uri="{BB962C8B-B14F-4D97-AF65-F5344CB8AC3E}">
        <p14:creationId xmlns:p14="http://schemas.microsoft.com/office/powerpoint/2010/main" val="364787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dirty="0" smtClean="0">
                <a:solidFill>
                  <a:srgbClr val="C00000"/>
                </a:solidFill>
              </a:rPr>
              <a:t>Joao </a:t>
            </a:r>
            <a:r>
              <a:rPr lang="en-AU" dirty="0" err="1" smtClean="0">
                <a:solidFill>
                  <a:srgbClr val="C00000"/>
                </a:solidFill>
              </a:rPr>
              <a:t>Teixeira</a:t>
            </a:r>
            <a:r>
              <a:rPr lang="en-AU" dirty="0" smtClean="0">
                <a:solidFill>
                  <a:srgbClr val="C00000"/>
                </a:solidFill>
              </a:rPr>
              <a:t> and Scott Wales Wednesday training session </a:t>
            </a:r>
            <a:r>
              <a:rPr lang="en-AU" dirty="0" smtClean="0"/>
              <a:t>– Nesting suite for high-resolution modelling studies</a:t>
            </a:r>
          </a:p>
          <a:p>
            <a:pPr lvl="0"/>
            <a:r>
              <a:rPr lang="en-AU" dirty="0" smtClean="0">
                <a:solidFill>
                  <a:srgbClr val="C00000"/>
                </a:solidFill>
              </a:rPr>
              <a:t>Peter </a:t>
            </a:r>
            <a:r>
              <a:rPr lang="en-AU" dirty="0">
                <a:solidFill>
                  <a:srgbClr val="C00000"/>
                </a:solidFill>
              </a:rPr>
              <a:t>Steinle Wednesday talk</a:t>
            </a:r>
            <a:r>
              <a:rPr lang="en-AU" dirty="0"/>
              <a:t> – Singapore Convective Scale Modelling Workshop report</a:t>
            </a:r>
            <a:endParaRPr lang="en-AU" sz="2000" dirty="0"/>
          </a:p>
          <a:p>
            <a:pPr lvl="0"/>
            <a:r>
              <a:rPr lang="en-AU" dirty="0">
                <a:solidFill>
                  <a:srgbClr val="C00000"/>
                </a:solidFill>
              </a:rPr>
              <a:t>Jeff Kepert Wednesday talk </a:t>
            </a:r>
            <a:r>
              <a:rPr lang="en-AU" dirty="0"/>
              <a:t>– High resolution ensemble forecast of March 2015 Dungog-Maitland East Coast Low</a:t>
            </a:r>
            <a:endParaRPr lang="en-AU" sz="2000" dirty="0"/>
          </a:p>
          <a:p>
            <a:pPr lvl="0"/>
            <a:r>
              <a:rPr lang="en-AU" dirty="0">
                <a:solidFill>
                  <a:srgbClr val="C00000"/>
                </a:solidFill>
              </a:rPr>
              <a:t>Lawrie Rikus Wednesday talks </a:t>
            </a:r>
            <a:r>
              <a:rPr lang="en-AU" dirty="0"/>
              <a:t>– Synthetic satellite imagery; Tools for Model Output Statistics collection and examining STASH settings</a:t>
            </a:r>
            <a:endParaRPr lang="en-AU" sz="2000" dirty="0"/>
          </a:p>
          <a:p>
            <a:pPr lvl="0"/>
            <a:endParaRPr lang="en-AU" dirty="0"/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NWP and High Resolution Modelling presentations and training session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807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sz="2800" dirty="0">
                <a:solidFill>
                  <a:srgbClr val="C00000"/>
                </a:solidFill>
                <a:latin typeface="Calibri"/>
                <a:ea typeface="Calibri"/>
                <a:cs typeface="Times New Roman"/>
              </a:rPr>
              <a:t>Debbie Hudson Tuesday talk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sz="2800" dirty="0">
                <a:latin typeface="Calibri"/>
                <a:ea typeface="Calibri"/>
                <a:cs typeface="Times New Roman"/>
              </a:rPr>
              <a:t>Multi-week to Annual timescales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sz="2800" dirty="0">
                <a:latin typeface="Calibri"/>
                <a:ea typeface="Calibri"/>
                <a:cs typeface="Times New Roman"/>
              </a:rPr>
              <a:t>Input </a:t>
            </a:r>
            <a:r>
              <a:rPr lang="en-AU" sz="2800" dirty="0" smtClean="0">
                <a:latin typeface="Calibri"/>
                <a:ea typeface="Calibri"/>
                <a:cs typeface="Times New Roman"/>
              </a:rPr>
              <a:t>to Bureau </a:t>
            </a:r>
            <a:r>
              <a:rPr lang="en-AU" sz="2800" dirty="0">
                <a:latin typeface="Calibri"/>
                <a:ea typeface="Calibri"/>
                <a:cs typeface="Times New Roman"/>
              </a:rPr>
              <a:t>Seasonal Climate </a:t>
            </a:r>
            <a:r>
              <a:rPr lang="en-AU" sz="2800" dirty="0" smtClean="0">
                <a:latin typeface="Calibri"/>
                <a:ea typeface="Calibri"/>
                <a:cs typeface="Times New Roman"/>
              </a:rPr>
              <a:t>Outlooks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sz="2800" dirty="0" smtClean="0">
                <a:latin typeface="Calibri"/>
                <a:ea typeface="Calibri"/>
                <a:cs typeface="Times New Roman"/>
              </a:rPr>
              <a:t>Rainfall &amp; temperature anomalies, El Nino, MJO</a:t>
            </a:r>
            <a:endParaRPr lang="en-AU" sz="28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sz="2800" dirty="0">
                <a:latin typeface="Calibri"/>
                <a:ea typeface="Calibri"/>
                <a:cs typeface="Times New Roman"/>
              </a:rPr>
              <a:t>ACCESS successor to POAMA Predictive Ocean Atmosphere Model for Australia 20xx-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sz="2800" dirty="0">
                <a:latin typeface="Calibri"/>
                <a:ea typeface="Calibri"/>
                <a:cs typeface="Times New Roman"/>
              </a:rPr>
              <a:t>Couple Atmosphere-Ocean System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/>
              <a:t>BoM ACCESS-S Seasonal </a:t>
            </a:r>
            <a:r>
              <a:rPr lang="en-AU" sz="2800" dirty="0" smtClean="0"/>
              <a:t>Forecasts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98570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 smtClean="0">
                <a:latin typeface="Calibri"/>
                <a:ea typeface="Calibri"/>
                <a:cs typeface="Times New Roman"/>
              </a:rPr>
              <a:t>Originally </a:t>
            </a:r>
            <a:r>
              <a:rPr lang="en-AU" dirty="0">
                <a:latin typeface="Calibri"/>
                <a:ea typeface="Calibri"/>
                <a:cs typeface="Times New Roman"/>
              </a:rPr>
              <a:t>based on Bureau </a:t>
            </a:r>
            <a:r>
              <a:rPr lang="en-AU" dirty="0" smtClean="0">
                <a:latin typeface="Calibri"/>
                <a:ea typeface="Calibri"/>
                <a:cs typeface="Times New Roman"/>
              </a:rPr>
              <a:t>Coupled Climate Model </a:t>
            </a:r>
            <a:r>
              <a:rPr lang="en-AU" dirty="0">
                <a:latin typeface="Calibri"/>
                <a:ea typeface="Calibri"/>
                <a:cs typeface="Times New Roman"/>
              </a:rPr>
              <a:t>– Bureau </a:t>
            </a:r>
            <a:r>
              <a:rPr lang="en-AU" dirty="0" smtClean="0">
                <a:latin typeface="Calibri"/>
                <a:ea typeface="Calibri"/>
                <a:cs typeface="Times New Roman"/>
              </a:rPr>
              <a:t>Global Spectral </a:t>
            </a:r>
            <a:r>
              <a:rPr lang="en-AU" dirty="0">
                <a:latin typeface="Calibri"/>
                <a:ea typeface="Calibri"/>
                <a:cs typeface="Times New Roman"/>
              </a:rPr>
              <a:t>Model atmosphere, AUSCOM MOM ocean</a:t>
            </a:r>
            <a:endParaRPr lang="en-AU" sz="20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ACCESS-S based on ACCESS CM1</a:t>
            </a:r>
            <a:endParaRPr lang="en-AU" sz="20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ACCESS-S2 based on </a:t>
            </a:r>
            <a:r>
              <a:rPr lang="en-AU" dirty="0" smtClean="0">
                <a:latin typeface="Calibri"/>
                <a:ea typeface="Calibri"/>
                <a:cs typeface="Times New Roman"/>
              </a:rPr>
              <a:t>GC2-GC3 </a:t>
            </a:r>
            <a:endParaRPr lang="en-AU" sz="20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Ocean DA</a:t>
            </a:r>
            <a:endParaRPr lang="en-AU" sz="20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Coupled initialisation</a:t>
            </a:r>
            <a:endParaRPr lang="en-AU" sz="20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Long period </a:t>
            </a:r>
            <a:r>
              <a:rPr lang="en-AU" dirty="0" err="1">
                <a:latin typeface="Calibri"/>
                <a:ea typeface="Calibri"/>
                <a:cs typeface="Times New Roman"/>
              </a:rPr>
              <a:t>hindcasts</a:t>
            </a:r>
            <a:r>
              <a:rPr lang="en-AU" dirty="0">
                <a:latin typeface="Calibri"/>
                <a:ea typeface="Calibri"/>
                <a:cs typeface="Times New Roman"/>
              </a:rPr>
              <a:t> for calculating climate anomalies</a:t>
            </a:r>
            <a:endParaRPr lang="en-AU" sz="20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Scheduled to be operational in 2016-17</a:t>
            </a:r>
            <a:endParaRPr lang="en-AU" sz="2000" dirty="0">
              <a:latin typeface="Calibri"/>
              <a:ea typeface="Calibri"/>
              <a:cs typeface="Times New Roman"/>
            </a:endParaRP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/>
              <a:t>BoM ACCESS-S Seasonal </a:t>
            </a:r>
            <a:r>
              <a:rPr lang="en-AU" sz="2800" dirty="0" smtClean="0"/>
              <a:t>Forecasts (2)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29430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solidFill>
                  <a:srgbClr val="C00000"/>
                </a:solidFill>
                <a:latin typeface="Calibri"/>
                <a:ea typeface="Calibri"/>
                <a:cs typeface="Times New Roman"/>
              </a:rPr>
              <a:t>Martin Dix / Tony </a:t>
            </a:r>
            <a:r>
              <a:rPr lang="en-AU" dirty="0" err="1">
                <a:solidFill>
                  <a:srgbClr val="C00000"/>
                </a:solidFill>
                <a:latin typeface="Calibri"/>
                <a:ea typeface="Calibri"/>
                <a:cs typeface="Times New Roman"/>
              </a:rPr>
              <a:t>Hirst</a:t>
            </a:r>
            <a:r>
              <a:rPr lang="en-AU" dirty="0">
                <a:solidFill>
                  <a:srgbClr val="C00000"/>
                </a:solidFill>
                <a:latin typeface="Calibri"/>
                <a:ea typeface="Calibri"/>
                <a:cs typeface="Times New Roman"/>
              </a:rPr>
              <a:t> Tuesday talk</a:t>
            </a:r>
            <a:endParaRPr lang="en-AU" sz="2000" dirty="0">
              <a:solidFill>
                <a:srgbClr val="C00000"/>
              </a:solidFill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CSIRO Ocean and Atmosphere Program</a:t>
            </a:r>
            <a:endParaRPr lang="en-AU" sz="20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ACCESS CM1 &amp; CM2</a:t>
            </a:r>
            <a:endParaRPr lang="en-AU" sz="20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CABLE </a:t>
            </a:r>
            <a:r>
              <a:rPr lang="en-AU" dirty="0" smtClean="0">
                <a:latin typeface="Calibri"/>
                <a:ea typeface="Calibri"/>
                <a:cs typeface="Times New Roman"/>
              </a:rPr>
              <a:t>land </a:t>
            </a:r>
            <a:r>
              <a:rPr lang="en-AU" dirty="0">
                <a:latin typeface="Calibri"/>
                <a:ea typeface="Calibri"/>
                <a:cs typeface="Times New Roman"/>
              </a:rPr>
              <a:t>surface </a:t>
            </a:r>
            <a:r>
              <a:rPr lang="en-AU" dirty="0" smtClean="0">
                <a:latin typeface="Calibri"/>
                <a:ea typeface="Calibri"/>
                <a:cs typeface="Times New Roman"/>
              </a:rPr>
              <a:t>model </a:t>
            </a:r>
            <a:r>
              <a:rPr lang="en-AU" dirty="0">
                <a:latin typeface="Calibri"/>
                <a:ea typeface="Calibri"/>
                <a:cs typeface="Times New Roman"/>
              </a:rPr>
              <a:t>(Community Atmosphere Biosphere Land Exchange) </a:t>
            </a:r>
            <a:endParaRPr lang="en-AU" sz="20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AUSCOM MOM ocean modelling</a:t>
            </a:r>
            <a:endParaRPr lang="en-AU" sz="20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CMIP5 &amp; CMIP6 participation</a:t>
            </a:r>
            <a:endParaRPr lang="en-AU" sz="20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Long history in climate and air quality modelling</a:t>
            </a:r>
            <a:endParaRPr lang="en-AU" sz="2000" dirty="0">
              <a:latin typeface="Calibri"/>
              <a:ea typeface="Calibri"/>
              <a:cs typeface="Times New Roman"/>
            </a:endParaRPr>
          </a:p>
          <a:p>
            <a:pPr lvl="1">
              <a:spcAft>
                <a:spcPts val="0"/>
              </a:spcAft>
              <a:buFont typeface="Courier New"/>
              <a:buChar char="o"/>
            </a:pPr>
            <a:r>
              <a:rPr lang="en-AU" dirty="0" smtClean="0">
                <a:latin typeface="Calibri"/>
                <a:ea typeface="Calibri"/>
                <a:cs typeface="Times New Roman"/>
              </a:rPr>
              <a:t>CSIRO Mk1/2/3 </a:t>
            </a:r>
            <a:r>
              <a:rPr lang="en-AU" dirty="0">
                <a:latin typeface="Calibri"/>
                <a:ea typeface="Calibri"/>
                <a:cs typeface="Times New Roman"/>
              </a:rPr>
              <a:t>climate model, CCAM, TAPM</a:t>
            </a:r>
            <a:endParaRPr lang="en-AU" sz="2000" dirty="0">
              <a:latin typeface="Calibri"/>
              <a:ea typeface="Calibri"/>
              <a:cs typeface="Times New Roman"/>
            </a:endParaRP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CSIRO Climate </a:t>
            </a:r>
            <a:r>
              <a:rPr lang="en-AU" dirty="0" smtClean="0"/>
              <a:t>Modelling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3771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solidFill>
                  <a:srgbClr val="C00000"/>
                </a:solidFill>
                <a:latin typeface="Calibri"/>
                <a:ea typeface="Calibri"/>
                <a:cs typeface="Times New Roman"/>
              </a:rPr>
              <a:t>Duncan </a:t>
            </a:r>
            <a:r>
              <a:rPr lang="en-AU" dirty="0" err="1">
                <a:solidFill>
                  <a:srgbClr val="C00000"/>
                </a:solidFill>
                <a:latin typeface="Calibri"/>
                <a:ea typeface="Calibri"/>
                <a:cs typeface="Times New Roman"/>
              </a:rPr>
              <a:t>Ackerley</a:t>
            </a:r>
            <a:r>
              <a:rPr lang="en-AU" dirty="0">
                <a:solidFill>
                  <a:srgbClr val="C00000"/>
                </a:solidFill>
                <a:latin typeface="Calibri"/>
                <a:ea typeface="Calibri"/>
                <a:cs typeface="Times New Roman"/>
              </a:rPr>
              <a:t> Tuesday talk</a:t>
            </a:r>
            <a:endParaRPr lang="en-AU" sz="2000" dirty="0">
              <a:solidFill>
                <a:srgbClr val="C00000"/>
              </a:solidFill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Australian Research Council Centre of Excellence in Climate Systems Science</a:t>
            </a:r>
            <a:endParaRPr lang="en-AU" sz="20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5 Australian Universities – UNSW, ANU, Monash, Melbourne, </a:t>
            </a:r>
            <a:r>
              <a:rPr lang="en-AU" dirty="0" err="1">
                <a:latin typeface="Calibri"/>
                <a:ea typeface="Calibri"/>
                <a:cs typeface="Times New Roman"/>
              </a:rPr>
              <a:t>UTas</a:t>
            </a:r>
            <a:endParaRPr lang="en-AU" sz="20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Partnership with BoM and CSIRO</a:t>
            </a:r>
            <a:endParaRPr lang="en-AU" sz="20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Climate research and physical parameterisation research </a:t>
            </a:r>
            <a:endParaRPr lang="en-AU" sz="20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CMS </a:t>
            </a:r>
            <a:r>
              <a:rPr lang="en-AU" dirty="0" smtClean="0">
                <a:latin typeface="Calibri"/>
                <a:ea typeface="Calibri"/>
                <a:cs typeface="Times New Roman"/>
              </a:rPr>
              <a:t>Team – Scott Wales, Holger Wolff ACCESS-UM experts</a:t>
            </a:r>
            <a:endParaRPr lang="en-AU" sz="2000" dirty="0">
              <a:latin typeface="Calibri"/>
              <a:ea typeface="Calibri"/>
              <a:cs typeface="Times New Roman"/>
            </a:endParaRP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ARCCSS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264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National Computational Infrastructure</a:t>
            </a:r>
            <a:endParaRPr lang="en-AU" sz="20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Located at ANU, Canberra</a:t>
            </a:r>
            <a:endParaRPr lang="en-AU" sz="20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</a:rPr>
              <a:t>NCRIS supported national research supercomputing centre</a:t>
            </a:r>
            <a:endParaRPr lang="en-AU" sz="20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</a:rPr>
              <a:t>Collaboration of ANU, CSIRO, BoM, Geoscience Australia</a:t>
            </a:r>
            <a:endParaRPr lang="en-AU" sz="20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</a:rPr>
              <a:t>Partnership with Australian universities through Australian Research Council</a:t>
            </a:r>
            <a:endParaRPr lang="en-AU" sz="20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</a:rPr>
              <a:t>Raijin, </a:t>
            </a:r>
            <a:r>
              <a:rPr lang="en-AU" dirty="0" err="1">
                <a:latin typeface="Calibri"/>
                <a:ea typeface="Calibri"/>
              </a:rPr>
              <a:t>accessdev</a:t>
            </a:r>
            <a:r>
              <a:rPr lang="en-AU" dirty="0">
                <a:latin typeface="Calibri"/>
                <a:ea typeface="Calibri"/>
              </a:rPr>
              <a:t>, </a:t>
            </a:r>
            <a:r>
              <a:rPr lang="en-AU" dirty="0" err="1" smtClean="0">
                <a:latin typeface="Calibri"/>
                <a:ea typeface="Calibri"/>
              </a:rPr>
              <a:t>access_wiki</a:t>
            </a:r>
            <a:r>
              <a:rPr lang="en-AU" dirty="0" smtClean="0">
                <a:latin typeface="Calibri"/>
                <a:ea typeface="Calibri"/>
              </a:rPr>
              <a:t>, </a:t>
            </a:r>
            <a:r>
              <a:rPr lang="en-AU" dirty="0" err="1" smtClean="0">
                <a:latin typeface="Calibri"/>
                <a:ea typeface="Calibri"/>
              </a:rPr>
              <a:t>cwslab</a:t>
            </a:r>
            <a:r>
              <a:rPr lang="en-AU" dirty="0" smtClean="0">
                <a:latin typeface="Calibri"/>
                <a:ea typeface="Calibri"/>
              </a:rPr>
              <a:t> data processing</a:t>
            </a:r>
            <a:endParaRPr lang="en-AU" sz="20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</a:rPr>
              <a:t>RDSI Research Data Storage Initiative -&gt; RDS Research Data Services project</a:t>
            </a:r>
            <a:endParaRPr lang="en-AU" sz="2000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</a:rPr>
              <a:t>ACCESS-Opt – ACCESS Optimisation </a:t>
            </a:r>
            <a:r>
              <a:rPr lang="en-AU" dirty="0" smtClean="0">
                <a:latin typeface="Calibri"/>
                <a:ea typeface="Calibri"/>
              </a:rPr>
              <a:t>project</a:t>
            </a:r>
            <a:endParaRPr lang="en-AU" sz="20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NCI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3159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sz="2800" dirty="0">
                <a:latin typeface="Calibri"/>
                <a:ea typeface="Calibri"/>
                <a:cs typeface="Times New Roman"/>
              </a:rPr>
              <a:t>National e-Research Collaboration tools and Resources project</a:t>
            </a:r>
            <a:endParaRPr lang="en-AU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sz="2800" dirty="0">
                <a:latin typeface="Calibri"/>
                <a:ea typeface="Calibri"/>
                <a:cs typeface="Times New Roman"/>
              </a:rPr>
              <a:t>Climate and Weather Science Laboratory – cwslab.nci.org.au</a:t>
            </a:r>
            <a:endParaRPr lang="en-AU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sz="2800" dirty="0">
                <a:latin typeface="Calibri"/>
                <a:ea typeface="Calibri"/>
                <a:cs typeface="Times New Roman"/>
              </a:rPr>
              <a:t>Project to support ACCESS infrastructure and resources for national research community</a:t>
            </a:r>
            <a:endParaRPr lang="en-AU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sz="2800" dirty="0">
                <a:latin typeface="Calibri"/>
                <a:ea typeface="Calibri"/>
                <a:cs typeface="Times New Roman"/>
              </a:rPr>
              <a:t>Includes support for ACCESS training </a:t>
            </a:r>
            <a:r>
              <a:rPr lang="en-AU" sz="2800" dirty="0" smtClean="0">
                <a:latin typeface="Calibri"/>
                <a:ea typeface="Calibri"/>
                <a:cs typeface="Times New Roman"/>
              </a:rPr>
              <a:t>course</a:t>
            </a:r>
            <a:endParaRPr lang="en-AU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NeCTAR</a:t>
            </a:r>
            <a:r>
              <a:rPr lang="en-AU" dirty="0"/>
              <a:t> </a:t>
            </a:r>
            <a:r>
              <a:rPr lang="en-AU" dirty="0" err="1" smtClean="0"/>
              <a:t>CWSLab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3031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CAWCR Workshop 2005-</a:t>
            </a:r>
          </a:p>
          <a:p>
            <a:pPr lvl="1">
              <a:spcAft>
                <a:spcPts val="0"/>
              </a:spcAft>
              <a:buFont typeface="Courier New"/>
              <a:buChar char="o"/>
            </a:pPr>
            <a:r>
              <a:rPr lang="en-AU" dirty="0">
                <a:latin typeface="Calibri"/>
                <a:ea typeface="Calibri"/>
                <a:cs typeface="Times New Roman"/>
              </a:rPr>
              <a:t>Formerly BMRC Modelling Workshop from </a:t>
            </a:r>
            <a:r>
              <a:rPr lang="en-AU" dirty="0" smtClean="0">
                <a:latin typeface="Calibri"/>
                <a:ea typeface="Calibri"/>
                <a:cs typeface="Times New Roman"/>
              </a:rPr>
              <a:t>1986—2004</a:t>
            </a:r>
            <a:endParaRPr lang="en-AU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ACCESS Model Evaluation Workshop</a:t>
            </a:r>
          </a:p>
          <a:p>
            <a:pPr lvl="1">
              <a:spcAft>
                <a:spcPts val="0"/>
              </a:spcAft>
              <a:buFont typeface="Courier New"/>
              <a:buChar char="o"/>
            </a:pPr>
            <a:r>
              <a:rPr lang="en-AU" dirty="0">
                <a:latin typeface="Calibri"/>
                <a:ea typeface="Calibri"/>
                <a:cs typeface="Times New Roman"/>
              </a:rPr>
              <a:t>Coordinated by </a:t>
            </a:r>
            <a:r>
              <a:rPr lang="en-AU" dirty="0" smtClean="0">
                <a:latin typeface="Calibri"/>
                <a:ea typeface="Calibri"/>
                <a:cs typeface="Times New Roman"/>
              </a:rPr>
              <a:t>Lawrie Rikus</a:t>
            </a:r>
            <a:endParaRPr lang="en-AU" dirty="0">
              <a:latin typeface="Calibri"/>
              <a:ea typeface="Calibri"/>
              <a:cs typeface="Times New Roman"/>
            </a:endParaRPr>
          </a:p>
          <a:p>
            <a:pPr lvl="1">
              <a:spcAft>
                <a:spcPts val="0"/>
              </a:spcAft>
              <a:buFont typeface="Courier New"/>
              <a:buChar char="o"/>
            </a:pPr>
            <a:r>
              <a:rPr lang="en-AU" dirty="0">
                <a:latin typeface="Calibri"/>
                <a:ea typeface="Calibri"/>
                <a:cs typeface="Times New Roman"/>
              </a:rPr>
              <a:t>2-3 per year since ~2006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AMOS Annual Conference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ARCCSS </a:t>
            </a:r>
            <a:r>
              <a:rPr lang="en-AU" dirty="0" smtClean="0">
                <a:latin typeface="Calibri"/>
                <a:ea typeface="Calibri"/>
                <a:cs typeface="Times New Roman"/>
              </a:rPr>
              <a:t>Annual Science Workshop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endParaRPr lang="en-AU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MOSAC – Met Office Science Advisory Council 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UM User Workshop and UM Users </a:t>
            </a:r>
            <a:r>
              <a:rPr lang="en-AU" dirty="0" smtClean="0">
                <a:latin typeface="Calibri"/>
                <a:ea typeface="Calibri"/>
                <a:cs typeface="Times New Roman"/>
              </a:rPr>
              <a:t>Tutorial</a:t>
            </a:r>
            <a:endParaRPr lang="en-AU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Meetings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9183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UM licensed to BoM, CSIRO and ARCCSS Australian universities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UM Partners: </a:t>
            </a:r>
            <a:r>
              <a:rPr lang="en-AU" dirty="0" smtClean="0">
                <a:latin typeface="Calibri"/>
                <a:ea typeface="Calibri"/>
                <a:cs typeface="Times New Roman"/>
              </a:rPr>
              <a:t>Met Office (UK); </a:t>
            </a:r>
            <a:r>
              <a:rPr lang="en-AU" dirty="0">
                <a:latin typeface="Calibri"/>
                <a:ea typeface="Calibri"/>
                <a:cs typeface="Times New Roman"/>
              </a:rPr>
              <a:t>BoM, </a:t>
            </a:r>
            <a:r>
              <a:rPr lang="en-AU" dirty="0" smtClean="0">
                <a:latin typeface="Calibri"/>
                <a:ea typeface="Calibri"/>
                <a:cs typeface="Times New Roman"/>
              </a:rPr>
              <a:t>CSIRO (Australia); KMA (Korea); NIWA (NZ); NCMRWF (India)</a:t>
            </a:r>
            <a:endParaRPr lang="en-AU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UM Associates: SAWS (South Africa), Poland, PAGASA (Philippines), SMS (Singapore), US Air Force 55</a:t>
            </a:r>
            <a:r>
              <a:rPr lang="en-AU" baseline="30000" dirty="0">
                <a:latin typeface="Calibri"/>
                <a:ea typeface="Calibri"/>
                <a:cs typeface="Times New Roman"/>
              </a:rPr>
              <a:t>th</a:t>
            </a:r>
            <a:r>
              <a:rPr lang="en-AU" dirty="0">
                <a:latin typeface="Calibri"/>
                <a:ea typeface="Calibri"/>
                <a:cs typeface="Times New Roman"/>
              </a:rPr>
              <a:t> Weather Wing (formerly AFWA).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UK Universities – esp. Reading, Exeter, Leeds, </a:t>
            </a:r>
            <a:r>
              <a:rPr lang="en-AU" dirty="0" smtClean="0">
                <a:latin typeface="Calibri"/>
                <a:ea typeface="Calibri"/>
                <a:cs typeface="Times New Roman"/>
              </a:rPr>
              <a:t>Cambridge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 smtClean="0">
                <a:latin typeface="Calibri"/>
                <a:ea typeface="Calibri"/>
                <a:cs typeface="Times New Roman"/>
              </a:rPr>
              <a:t>Australian Universities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UM </a:t>
            </a:r>
            <a:r>
              <a:rPr lang="en-AU" dirty="0" smtClean="0"/>
              <a:t>Partnership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839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4000" y="1968500"/>
            <a:ext cx="8637588" cy="4509573"/>
          </a:xfrm>
        </p:spPr>
        <p:txBody>
          <a:bodyPr>
            <a:normAutofit fontScale="92500" lnSpcReduction="20000"/>
          </a:bodyPr>
          <a:lstStyle/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UM </a:t>
            </a:r>
            <a:r>
              <a:rPr lang="en-AU" dirty="0" smtClean="0">
                <a:latin typeface="Calibri"/>
                <a:ea typeface="Calibri"/>
                <a:cs typeface="Times New Roman"/>
              </a:rPr>
              <a:t>Consortium Board 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 smtClean="0">
                <a:latin typeface="Calibri"/>
                <a:ea typeface="Calibri"/>
                <a:cs typeface="Times New Roman"/>
              </a:rPr>
              <a:t>Technical </a:t>
            </a:r>
            <a:r>
              <a:rPr lang="en-AU" dirty="0">
                <a:latin typeface="Calibri"/>
                <a:ea typeface="Calibri"/>
                <a:cs typeface="Times New Roman"/>
              </a:rPr>
              <a:t>Infrastructure Project</a:t>
            </a:r>
          </a:p>
          <a:p>
            <a:pPr lvl="1">
              <a:spcAft>
                <a:spcPts val="0"/>
              </a:spcAft>
              <a:buFont typeface="Courier New"/>
              <a:buChar char="o"/>
            </a:pPr>
            <a:r>
              <a:rPr lang="en-AU" dirty="0">
                <a:latin typeface="Calibri"/>
                <a:ea typeface="Calibri"/>
                <a:cs typeface="Times New Roman"/>
              </a:rPr>
              <a:t>Formal part of second UM Licence Agreement (</a:t>
            </a:r>
            <a:r>
              <a:rPr lang="en-AU" dirty="0" smtClean="0">
                <a:latin typeface="Calibri"/>
                <a:ea typeface="Calibri"/>
                <a:cs typeface="Times New Roman"/>
              </a:rPr>
              <a:t>2013-14)</a:t>
            </a:r>
            <a:endParaRPr lang="en-AU" dirty="0">
              <a:latin typeface="Calibri"/>
              <a:ea typeface="Calibri"/>
              <a:cs typeface="Times New Roman"/>
            </a:endParaRPr>
          </a:p>
          <a:p>
            <a:pPr lvl="2">
              <a:spcAft>
                <a:spcPts val="0"/>
              </a:spcAft>
              <a:buFont typeface="Courier New"/>
              <a:buChar char="o"/>
            </a:pPr>
            <a:r>
              <a:rPr lang="en-AU" dirty="0">
                <a:latin typeface="Calibri"/>
                <a:ea typeface="Calibri"/>
                <a:cs typeface="Times New Roman"/>
              </a:rPr>
              <a:t>4 FTE's p.a. contribution for each UM </a:t>
            </a:r>
            <a:r>
              <a:rPr lang="en-AU" dirty="0" smtClean="0">
                <a:latin typeface="Calibri"/>
                <a:ea typeface="Calibri"/>
                <a:cs typeface="Times New Roman"/>
              </a:rPr>
              <a:t>Partner</a:t>
            </a:r>
          </a:p>
          <a:p>
            <a:pPr lvl="2">
              <a:spcAft>
                <a:spcPts val="0"/>
              </a:spcAft>
              <a:buFont typeface="Courier New"/>
              <a:buChar char="o"/>
            </a:pPr>
            <a:r>
              <a:rPr lang="en-AU" dirty="0" smtClean="0">
                <a:latin typeface="Calibri"/>
                <a:ea typeface="Calibri"/>
                <a:cs typeface="Times New Roman"/>
              </a:rPr>
              <a:t>O(10</a:t>
            </a:r>
            <a:r>
              <a:rPr lang="en-AU" dirty="0">
                <a:latin typeface="Calibri"/>
                <a:ea typeface="Calibri"/>
                <a:cs typeface="Times New Roman"/>
              </a:rPr>
              <a:t>) work packages</a:t>
            </a:r>
          </a:p>
          <a:p>
            <a:pPr lvl="1">
              <a:spcAft>
                <a:spcPts val="0"/>
              </a:spcAft>
              <a:buFont typeface="Courier New"/>
              <a:buChar char="o"/>
            </a:pPr>
            <a:r>
              <a:rPr lang="en-AU" dirty="0" smtClean="0">
                <a:latin typeface="Calibri"/>
                <a:ea typeface="Calibri"/>
                <a:cs typeface="Times New Roman"/>
              </a:rPr>
              <a:t>Rose-</a:t>
            </a:r>
            <a:r>
              <a:rPr lang="en-AU" dirty="0" err="1" smtClean="0">
                <a:latin typeface="Calibri"/>
                <a:ea typeface="Calibri"/>
                <a:cs typeface="Times New Roman"/>
              </a:rPr>
              <a:t>Cylc</a:t>
            </a:r>
            <a:r>
              <a:rPr lang="en-AU" dirty="0" smtClean="0">
                <a:latin typeface="Calibri"/>
                <a:ea typeface="Calibri"/>
                <a:cs typeface="Times New Roman"/>
              </a:rPr>
              <a:t> systems and suites, MOSRS shared repository</a:t>
            </a:r>
          </a:p>
          <a:p>
            <a:pPr lvl="1">
              <a:spcAft>
                <a:spcPts val="0"/>
              </a:spcAft>
              <a:buFont typeface="Courier New"/>
              <a:buChar char="o"/>
            </a:pPr>
            <a:r>
              <a:rPr lang="en-AU" dirty="0" smtClean="0">
                <a:latin typeface="Calibri"/>
                <a:ea typeface="Calibri"/>
                <a:cs typeface="Times New Roman"/>
              </a:rPr>
              <a:t>HPC </a:t>
            </a:r>
            <a:r>
              <a:rPr lang="en-AU" dirty="0">
                <a:latin typeface="Calibri"/>
                <a:ea typeface="Calibri"/>
                <a:cs typeface="Times New Roman"/>
              </a:rPr>
              <a:t>optimisation and </a:t>
            </a:r>
            <a:r>
              <a:rPr lang="en-AU" dirty="0" smtClean="0">
                <a:latin typeface="Calibri"/>
                <a:ea typeface="Calibri"/>
                <a:cs typeface="Times New Roman"/>
              </a:rPr>
              <a:t>benchmarking</a:t>
            </a:r>
          </a:p>
          <a:p>
            <a:pPr lvl="1">
              <a:spcAft>
                <a:spcPts val="0"/>
              </a:spcAft>
              <a:buFont typeface="Courier New"/>
              <a:buChar char="o"/>
            </a:pPr>
            <a:r>
              <a:rPr lang="en-AU" dirty="0" smtClean="0">
                <a:latin typeface="Calibri"/>
                <a:ea typeface="Calibri"/>
                <a:cs typeface="Times New Roman"/>
              </a:rPr>
              <a:t>File </a:t>
            </a:r>
            <a:r>
              <a:rPr lang="en-AU" dirty="0">
                <a:latin typeface="Calibri"/>
                <a:ea typeface="Calibri"/>
                <a:cs typeface="Times New Roman"/>
              </a:rPr>
              <a:t>formats (</a:t>
            </a:r>
            <a:r>
              <a:rPr lang="en-AU" dirty="0" err="1">
                <a:latin typeface="Calibri"/>
                <a:ea typeface="Calibri"/>
                <a:cs typeface="Times New Roman"/>
              </a:rPr>
              <a:t>netcdf</a:t>
            </a:r>
            <a:r>
              <a:rPr lang="en-AU" dirty="0">
                <a:latin typeface="Calibri"/>
                <a:ea typeface="Calibri"/>
                <a:cs typeface="Times New Roman"/>
              </a:rPr>
              <a:t>, </a:t>
            </a:r>
            <a:r>
              <a:rPr lang="en-AU" dirty="0" err="1">
                <a:latin typeface="Calibri"/>
                <a:ea typeface="Calibri"/>
                <a:cs typeface="Times New Roman"/>
              </a:rPr>
              <a:t>grib</a:t>
            </a:r>
            <a:r>
              <a:rPr lang="en-AU" dirty="0" smtClean="0">
                <a:latin typeface="Calibri"/>
                <a:ea typeface="Calibri"/>
                <a:cs typeface="Times New Roman"/>
              </a:rPr>
              <a:t>)</a:t>
            </a:r>
          </a:p>
          <a:p>
            <a:pPr lvl="1">
              <a:spcAft>
                <a:spcPts val="0"/>
              </a:spcAft>
              <a:buFont typeface="Courier New"/>
              <a:buChar char="o"/>
            </a:pPr>
            <a:r>
              <a:rPr lang="en-AU" dirty="0" smtClean="0">
                <a:latin typeface="Calibri"/>
                <a:ea typeface="Calibri"/>
                <a:cs typeface="Times New Roman"/>
              </a:rPr>
              <a:t>Land </a:t>
            </a:r>
            <a:r>
              <a:rPr lang="en-AU" dirty="0">
                <a:latin typeface="Calibri"/>
                <a:ea typeface="Calibri"/>
                <a:cs typeface="Times New Roman"/>
              </a:rPr>
              <a:t>surface (JULES-CABLE</a:t>
            </a:r>
            <a:r>
              <a:rPr lang="en-AU" dirty="0" smtClean="0">
                <a:latin typeface="Calibri"/>
                <a:ea typeface="Calibri"/>
                <a:cs typeface="Times New Roman"/>
              </a:rPr>
              <a:t>) </a:t>
            </a:r>
          </a:p>
          <a:p>
            <a:pPr lvl="1">
              <a:spcAft>
                <a:spcPts val="0"/>
              </a:spcAft>
              <a:buFont typeface="Courier New"/>
              <a:buChar char="o"/>
            </a:pPr>
            <a:r>
              <a:rPr lang="en-AU" dirty="0" smtClean="0">
                <a:latin typeface="Calibri"/>
                <a:ea typeface="Calibri"/>
                <a:cs typeface="Times New Roman"/>
              </a:rPr>
              <a:t>Visualisation </a:t>
            </a:r>
            <a:r>
              <a:rPr lang="en-AU" dirty="0">
                <a:latin typeface="Calibri"/>
                <a:ea typeface="Calibri"/>
                <a:cs typeface="Times New Roman"/>
              </a:rPr>
              <a:t>(</a:t>
            </a:r>
            <a:r>
              <a:rPr lang="en-AU" dirty="0" smtClean="0">
                <a:latin typeface="Calibri"/>
                <a:ea typeface="Calibri"/>
                <a:cs typeface="Times New Roman"/>
              </a:rPr>
              <a:t>IRIS)</a:t>
            </a:r>
          </a:p>
          <a:p>
            <a:pPr lvl="1">
              <a:spcAft>
                <a:spcPts val="0"/>
              </a:spcAft>
              <a:buFont typeface="Courier New"/>
              <a:buChar char="o"/>
            </a:pPr>
            <a:r>
              <a:rPr lang="en-AU" dirty="0" smtClean="0">
                <a:latin typeface="Calibri"/>
                <a:ea typeface="Calibri"/>
                <a:cs typeface="Times New Roman"/>
              </a:rPr>
              <a:t>Verification </a:t>
            </a:r>
            <a:r>
              <a:rPr lang="en-AU" dirty="0">
                <a:latin typeface="Calibri"/>
                <a:ea typeface="Calibri"/>
                <a:cs typeface="Times New Roman"/>
              </a:rPr>
              <a:t>(VER &amp; </a:t>
            </a:r>
            <a:r>
              <a:rPr lang="en-AU" dirty="0" err="1" smtClean="0">
                <a:latin typeface="Calibri"/>
                <a:ea typeface="Calibri"/>
                <a:cs typeface="Times New Roman"/>
              </a:rPr>
              <a:t>VerPY</a:t>
            </a:r>
            <a:r>
              <a:rPr lang="en-AU" dirty="0" smtClean="0">
                <a:latin typeface="Calibri"/>
                <a:ea typeface="Calibri"/>
                <a:cs typeface="Times New Roman"/>
              </a:rPr>
              <a:t>)</a:t>
            </a:r>
          </a:p>
          <a:p>
            <a:pPr lvl="1">
              <a:spcAft>
                <a:spcPts val="0"/>
              </a:spcAft>
              <a:buFont typeface="Courier New"/>
              <a:buChar char="o"/>
            </a:pPr>
            <a:r>
              <a:rPr lang="en-AU" dirty="0" smtClean="0">
                <a:latin typeface="Calibri"/>
                <a:ea typeface="Calibri"/>
                <a:cs typeface="Times New Roman"/>
              </a:rPr>
              <a:t>UM </a:t>
            </a:r>
            <a:r>
              <a:rPr lang="en-AU" dirty="0">
                <a:latin typeface="Calibri"/>
                <a:ea typeface="Calibri"/>
                <a:cs typeface="Times New Roman"/>
              </a:rPr>
              <a:t>development and </a:t>
            </a:r>
            <a:r>
              <a:rPr lang="en-AU" dirty="0" smtClean="0">
                <a:latin typeface="Calibri"/>
                <a:ea typeface="Calibri"/>
                <a:cs typeface="Times New Roman"/>
              </a:rPr>
              <a:t>testing</a:t>
            </a:r>
          </a:p>
          <a:p>
            <a:pPr lvl="1">
              <a:spcAft>
                <a:spcPts val="0"/>
              </a:spcAft>
              <a:buFont typeface="Courier New"/>
              <a:buChar char="o"/>
            </a:pPr>
            <a:r>
              <a:rPr lang="en-AU" dirty="0" smtClean="0">
                <a:latin typeface="Calibri"/>
                <a:ea typeface="Calibri"/>
                <a:cs typeface="Times New Roman"/>
              </a:rPr>
              <a:t>Data Assimilation </a:t>
            </a:r>
            <a:r>
              <a:rPr lang="en-AU" dirty="0">
                <a:latin typeface="Calibri"/>
                <a:ea typeface="Calibri"/>
                <a:cs typeface="Times New Roman"/>
              </a:rPr>
              <a:t>observations </a:t>
            </a:r>
            <a:r>
              <a:rPr lang="en-AU" dirty="0" smtClean="0">
                <a:latin typeface="Calibri"/>
                <a:ea typeface="Calibri"/>
                <a:cs typeface="Times New Roman"/>
              </a:rPr>
              <a:t>monitoring </a:t>
            </a:r>
            <a:r>
              <a:rPr lang="en-AU" dirty="0">
                <a:latin typeface="Calibri"/>
                <a:ea typeface="Calibri"/>
                <a:cs typeface="Times New Roman"/>
              </a:rPr>
              <a:t>software</a:t>
            </a:r>
          </a:p>
          <a:p>
            <a:pPr lvl="1">
              <a:spcAft>
                <a:spcPts val="0"/>
              </a:spcAft>
              <a:buFont typeface="Courier New"/>
              <a:buChar char="o"/>
            </a:pPr>
            <a:endParaRPr lang="en-AU" dirty="0" smtClean="0">
              <a:latin typeface="Calibri"/>
              <a:ea typeface="Calibri"/>
              <a:cs typeface="Times New Roman"/>
            </a:endParaRP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UM </a:t>
            </a:r>
            <a:r>
              <a:rPr lang="en-AU" dirty="0" smtClean="0"/>
              <a:t>Partnership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189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910" y="274638"/>
            <a:ext cx="6530890" cy="1143000"/>
          </a:xfrm>
        </p:spPr>
        <p:txBody>
          <a:bodyPr/>
          <a:lstStyle/>
          <a:p>
            <a:r>
              <a:rPr lang="en-AU" dirty="0" smtClean="0"/>
              <a:t>Apologies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</a:rPr>
              <a:t>Kamal Puri – Road trip to Parliament House for Public Service Medal presentation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</a:rPr>
              <a:t>CSIRO </a:t>
            </a:r>
            <a:r>
              <a:rPr lang="en-US" sz="2000" dirty="0" err="1" smtClean="0">
                <a:solidFill>
                  <a:schemeClr val="accent2"/>
                </a:solidFill>
              </a:rPr>
              <a:t>Aspendale</a:t>
            </a:r>
            <a:r>
              <a:rPr lang="en-US" sz="2000" dirty="0" smtClean="0">
                <a:solidFill>
                  <a:schemeClr val="accent2"/>
                </a:solidFill>
              </a:rPr>
              <a:t> staff meeting Monday morning re O&amp;A staffing changes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</a:rPr>
              <a:t>BoM CPSU and Professionals Australia staff Monday morning Enterprise Agreement certified industrial action</a:t>
            </a:r>
          </a:p>
        </p:txBody>
      </p:sp>
    </p:spTree>
    <p:extLst>
      <p:ext uri="{BB962C8B-B14F-4D97-AF65-F5344CB8AC3E}">
        <p14:creationId xmlns:p14="http://schemas.microsoft.com/office/powerpoint/2010/main" val="317903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 smtClean="0">
                <a:latin typeface="Calibri"/>
                <a:ea typeface="Calibri"/>
                <a:cs typeface="Times New Roman"/>
              </a:rPr>
              <a:t>Science </a:t>
            </a:r>
            <a:r>
              <a:rPr lang="en-AU" dirty="0">
                <a:latin typeface="Calibri"/>
                <a:ea typeface="Calibri"/>
                <a:cs typeface="Times New Roman"/>
              </a:rPr>
              <a:t>Collaboration Project</a:t>
            </a:r>
          </a:p>
          <a:p>
            <a:pPr lvl="1">
              <a:spcAft>
                <a:spcPts val="0"/>
              </a:spcAft>
              <a:buFont typeface="Courier New"/>
              <a:buChar char="o"/>
            </a:pPr>
            <a:r>
              <a:rPr lang="en-AU" dirty="0">
                <a:latin typeface="Calibri"/>
                <a:ea typeface="Calibri"/>
                <a:cs typeface="Times New Roman"/>
              </a:rPr>
              <a:t>Currently in development</a:t>
            </a:r>
          </a:p>
          <a:p>
            <a:pPr lvl="1">
              <a:spcAft>
                <a:spcPts val="0"/>
              </a:spcAft>
              <a:buFont typeface="Courier New"/>
              <a:buChar char="o"/>
            </a:pPr>
            <a:r>
              <a:rPr lang="en-AU" dirty="0">
                <a:latin typeface="Calibri"/>
                <a:ea typeface="Calibri"/>
                <a:cs typeface="Times New Roman"/>
              </a:rPr>
              <a:t>Global model evaluation </a:t>
            </a:r>
          </a:p>
          <a:p>
            <a:pPr lvl="1">
              <a:spcAft>
                <a:spcPts val="0"/>
              </a:spcAft>
              <a:buFont typeface="Courier New"/>
              <a:buChar char="o"/>
            </a:pPr>
            <a:r>
              <a:rPr lang="en-AU" dirty="0">
                <a:latin typeface="Calibri"/>
                <a:ea typeface="Calibri"/>
                <a:cs typeface="Times New Roman"/>
              </a:rPr>
              <a:t>Regional model development</a:t>
            </a:r>
          </a:p>
          <a:p>
            <a:pPr lvl="1">
              <a:spcAft>
                <a:spcPts val="0"/>
              </a:spcAft>
              <a:buFont typeface="Courier New"/>
              <a:buChar char="o"/>
            </a:pPr>
            <a:r>
              <a:rPr lang="en-AU" dirty="0">
                <a:latin typeface="Calibri"/>
                <a:ea typeface="Calibri"/>
                <a:cs typeface="Times New Roman"/>
              </a:rPr>
              <a:t>Data assimilation</a:t>
            </a:r>
          </a:p>
          <a:p>
            <a:pPr lvl="1">
              <a:spcAft>
                <a:spcPts val="0"/>
              </a:spcAft>
              <a:buFont typeface="Courier New"/>
              <a:buChar char="o"/>
            </a:pPr>
            <a:endParaRPr lang="en-AU" dirty="0" smtClean="0">
              <a:latin typeface="Calibri"/>
              <a:ea typeface="Calibri"/>
              <a:cs typeface="Times New Roman"/>
            </a:endParaRP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UM </a:t>
            </a:r>
            <a:r>
              <a:rPr lang="en-AU" dirty="0" smtClean="0"/>
              <a:t>Partnership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404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solidFill>
                  <a:srgbClr val="C00000"/>
                </a:solidFill>
                <a:latin typeface="Calibri"/>
                <a:ea typeface="Calibri"/>
                <a:cs typeface="Times New Roman"/>
              </a:rPr>
              <a:t>Martin Dix ACCESS User Facilities talk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 smtClean="0">
                <a:latin typeface="Calibri"/>
                <a:ea typeface="Calibri"/>
                <a:cs typeface="Times New Roman"/>
              </a:rPr>
              <a:t>ACCESS wiki</a:t>
            </a:r>
          </a:p>
          <a:p>
            <a:pPr lvl="1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  <a:hlinkClick r:id="rId2"/>
              </a:rPr>
              <a:t>https://accessdev.nci.org.au/trac/wiki/access</a:t>
            </a:r>
            <a:endParaRPr lang="en-AU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 smtClean="0">
                <a:latin typeface="Calibri"/>
                <a:ea typeface="Calibri"/>
                <a:cs typeface="Times New Roman"/>
              </a:rPr>
              <a:t>ACCESS </a:t>
            </a:r>
            <a:r>
              <a:rPr lang="en-AU" dirty="0">
                <a:latin typeface="Calibri"/>
                <a:ea typeface="Calibri"/>
                <a:cs typeface="Times New Roman"/>
              </a:rPr>
              <a:t>NWP wiki (BoM internal)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ARCCSS CMS </a:t>
            </a:r>
            <a:r>
              <a:rPr lang="en-AU" dirty="0" smtClean="0">
                <a:latin typeface="Calibri"/>
                <a:ea typeface="Calibri"/>
                <a:cs typeface="Times New Roman"/>
              </a:rPr>
              <a:t>wiki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 err="1" smtClean="0">
                <a:latin typeface="Calibri"/>
                <a:ea typeface="Calibri"/>
                <a:cs typeface="Times New Roman"/>
              </a:rPr>
              <a:t>CWSLab</a:t>
            </a:r>
            <a:r>
              <a:rPr lang="en-AU" dirty="0" smtClean="0">
                <a:latin typeface="Calibri"/>
                <a:ea typeface="Calibri"/>
                <a:cs typeface="Times New Roman"/>
              </a:rPr>
              <a:t> website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endParaRPr lang="en-AU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MOSRS shared repository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Met Office </a:t>
            </a:r>
            <a:r>
              <a:rPr lang="en-AU" dirty="0" err="1">
                <a:latin typeface="Calibri"/>
                <a:ea typeface="Calibri"/>
                <a:cs typeface="Times New Roman"/>
              </a:rPr>
              <a:t>collab</a:t>
            </a:r>
            <a:r>
              <a:rPr lang="en-AU" dirty="0">
                <a:latin typeface="Calibri"/>
                <a:ea typeface="Calibri"/>
                <a:cs typeface="Times New Roman"/>
              </a:rPr>
              <a:t> </a:t>
            </a:r>
            <a:r>
              <a:rPr lang="en-AU" dirty="0" smtClean="0">
                <a:latin typeface="Calibri"/>
                <a:ea typeface="Calibri"/>
                <a:cs typeface="Times New Roman"/>
              </a:rPr>
              <a:t>wiki</a:t>
            </a:r>
            <a:endParaRPr lang="en-AU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Websites and documentation </a:t>
            </a:r>
            <a:r>
              <a:rPr lang="en-AU" dirty="0" smtClean="0"/>
              <a:t>wikis</a:t>
            </a:r>
            <a:endParaRPr lang="en-AU" dirty="0"/>
          </a:p>
        </p:txBody>
      </p:sp>
      <p:sp>
        <p:nvSpPr>
          <p:cNvPr id="4" name="Oval 3"/>
          <p:cNvSpPr/>
          <p:nvPr/>
        </p:nvSpPr>
        <p:spPr>
          <a:xfrm>
            <a:off x="4043960" y="5125791"/>
            <a:ext cx="4214611" cy="70833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1000</a:t>
            </a:r>
            <a:r>
              <a:rPr lang="en-AU" baseline="30000" dirty="0" smtClean="0"/>
              <a:t>th</a:t>
            </a:r>
            <a:r>
              <a:rPr lang="en-AU" dirty="0" smtClean="0"/>
              <a:t> user – Saima Aijaz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207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4000" y="1968500"/>
            <a:ext cx="8637588" cy="4226238"/>
          </a:xfrm>
        </p:spPr>
        <p:txBody>
          <a:bodyPr>
            <a:normAutofit fontScale="92500" lnSpcReduction="20000"/>
          </a:bodyPr>
          <a:lstStyle/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solidFill>
                  <a:srgbClr val="C00000"/>
                </a:solidFill>
                <a:latin typeface="Calibri"/>
                <a:ea typeface="Calibri"/>
                <a:cs typeface="Times New Roman"/>
              </a:rPr>
              <a:t>Core of Joao </a:t>
            </a:r>
            <a:r>
              <a:rPr lang="en-AU" dirty="0" err="1">
                <a:solidFill>
                  <a:srgbClr val="C00000"/>
                </a:solidFill>
                <a:latin typeface="Calibri"/>
                <a:ea typeface="Calibri"/>
                <a:cs typeface="Times New Roman"/>
              </a:rPr>
              <a:t>Teixeira</a:t>
            </a:r>
            <a:r>
              <a:rPr lang="en-AU" dirty="0">
                <a:solidFill>
                  <a:srgbClr val="C00000"/>
                </a:solidFill>
                <a:latin typeface="Calibri"/>
                <a:ea typeface="Calibri"/>
                <a:cs typeface="Times New Roman"/>
              </a:rPr>
              <a:t> training course content  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Replacement for previous UM technical infrastructure: UMUI and SCSUI, OPSUI, VARUI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 smtClean="0">
                <a:latin typeface="Calibri"/>
                <a:ea typeface="Calibri"/>
                <a:cs typeface="Times New Roman"/>
              </a:rPr>
              <a:t>Complete </a:t>
            </a:r>
            <a:r>
              <a:rPr lang="en-AU" dirty="0">
                <a:latin typeface="Calibri"/>
                <a:ea typeface="Calibri"/>
                <a:cs typeface="Times New Roman"/>
              </a:rPr>
              <a:t>re-design of UM TI </a:t>
            </a:r>
            <a:r>
              <a:rPr lang="en-AU" dirty="0" smtClean="0">
                <a:latin typeface="Calibri"/>
                <a:ea typeface="Calibri"/>
                <a:cs typeface="Times New Roman"/>
              </a:rPr>
              <a:t>framework</a:t>
            </a:r>
          </a:p>
          <a:p>
            <a:pPr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Development commenced </a:t>
            </a:r>
            <a:r>
              <a:rPr lang="en-AU" dirty="0" smtClean="0">
                <a:latin typeface="Calibri"/>
                <a:ea typeface="Calibri"/>
                <a:cs typeface="Times New Roman"/>
              </a:rPr>
              <a:t>2009</a:t>
            </a:r>
            <a:endParaRPr lang="en-AU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 err="1">
                <a:latin typeface="Calibri"/>
                <a:ea typeface="Calibri"/>
                <a:cs typeface="Times New Roman"/>
              </a:rPr>
              <a:t>Cylc</a:t>
            </a:r>
            <a:r>
              <a:rPr lang="en-AU" dirty="0">
                <a:latin typeface="Calibri"/>
                <a:ea typeface="Calibri"/>
                <a:cs typeface="Times New Roman"/>
              </a:rPr>
              <a:t> developed by Hilary Oliver, NIWA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Rose developed in Met Office – Dave Matthews, Matt Shin, Ben Fitzpatrick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Includes SVN configuration management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FCM system for building executables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Released around 2012 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Met Office Rose-</a:t>
            </a:r>
            <a:r>
              <a:rPr lang="en-AU" dirty="0" err="1">
                <a:latin typeface="Calibri"/>
                <a:ea typeface="Calibri"/>
                <a:cs typeface="Times New Roman"/>
              </a:rPr>
              <a:t>Cylc</a:t>
            </a:r>
            <a:r>
              <a:rPr lang="en-AU" dirty="0">
                <a:latin typeface="Calibri"/>
                <a:ea typeface="Calibri"/>
                <a:cs typeface="Times New Roman"/>
              </a:rPr>
              <a:t> NWP and Seasonal systems operational </a:t>
            </a:r>
            <a:r>
              <a:rPr lang="en-AU" dirty="0" smtClean="0">
                <a:latin typeface="Calibri"/>
                <a:ea typeface="Calibri"/>
                <a:cs typeface="Times New Roman"/>
              </a:rPr>
              <a:t>2014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endParaRPr lang="en-AU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endParaRPr lang="en-AU" dirty="0">
              <a:latin typeface="Calibri"/>
              <a:ea typeface="Calibri"/>
              <a:cs typeface="Times New Roman"/>
            </a:endParaRP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Rose-</a:t>
            </a:r>
            <a:r>
              <a:rPr lang="en-AU" dirty="0" err="1" smtClean="0"/>
              <a:t>Cylc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914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 err="1" smtClean="0">
                <a:latin typeface="Calibri"/>
                <a:ea typeface="Calibri"/>
                <a:cs typeface="Times New Roman"/>
              </a:rPr>
              <a:t>Github</a:t>
            </a:r>
            <a:r>
              <a:rPr lang="en-AU" dirty="0" smtClean="0">
                <a:latin typeface="Calibri"/>
                <a:ea typeface="Calibri"/>
                <a:cs typeface="Times New Roman"/>
              </a:rPr>
              <a:t> </a:t>
            </a:r>
            <a:r>
              <a:rPr lang="en-AU" dirty="0">
                <a:latin typeface="Calibri"/>
                <a:ea typeface="Calibri"/>
                <a:cs typeface="Times New Roman"/>
              </a:rPr>
              <a:t>open source projects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Python-based, built on publicly available components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GUI-based, but also fully functional using file editing and command-line functions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Rose-</a:t>
            </a:r>
            <a:r>
              <a:rPr lang="en-AU" dirty="0" err="1" smtClean="0"/>
              <a:t>Cylc</a:t>
            </a:r>
            <a:r>
              <a:rPr lang="en-AU" dirty="0" smtClean="0"/>
              <a:t> (2)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022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 smtClean="0">
                <a:solidFill>
                  <a:srgbClr val="C00000"/>
                </a:solidFill>
                <a:latin typeface="Calibri"/>
                <a:ea typeface="Calibri"/>
                <a:cs typeface="Times New Roman"/>
              </a:rPr>
              <a:t>Joao </a:t>
            </a:r>
            <a:r>
              <a:rPr lang="en-AU" dirty="0" err="1">
                <a:solidFill>
                  <a:srgbClr val="C00000"/>
                </a:solidFill>
                <a:latin typeface="Calibri"/>
                <a:ea typeface="Calibri"/>
                <a:cs typeface="Times New Roman"/>
              </a:rPr>
              <a:t>Teixeira</a:t>
            </a:r>
            <a:r>
              <a:rPr lang="en-AU" dirty="0">
                <a:solidFill>
                  <a:srgbClr val="C00000"/>
                </a:solidFill>
                <a:latin typeface="Calibri"/>
                <a:ea typeface="Calibri"/>
                <a:cs typeface="Times New Roman"/>
              </a:rPr>
              <a:t> Tuesday afternoon course </a:t>
            </a:r>
            <a:r>
              <a:rPr lang="en-AU" dirty="0" smtClean="0">
                <a:solidFill>
                  <a:srgbClr val="C00000"/>
                </a:solidFill>
                <a:latin typeface="Calibri"/>
                <a:ea typeface="Calibri"/>
                <a:cs typeface="Times New Roman"/>
              </a:rPr>
              <a:t>session</a:t>
            </a:r>
            <a:endParaRPr lang="en-AU" dirty="0">
              <a:solidFill>
                <a:srgbClr val="C00000"/>
              </a:solidFill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Python visualisation and diagnostics environment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Met Office AVD Team – Mark </a:t>
            </a:r>
            <a:r>
              <a:rPr lang="en-AU" dirty="0" smtClean="0">
                <a:latin typeface="Calibri"/>
                <a:ea typeface="Calibri"/>
                <a:cs typeface="Times New Roman"/>
              </a:rPr>
              <a:t>Hedley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 err="1" smtClean="0">
                <a:latin typeface="Calibri"/>
                <a:ea typeface="Calibri"/>
                <a:cs typeface="Times New Roman"/>
              </a:rPr>
              <a:t>Github</a:t>
            </a:r>
            <a:r>
              <a:rPr lang="en-AU" dirty="0" smtClean="0">
                <a:latin typeface="Calibri"/>
                <a:ea typeface="Calibri"/>
                <a:cs typeface="Times New Roman"/>
              </a:rPr>
              <a:t> open source project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 smtClean="0">
                <a:latin typeface="Calibri"/>
                <a:ea typeface="Calibri"/>
                <a:cs typeface="Times New Roman"/>
              </a:rPr>
              <a:t>IRIS data browser GUI being developed</a:t>
            </a:r>
            <a:endParaRPr lang="en-AU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AU" sz="2800" dirty="0">
                <a:latin typeface="Calibri"/>
                <a:ea typeface="Calibri"/>
              </a:rPr>
              <a:t> </a:t>
            </a:r>
            <a:endParaRPr lang="en-AU" sz="2800" dirty="0">
              <a:latin typeface="Times New Roman"/>
              <a:ea typeface="Calibri"/>
            </a:endParaRP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IRIS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598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AU" sz="2800" dirty="0">
                <a:latin typeface="Calibri"/>
                <a:ea typeface="Calibri"/>
              </a:rPr>
              <a:t> </a:t>
            </a:r>
            <a:endParaRPr lang="en-AU" sz="2800" dirty="0">
              <a:latin typeface="Times New Roman"/>
              <a:ea typeface="Calibri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solidFill>
                  <a:srgbClr val="C00000"/>
                </a:solidFill>
                <a:latin typeface="Calibri"/>
                <a:ea typeface="Calibri"/>
                <a:cs typeface="Times New Roman"/>
              </a:rPr>
              <a:t>Joao </a:t>
            </a:r>
            <a:r>
              <a:rPr lang="en-AU" dirty="0" err="1">
                <a:solidFill>
                  <a:srgbClr val="C00000"/>
                </a:solidFill>
                <a:latin typeface="Calibri"/>
                <a:ea typeface="Calibri"/>
                <a:cs typeface="Times New Roman"/>
              </a:rPr>
              <a:t>Teixeira</a:t>
            </a:r>
            <a:r>
              <a:rPr lang="en-AU" dirty="0">
                <a:solidFill>
                  <a:srgbClr val="C00000"/>
                </a:solidFill>
                <a:latin typeface="Calibri"/>
                <a:ea typeface="Calibri"/>
                <a:cs typeface="Times New Roman"/>
              </a:rPr>
              <a:t> Tuesday session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 smtClean="0">
                <a:latin typeface="Calibri"/>
                <a:ea typeface="Calibri"/>
                <a:cs typeface="Times New Roman"/>
              </a:rPr>
              <a:t>Science configurations releases </a:t>
            </a:r>
            <a:endParaRPr lang="en-AU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 smtClean="0">
                <a:latin typeface="Calibri"/>
                <a:ea typeface="Calibri"/>
                <a:cs typeface="Times New Roman"/>
              </a:rPr>
              <a:t>Incorporates </a:t>
            </a:r>
            <a:r>
              <a:rPr lang="en-AU" dirty="0">
                <a:latin typeface="Calibri"/>
                <a:ea typeface="Calibri"/>
                <a:cs typeface="Times New Roman"/>
              </a:rPr>
              <a:t>GA and GC and other components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David Walters, Keith Williams and many others</a:t>
            </a:r>
          </a:p>
          <a:p>
            <a:pPr>
              <a:spcAft>
                <a:spcPts val="0"/>
              </a:spcAft>
            </a:pPr>
            <a:r>
              <a:rPr lang="en-AU" sz="2800" dirty="0">
                <a:latin typeface="Calibri"/>
                <a:ea typeface="Calibri"/>
              </a:rPr>
              <a:t> </a:t>
            </a:r>
            <a:endParaRPr lang="en-AU" sz="2800" dirty="0">
              <a:latin typeface="Times New Roman"/>
              <a:ea typeface="Calibri"/>
            </a:endParaRP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GMED </a:t>
            </a:r>
            <a:br>
              <a:rPr lang="en-AU" sz="2800" dirty="0" smtClean="0"/>
            </a:br>
            <a:r>
              <a:rPr lang="en-AU" sz="2400" dirty="0" smtClean="0"/>
              <a:t>Global Model Evaluation and Development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30915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 smtClean="0">
                <a:latin typeface="Calibri"/>
                <a:ea typeface="Calibri"/>
                <a:cs typeface="Times New Roman"/>
              </a:rPr>
              <a:t>New </a:t>
            </a:r>
            <a:r>
              <a:rPr lang="en-AU" dirty="0">
                <a:latin typeface="Calibri"/>
                <a:ea typeface="Calibri"/>
                <a:cs typeface="Times New Roman"/>
              </a:rPr>
              <a:t>project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Regional model equivalent of </a:t>
            </a:r>
            <a:r>
              <a:rPr lang="en-AU" dirty="0" smtClean="0">
                <a:latin typeface="Calibri"/>
                <a:ea typeface="Calibri"/>
                <a:cs typeface="Times New Roman"/>
              </a:rPr>
              <a:t>GMED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 smtClean="0">
                <a:latin typeface="Calibri"/>
                <a:ea typeface="Calibri"/>
                <a:cs typeface="Times New Roman"/>
              </a:rPr>
              <a:t>Convective </a:t>
            </a:r>
            <a:r>
              <a:rPr lang="en-AU" smtClean="0">
                <a:latin typeface="Calibri"/>
                <a:ea typeface="Calibri"/>
                <a:cs typeface="Times New Roman"/>
              </a:rPr>
              <a:t>Scale Modelling</a:t>
            </a:r>
            <a:endParaRPr lang="en-AU" dirty="0">
              <a:latin typeface="Calibri"/>
              <a:ea typeface="Calibri"/>
              <a:cs typeface="Times New Roman"/>
            </a:endParaRP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Plan for annual RA releases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>
                <a:latin typeface="Calibri"/>
                <a:ea typeface="Calibri"/>
                <a:cs typeface="Times New Roman"/>
              </a:rPr>
              <a:t>RA1 target 1H 2017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800" dirty="0" smtClean="0"/>
              <a:t>RMED </a:t>
            </a:r>
            <a:r>
              <a:rPr lang="en-AU" sz="2400" dirty="0"/>
              <a:t/>
            </a:r>
            <a:br>
              <a:rPr lang="en-AU" sz="2400" dirty="0"/>
            </a:br>
            <a:r>
              <a:rPr lang="en-AU" sz="2400" dirty="0" smtClean="0"/>
              <a:t>Regional Model </a:t>
            </a:r>
            <a:r>
              <a:rPr lang="en-AU" sz="2400" dirty="0"/>
              <a:t>Evaluation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26430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 smtClean="0">
                <a:solidFill>
                  <a:srgbClr val="C00000"/>
                </a:solidFill>
                <a:latin typeface="Calibri"/>
                <a:ea typeface="Calibri"/>
                <a:cs typeface="Times New Roman"/>
              </a:rPr>
              <a:t>Joao </a:t>
            </a:r>
            <a:r>
              <a:rPr lang="en-AU" dirty="0" err="1" smtClean="0">
                <a:solidFill>
                  <a:srgbClr val="C00000"/>
                </a:solidFill>
                <a:latin typeface="Calibri"/>
                <a:ea typeface="Calibri"/>
                <a:cs typeface="Times New Roman"/>
              </a:rPr>
              <a:t>Teixeira</a:t>
            </a:r>
            <a:r>
              <a:rPr lang="en-AU" dirty="0" smtClean="0">
                <a:solidFill>
                  <a:srgbClr val="C00000"/>
                </a:solidFill>
                <a:latin typeface="Calibri"/>
                <a:ea typeface="Calibri"/>
                <a:cs typeface="Times New Roman"/>
              </a:rPr>
              <a:t> and Scott Wales Thursday sessions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 smtClean="0">
                <a:latin typeface="Calibri"/>
                <a:ea typeface="Calibri"/>
                <a:cs typeface="Times New Roman"/>
              </a:rPr>
              <a:t>Creating Rose-</a:t>
            </a:r>
            <a:r>
              <a:rPr lang="en-AU" dirty="0" err="1" smtClean="0">
                <a:latin typeface="Calibri"/>
                <a:ea typeface="Calibri"/>
                <a:cs typeface="Times New Roman"/>
              </a:rPr>
              <a:t>Cylc</a:t>
            </a:r>
            <a:r>
              <a:rPr lang="en-AU" dirty="0" smtClean="0">
                <a:latin typeface="Calibri"/>
                <a:ea typeface="Calibri"/>
                <a:cs typeface="Times New Roman"/>
              </a:rPr>
              <a:t> suites for non-UM applications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 smtClean="0">
                <a:latin typeface="Calibri"/>
                <a:ea typeface="Calibri"/>
                <a:cs typeface="Times New Roman"/>
              </a:rPr>
              <a:t>Rose-</a:t>
            </a:r>
            <a:r>
              <a:rPr lang="en-AU" dirty="0" err="1" smtClean="0">
                <a:latin typeface="Calibri"/>
                <a:ea typeface="Calibri"/>
                <a:cs typeface="Times New Roman"/>
              </a:rPr>
              <a:t>Cylc</a:t>
            </a:r>
            <a:r>
              <a:rPr lang="en-AU" dirty="0" smtClean="0">
                <a:latin typeface="Calibri"/>
                <a:ea typeface="Calibri"/>
                <a:cs typeface="Times New Roman"/>
              </a:rPr>
              <a:t> shared portable suite design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 smtClean="0">
                <a:latin typeface="Calibri"/>
                <a:ea typeface="Calibri"/>
                <a:cs typeface="Times New Roman"/>
              </a:rPr>
              <a:t>Development work practices for UM codes and suites</a:t>
            </a:r>
          </a:p>
          <a:p>
            <a:pPr lvl="1">
              <a:spcAft>
                <a:spcPts val="0"/>
              </a:spcAft>
              <a:buFont typeface="Symbol"/>
              <a:buChar char=""/>
            </a:pPr>
            <a:r>
              <a:rPr lang="en-AU" dirty="0" smtClean="0">
                <a:latin typeface="Calibri"/>
                <a:ea typeface="Calibri"/>
                <a:cs typeface="Times New Roman"/>
              </a:rPr>
              <a:t>MOSRS shared repository</a:t>
            </a:r>
          </a:p>
          <a:p>
            <a:pPr lvl="1">
              <a:spcAft>
                <a:spcPts val="0"/>
              </a:spcAft>
              <a:buFont typeface="Symbol"/>
              <a:buChar char=""/>
            </a:pPr>
            <a:r>
              <a:rPr lang="en-AU" dirty="0" smtClean="0">
                <a:latin typeface="Calibri"/>
                <a:ea typeface="Calibri"/>
                <a:cs typeface="Times New Roman"/>
              </a:rPr>
              <a:t>SVN configuration management</a:t>
            </a:r>
          </a:p>
          <a:p>
            <a:pPr lvl="1">
              <a:spcAft>
                <a:spcPts val="0"/>
              </a:spcAft>
              <a:buFont typeface="Symbol"/>
              <a:buChar char=""/>
            </a:pPr>
            <a:r>
              <a:rPr lang="en-AU" dirty="0" smtClean="0">
                <a:latin typeface="Calibri"/>
                <a:ea typeface="Calibri"/>
                <a:cs typeface="Times New Roman"/>
              </a:rPr>
              <a:t>Trunk versions and user development branches</a:t>
            </a:r>
          </a:p>
          <a:p>
            <a:pPr lvl="1">
              <a:spcAft>
                <a:spcPts val="0"/>
              </a:spcAft>
              <a:buFont typeface="Symbol"/>
              <a:buChar char=""/>
            </a:pPr>
            <a:r>
              <a:rPr lang="en-AU" dirty="0" err="1" smtClean="0">
                <a:latin typeface="Calibri"/>
                <a:ea typeface="Calibri"/>
                <a:cs typeface="Times New Roman"/>
              </a:rPr>
              <a:t>Trac</a:t>
            </a:r>
            <a:r>
              <a:rPr lang="en-AU" dirty="0" smtClean="0">
                <a:latin typeface="Calibri"/>
                <a:ea typeface="Calibri"/>
                <a:cs typeface="Times New Roman"/>
              </a:rPr>
              <a:t> tickets, documentation of changes, peer review </a:t>
            </a:r>
          </a:p>
          <a:p>
            <a:pPr lvl="1">
              <a:spcAft>
                <a:spcPts val="0"/>
              </a:spcAft>
              <a:buFont typeface="Symbol"/>
              <a:buChar char=""/>
            </a:pPr>
            <a:r>
              <a:rPr lang="en-AU" dirty="0" smtClean="0">
                <a:latin typeface="Calibri"/>
                <a:ea typeface="Calibri"/>
                <a:cs typeface="Times New Roman"/>
              </a:rPr>
              <a:t>Release cycles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 smtClean="0">
                <a:latin typeface="Calibri"/>
                <a:ea typeface="Calibri"/>
                <a:cs typeface="Times New Roman"/>
              </a:rPr>
              <a:t>Rose-stem test facility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 smtClean="0"/>
              <a:t>Development tools and work practices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50954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 smtClean="0">
                <a:solidFill>
                  <a:srgbClr val="C00000"/>
                </a:solidFill>
                <a:latin typeface="Calibri"/>
                <a:ea typeface="Calibri"/>
                <a:cs typeface="Times New Roman"/>
              </a:rPr>
              <a:t>Joao </a:t>
            </a:r>
            <a:r>
              <a:rPr lang="en-AU" dirty="0" err="1" smtClean="0">
                <a:solidFill>
                  <a:srgbClr val="C00000"/>
                </a:solidFill>
                <a:latin typeface="Calibri"/>
                <a:ea typeface="Calibri"/>
                <a:cs typeface="Times New Roman"/>
              </a:rPr>
              <a:t>Teixeira</a:t>
            </a:r>
            <a:r>
              <a:rPr lang="en-AU" dirty="0" smtClean="0">
                <a:solidFill>
                  <a:srgbClr val="C00000"/>
                </a:solidFill>
                <a:latin typeface="Calibri"/>
                <a:ea typeface="Calibri"/>
                <a:cs typeface="Times New Roman"/>
              </a:rPr>
              <a:t> and Scott Wales Thursday sessions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 smtClean="0">
                <a:latin typeface="Calibri"/>
                <a:ea typeface="Calibri"/>
                <a:cs typeface="Times New Roman"/>
              </a:rPr>
              <a:t>Creating Rose-</a:t>
            </a:r>
            <a:r>
              <a:rPr lang="en-AU" dirty="0" err="1" smtClean="0">
                <a:latin typeface="Calibri"/>
                <a:ea typeface="Calibri"/>
                <a:cs typeface="Times New Roman"/>
              </a:rPr>
              <a:t>Cylc</a:t>
            </a:r>
            <a:r>
              <a:rPr lang="en-AU" dirty="0" smtClean="0">
                <a:latin typeface="Calibri"/>
                <a:ea typeface="Calibri"/>
                <a:cs typeface="Times New Roman"/>
              </a:rPr>
              <a:t> suites for non-UM applications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 smtClean="0">
                <a:latin typeface="Calibri"/>
                <a:ea typeface="Calibri"/>
                <a:cs typeface="Times New Roman"/>
              </a:rPr>
              <a:t>Rose-</a:t>
            </a:r>
            <a:r>
              <a:rPr lang="en-AU" dirty="0" err="1" smtClean="0">
                <a:latin typeface="Calibri"/>
                <a:ea typeface="Calibri"/>
                <a:cs typeface="Times New Roman"/>
              </a:rPr>
              <a:t>Cylc</a:t>
            </a:r>
            <a:r>
              <a:rPr lang="en-AU" dirty="0" smtClean="0">
                <a:latin typeface="Calibri"/>
                <a:ea typeface="Calibri"/>
                <a:cs typeface="Times New Roman"/>
              </a:rPr>
              <a:t> shared portable suite design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 smtClean="0">
                <a:latin typeface="Calibri"/>
                <a:ea typeface="Calibri"/>
                <a:cs typeface="Times New Roman"/>
              </a:rPr>
              <a:t>Development work practices for UM codes and suites</a:t>
            </a:r>
          </a:p>
          <a:p>
            <a:pPr lvl="1">
              <a:spcAft>
                <a:spcPts val="0"/>
              </a:spcAft>
              <a:buFont typeface="Symbol"/>
              <a:buChar char=""/>
            </a:pPr>
            <a:r>
              <a:rPr lang="en-AU" dirty="0" smtClean="0">
                <a:latin typeface="Calibri"/>
                <a:ea typeface="Calibri"/>
                <a:cs typeface="Times New Roman"/>
              </a:rPr>
              <a:t>MOSRS shared repository</a:t>
            </a:r>
          </a:p>
          <a:p>
            <a:pPr lvl="1">
              <a:spcAft>
                <a:spcPts val="0"/>
              </a:spcAft>
              <a:buFont typeface="Symbol"/>
              <a:buChar char=""/>
            </a:pPr>
            <a:r>
              <a:rPr lang="en-AU" dirty="0" smtClean="0">
                <a:latin typeface="Calibri"/>
                <a:ea typeface="Calibri"/>
                <a:cs typeface="Times New Roman"/>
              </a:rPr>
              <a:t>SVN configuration management</a:t>
            </a:r>
          </a:p>
          <a:p>
            <a:pPr lvl="1">
              <a:spcAft>
                <a:spcPts val="0"/>
              </a:spcAft>
              <a:buFont typeface="Symbol"/>
              <a:buChar char=""/>
            </a:pPr>
            <a:r>
              <a:rPr lang="en-AU" dirty="0" smtClean="0">
                <a:latin typeface="Calibri"/>
                <a:ea typeface="Calibri"/>
                <a:cs typeface="Times New Roman"/>
              </a:rPr>
              <a:t>Trunk versions and user development branches</a:t>
            </a:r>
          </a:p>
          <a:p>
            <a:pPr lvl="1">
              <a:spcAft>
                <a:spcPts val="0"/>
              </a:spcAft>
              <a:buFont typeface="Symbol"/>
              <a:buChar char=""/>
            </a:pPr>
            <a:r>
              <a:rPr lang="en-AU" dirty="0" err="1" smtClean="0">
                <a:latin typeface="Calibri"/>
                <a:ea typeface="Calibri"/>
                <a:cs typeface="Times New Roman"/>
              </a:rPr>
              <a:t>Trac</a:t>
            </a:r>
            <a:r>
              <a:rPr lang="en-AU" dirty="0" smtClean="0">
                <a:latin typeface="Calibri"/>
                <a:ea typeface="Calibri"/>
                <a:cs typeface="Times New Roman"/>
              </a:rPr>
              <a:t> tickets, documentation of changes, peer review </a:t>
            </a:r>
          </a:p>
          <a:p>
            <a:pPr lvl="1">
              <a:spcAft>
                <a:spcPts val="0"/>
              </a:spcAft>
              <a:buFont typeface="Symbol"/>
              <a:buChar char=""/>
            </a:pPr>
            <a:r>
              <a:rPr lang="en-AU" dirty="0" smtClean="0">
                <a:latin typeface="Calibri"/>
                <a:ea typeface="Calibri"/>
                <a:cs typeface="Times New Roman"/>
              </a:rPr>
              <a:t>Release cycles</a:t>
            </a:r>
          </a:p>
          <a:p>
            <a:pPr lvl="0">
              <a:spcAft>
                <a:spcPts val="0"/>
              </a:spcAft>
              <a:buFont typeface="Symbol"/>
              <a:buChar char=""/>
            </a:pPr>
            <a:r>
              <a:rPr lang="en-AU" dirty="0" smtClean="0">
                <a:latin typeface="Calibri"/>
                <a:ea typeface="Calibri"/>
                <a:cs typeface="Times New Roman"/>
              </a:rPr>
              <a:t>Rose-stem test facility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 smtClean="0"/>
              <a:t>Development tools and work practices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72022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8" name="Rectangle 6"/>
          <p:cNvSpPr>
            <a:spLocks noGrp="1"/>
          </p:cNvSpPr>
          <p:nvPr>
            <p:ph type="ctrTitle"/>
          </p:nvPr>
        </p:nvSpPr>
        <p:spPr>
          <a:xfrm>
            <a:off x="614363" y="1874729"/>
            <a:ext cx="7916862" cy="719138"/>
          </a:xfrm>
        </p:spPr>
        <p:txBody>
          <a:bodyPr/>
          <a:lstStyle/>
          <a:p>
            <a:r>
              <a:rPr lang="en-US" sz="2800" dirty="0" smtClean="0"/>
              <a:t>Questions? </a:t>
            </a:r>
            <a:endParaRPr lang="en-AU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658969" y="5573547"/>
            <a:ext cx="475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666666"/>
                </a:solidFill>
              </a:rPr>
              <a:t>ACCESS User Training Course</a:t>
            </a:r>
          </a:p>
          <a:p>
            <a:r>
              <a:rPr lang="en-AU" dirty="0" smtClean="0">
                <a:solidFill>
                  <a:srgbClr val="666666"/>
                </a:solidFill>
              </a:rPr>
              <a:t>Melbourne, 21-24 March 2016</a:t>
            </a:r>
            <a:endParaRPr lang="en-AU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81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910" y="274638"/>
            <a:ext cx="6530890" cy="1143000"/>
          </a:xfrm>
        </p:spPr>
        <p:txBody>
          <a:bodyPr/>
          <a:lstStyle/>
          <a:p>
            <a:r>
              <a:rPr lang="en-AU" dirty="0" smtClean="0"/>
              <a:t>Course information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Building </a:t>
            </a:r>
            <a:r>
              <a:rPr lang="en-US" dirty="0">
                <a:solidFill>
                  <a:schemeClr val="accent2"/>
                </a:solidFill>
              </a:rPr>
              <a:t>access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6th Floor Conference Room access available 8:30am – 5pm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Building access pass not required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Course </a:t>
            </a:r>
            <a:r>
              <a:rPr lang="en-US" dirty="0">
                <a:solidFill>
                  <a:schemeClr val="accent2"/>
                </a:solidFill>
              </a:rPr>
              <a:t>badge to be worn while in building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Visitor access to other floors only if accompanied by Bureau staff </a:t>
            </a:r>
            <a:r>
              <a:rPr lang="en-US" dirty="0" smtClean="0">
                <a:solidFill>
                  <a:schemeClr val="accent2"/>
                </a:solidFill>
              </a:rPr>
              <a:t>member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Toilets located in lobby areas on each </a:t>
            </a:r>
            <a:r>
              <a:rPr lang="en-US" dirty="0" smtClean="0">
                <a:solidFill>
                  <a:schemeClr val="accent2"/>
                </a:solidFill>
              </a:rPr>
              <a:t>floor</a:t>
            </a:r>
            <a:endParaRPr lang="en-US" dirty="0">
              <a:solidFill>
                <a:schemeClr val="accent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Emergency evacuation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Warning siren – proceed to lobby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Evacuation siren – use stairs, following direction of helmeted fire wardens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Proceed as directed to off-site assembly areas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First </a:t>
            </a:r>
            <a:r>
              <a:rPr lang="en-US" dirty="0" smtClean="0">
                <a:solidFill>
                  <a:schemeClr val="accent2"/>
                </a:solidFill>
              </a:rPr>
              <a:t>Aid and other assistance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Registration Desk; leave note if unattended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Lobby phones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Bureau Reception Level </a:t>
            </a:r>
            <a:r>
              <a:rPr lang="en-US" dirty="0">
                <a:solidFill>
                  <a:schemeClr val="accent2"/>
                </a:solidFill>
              </a:rPr>
              <a:t>5 behind lifts on station </a:t>
            </a:r>
            <a:r>
              <a:rPr lang="en-US" dirty="0" smtClean="0">
                <a:solidFill>
                  <a:schemeClr val="accent2"/>
                </a:solidFill>
              </a:rPr>
              <a:t>side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Bureau staff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46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 txBox="1">
            <a:spLocks/>
          </p:cNvSpPr>
          <p:nvPr/>
        </p:nvSpPr>
        <p:spPr>
          <a:xfrm>
            <a:off x="254000" y="1968500"/>
            <a:ext cx="8637588" cy="46799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t" hangingPunct="1">
              <a:spcBef>
                <a:spcPct val="30000"/>
              </a:spcBef>
              <a:spcAft>
                <a:spcPct val="30000"/>
              </a:spcAft>
              <a:buChar char="•"/>
              <a:defRPr sz="2400" kern="1200">
                <a:solidFill>
                  <a:srgbClr val="010000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rtl="0" eaLnBrk="1" fontAlgn="t" hangingPunct="1">
              <a:spcBef>
                <a:spcPct val="15000"/>
              </a:spcBef>
              <a:spcAft>
                <a:spcPct val="15000"/>
              </a:spcAft>
              <a:buFont typeface="Arial" charset="0"/>
              <a:buChar char="–"/>
              <a:defRPr sz="2400" kern="1200">
                <a:solidFill>
                  <a:srgbClr val="010000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rtl="0" eaLnBrk="1" fontAlgn="t" hangingPunct="1">
              <a:spcBef>
                <a:spcPct val="15000"/>
              </a:spcBef>
              <a:spcAft>
                <a:spcPct val="15000"/>
              </a:spcAft>
              <a:buChar char="•"/>
              <a:defRPr sz="2400" kern="1200">
                <a:solidFill>
                  <a:srgbClr val="010000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rtl="0" eaLnBrk="1" fontAlgn="t" hangingPunct="1">
              <a:spcBef>
                <a:spcPct val="15000"/>
              </a:spcBef>
              <a:spcAft>
                <a:spcPct val="15000"/>
              </a:spcAft>
              <a:buChar char="–"/>
              <a:defRPr sz="2400" kern="1200">
                <a:solidFill>
                  <a:srgbClr val="010000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Aft>
                <a:spcPts val="0"/>
              </a:spcAft>
              <a:buNone/>
            </a:pPr>
            <a:r>
              <a:rPr lang="en-AU" sz="3200" dirty="0" smtClean="0">
                <a:solidFill>
                  <a:srgbClr val="C00000"/>
                </a:solidFill>
                <a:latin typeface="Calibri"/>
                <a:ea typeface="Calibri"/>
                <a:cs typeface="Times New Roman"/>
              </a:rPr>
              <a:t>Questions?</a:t>
            </a:r>
          </a:p>
          <a:p>
            <a:pPr defTabSz="91440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3597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910" y="274638"/>
            <a:ext cx="6530890" cy="1143000"/>
          </a:xfrm>
        </p:spPr>
        <p:txBody>
          <a:bodyPr/>
          <a:lstStyle/>
          <a:p>
            <a:r>
              <a:rPr lang="en-AU" dirty="0"/>
              <a:t>Course </a:t>
            </a:r>
            <a:r>
              <a:rPr lang="en-AU" dirty="0" smtClean="0"/>
              <a:t>information (2)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Program times   9:00 – 4:30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Catering </a:t>
            </a:r>
            <a:r>
              <a:rPr lang="en-US" dirty="0" smtClean="0">
                <a:solidFill>
                  <a:schemeClr val="accent2"/>
                </a:solidFill>
              </a:rPr>
              <a:t>– Morning &amp; afternoon teas, Monday lunch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Course </a:t>
            </a:r>
            <a:r>
              <a:rPr lang="en-US" dirty="0" smtClean="0">
                <a:solidFill>
                  <a:schemeClr val="accent2"/>
                </a:solidFill>
              </a:rPr>
              <a:t>photo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Tuesday at start of Morning Tea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Remote participants shots also </a:t>
            </a:r>
            <a:r>
              <a:rPr lang="en-US" dirty="0" smtClean="0">
                <a:solidFill>
                  <a:schemeClr val="accent2"/>
                </a:solidFill>
              </a:rPr>
              <a:t>welcome</a:t>
            </a:r>
            <a:endParaRPr lang="en-US" dirty="0">
              <a:solidFill>
                <a:schemeClr val="accent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Course survey – To be sent by email next week</a:t>
            </a: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0" indent="0"/>
            <a:endParaRPr lang="en-US" dirty="0" smtClean="0">
              <a:solidFill>
                <a:schemeClr val="accent2"/>
              </a:solidFill>
            </a:endParaRPr>
          </a:p>
          <a:p>
            <a:pPr marL="0" indent="0"/>
            <a:endParaRPr lang="en-US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99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910" y="274638"/>
            <a:ext cx="6530890" cy="1143000"/>
          </a:xfrm>
        </p:spPr>
        <p:txBody>
          <a:bodyPr/>
          <a:lstStyle/>
          <a:p>
            <a:r>
              <a:rPr lang="en-AU" dirty="0" smtClean="0"/>
              <a:t>Sponsors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UM </a:t>
            </a:r>
            <a:r>
              <a:rPr lang="en-US" dirty="0">
                <a:solidFill>
                  <a:schemeClr val="accent2"/>
                </a:solidFill>
              </a:rPr>
              <a:t>Partnership Collaboration Fund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ACCESS partners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Bureau </a:t>
            </a:r>
            <a:r>
              <a:rPr lang="en-US" dirty="0">
                <a:solidFill>
                  <a:schemeClr val="accent2"/>
                </a:solidFill>
              </a:rPr>
              <a:t>of Meteorology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CSIRO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ARCCSS</a:t>
            </a:r>
          </a:p>
          <a:p>
            <a:pPr>
              <a:buFont typeface="Arial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</a:rPr>
              <a:t>NeCTAR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CWSLab</a:t>
            </a:r>
            <a:r>
              <a:rPr lang="en-US" dirty="0">
                <a:solidFill>
                  <a:schemeClr val="accent2"/>
                </a:solidFill>
              </a:rPr>
              <a:t> Project</a:t>
            </a: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86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910" y="274638"/>
            <a:ext cx="6530890" cy="1143000"/>
          </a:xfrm>
        </p:spPr>
        <p:txBody>
          <a:bodyPr/>
          <a:lstStyle/>
          <a:p>
            <a:r>
              <a:rPr lang="en-AU" dirty="0" smtClean="0"/>
              <a:t>Joao </a:t>
            </a:r>
            <a:r>
              <a:rPr lang="en-AU" dirty="0" err="1" smtClean="0"/>
              <a:t>Teixeira</a:t>
            </a:r>
            <a:r>
              <a:rPr lang="en-AU" dirty="0" smtClean="0"/>
              <a:t>, Lead Trainer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UK Met Office External Collaboration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Climate modelling support scientist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Responsible for organising 2016 UM Users Tutorial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PhD in High Resolution Modelling, </a:t>
            </a:r>
            <a:r>
              <a:rPr lang="en-AU" dirty="0" err="1" smtClean="0"/>
              <a:t>Univ</a:t>
            </a:r>
            <a:r>
              <a:rPr lang="en-AU" dirty="0" smtClean="0"/>
              <a:t> of </a:t>
            </a:r>
            <a:r>
              <a:rPr lang="en-AU" dirty="0" err="1" smtClean="0"/>
              <a:t>Aveiro</a:t>
            </a:r>
            <a:r>
              <a:rPr lang="en-AU" dirty="0" smtClean="0"/>
              <a:t>, Portugal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Comes from Azores islands, Portugal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Interests: Sailing, rock climbing, photography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5060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910" y="274638"/>
            <a:ext cx="6530890" cy="1143000"/>
          </a:xfrm>
        </p:spPr>
        <p:txBody>
          <a:bodyPr/>
          <a:lstStyle/>
          <a:p>
            <a:r>
              <a:rPr lang="en-AU" dirty="0" smtClean="0"/>
              <a:t>Conference Room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Tables are for participants with laptops for practical sessions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Front tables are reserved for visitors until presentations start.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Remaining tables and row seating are free for anyone to use.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Bureau staff have option to join by video, using Bureau Cisco Jabber from their desktop or office phone.  V-C details have been provided on course wiki and by email.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Charging for laptops on half the work tables and on side tables.  </a:t>
            </a:r>
            <a:r>
              <a:rPr lang="en-US" dirty="0" smtClean="0">
                <a:solidFill>
                  <a:srgbClr val="C00000"/>
                </a:solidFill>
              </a:rPr>
              <a:t>Share spots at tables with power outlets so everyone who needs them can get access.</a:t>
            </a:r>
          </a:p>
          <a:p>
            <a:pPr marL="0" indent="0"/>
            <a:endParaRPr lang="en-US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1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910" y="274638"/>
            <a:ext cx="6530890" cy="1143000"/>
          </a:xfrm>
        </p:spPr>
        <p:txBody>
          <a:bodyPr/>
          <a:lstStyle/>
          <a:p>
            <a:r>
              <a:rPr lang="en-AU" dirty="0" smtClean="0"/>
              <a:t>Video-Conferencing facilities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V-C connection info – refer course wiki and emails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Contact Robin Bowen or Scott Wales if assistance is required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Slack – chat room coordinated by Scott Wales, present on-site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Presentations will be shared on V-C; also available to download from course wiki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accent2"/>
                </a:solidFill>
                <a:hlinkClick r:id="rId2"/>
              </a:rPr>
              <a:t>AccessUserTrainingMar2016Program</a:t>
            </a:r>
            <a:endParaRPr lang="en-US" sz="1800" dirty="0" smtClean="0">
              <a:solidFill>
                <a:schemeClr val="accent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Please mute microphones when not speaking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We aim to include you in all sessions of the course</a:t>
            </a:r>
          </a:p>
        </p:txBody>
      </p:sp>
    </p:spTree>
    <p:extLst>
      <p:ext uri="{BB962C8B-B14F-4D97-AF65-F5344CB8AC3E}">
        <p14:creationId xmlns:p14="http://schemas.microsoft.com/office/powerpoint/2010/main" val="247971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reau_Generic_2012_v2">
  <a:themeElements>
    <a:clrScheme name="Bureau Standard 2">
      <a:dk1>
        <a:srgbClr val="666666"/>
      </a:dk1>
      <a:lt1>
        <a:srgbClr val="FFFFFF"/>
      </a:lt1>
      <a:dk2>
        <a:srgbClr val="34657F"/>
      </a:dk2>
      <a:lt2>
        <a:srgbClr val="EEECE1"/>
      </a:lt2>
      <a:accent1>
        <a:srgbClr val="00AFD7"/>
      </a:accent1>
      <a:accent2>
        <a:srgbClr val="34657F"/>
      </a:accent2>
      <a:accent3>
        <a:srgbClr val="FFFFFF"/>
      </a:accent3>
      <a:accent4>
        <a:srgbClr val="565656"/>
      </a:accent4>
      <a:accent5>
        <a:srgbClr val="AAD4E8"/>
      </a:accent5>
      <a:accent6>
        <a:srgbClr val="2E5B72"/>
      </a:accent6>
      <a:hlink>
        <a:srgbClr val="00AFD7"/>
      </a:hlink>
      <a:folHlink>
        <a:srgbClr val="671E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ureau Standard 1">
        <a:dk1>
          <a:srgbClr val="666666"/>
        </a:dk1>
        <a:lt1>
          <a:srgbClr val="FFFFFF"/>
        </a:lt1>
        <a:dk2>
          <a:srgbClr val="1F497D"/>
        </a:dk2>
        <a:lt2>
          <a:srgbClr val="EEECE1"/>
        </a:lt2>
        <a:accent1>
          <a:srgbClr val="10ADDA"/>
        </a:accent1>
        <a:accent2>
          <a:srgbClr val="2A597A"/>
        </a:accent2>
        <a:accent3>
          <a:srgbClr val="FFFFFF"/>
        </a:accent3>
        <a:accent4>
          <a:srgbClr val="565656"/>
        </a:accent4>
        <a:accent5>
          <a:srgbClr val="AAD3EA"/>
        </a:accent5>
        <a:accent6>
          <a:srgbClr val="25506E"/>
        </a:accent6>
        <a:hlink>
          <a:srgbClr val="FF0000"/>
        </a:hlink>
        <a:folHlink>
          <a:srgbClr val="FFE1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Standard 2">
        <a:dk1>
          <a:srgbClr val="666666"/>
        </a:dk1>
        <a:lt1>
          <a:srgbClr val="FFFFFF"/>
        </a:lt1>
        <a:dk2>
          <a:srgbClr val="34657F"/>
        </a:dk2>
        <a:lt2>
          <a:srgbClr val="EEECE1"/>
        </a:lt2>
        <a:accent1>
          <a:srgbClr val="00AFD7"/>
        </a:accent1>
        <a:accent2>
          <a:srgbClr val="34657F"/>
        </a:accent2>
        <a:accent3>
          <a:srgbClr val="FFFFFF"/>
        </a:accent3>
        <a:accent4>
          <a:srgbClr val="565656"/>
        </a:accent4>
        <a:accent5>
          <a:srgbClr val="AAD4E8"/>
        </a:accent5>
        <a:accent6>
          <a:srgbClr val="2E5B72"/>
        </a:accent6>
        <a:hlink>
          <a:srgbClr val="00AFD7"/>
        </a:hlink>
        <a:folHlink>
          <a:srgbClr val="671E7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ureau Blank">
  <a:themeElements>
    <a:clrScheme name="Bureau Blank 13">
      <a:dk1>
        <a:srgbClr val="666666"/>
      </a:dk1>
      <a:lt1>
        <a:srgbClr val="FFFFFF"/>
      </a:lt1>
      <a:dk2>
        <a:srgbClr val="34657F"/>
      </a:dk2>
      <a:lt2>
        <a:srgbClr val="EEECE1"/>
      </a:lt2>
      <a:accent1>
        <a:srgbClr val="00AFD7"/>
      </a:accent1>
      <a:accent2>
        <a:srgbClr val="34657F"/>
      </a:accent2>
      <a:accent3>
        <a:srgbClr val="FFFFFF"/>
      </a:accent3>
      <a:accent4>
        <a:srgbClr val="565656"/>
      </a:accent4>
      <a:accent5>
        <a:srgbClr val="AAD4E8"/>
      </a:accent5>
      <a:accent6>
        <a:srgbClr val="2E5B72"/>
      </a:accent6>
      <a:hlink>
        <a:srgbClr val="00AFD7"/>
      </a:hlink>
      <a:folHlink>
        <a:srgbClr val="671E75"/>
      </a:folHlink>
    </a:clrScheme>
    <a:fontScheme name="Bureau 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ureau 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13">
        <a:dk1>
          <a:srgbClr val="666666"/>
        </a:dk1>
        <a:lt1>
          <a:srgbClr val="FFFFFF"/>
        </a:lt1>
        <a:dk2>
          <a:srgbClr val="34657F"/>
        </a:dk2>
        <a:lt2>
          <a:srgbClr val="EEECE1"/>
        </a:lt2>
        <a:accent1>
          <a:srgbClr val="00AFD7"/>
        </a:accent1>
        <a:accent2>
          <a:srgbClr val="34657F"/>
        </a:accent2>
        <a:accent3>
          <a:srgbClr val="FFFFFF"/>
        </a:accent3>
        <a:accent4>
          <a:srgbClr val="565656"/>
        </a:accent4>
        <a:accent5>
          <a:srgbClr val="AAD4E8"/>
        </a:accent5>
        <a:accent6>
          <a:srgbClr val="2E5B72"/>
        </a:accent6>
        <a:hlink>
          <a:srgbClr val="00AFD7"/>
        </a:hlink>
        <a:folHlink>
          <a:srgbClr val="671E7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SIRO Theme 3">
  <a:themeElements>
    <a:clrScheme name="CSIRO Theme 3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9CE"/>
      </a:accent1>
      <a:accent2>
        <a:srgbClr val="00313C"/>
      </a:accent2>
      <a:accent3>
        <a:srgbClr val="FFFFFF"/>
      </a:accent3>
      <a:accent4>
        <a:srgbClr val="000000"/>
      </a:accent4>
      <a:accent5>
        <a:srgbClr val="AAD1E3"/>
      </a:accent5>
      <a:accent6>
        <a:srgbClr val="002B35"/>
      </a:accent6>
      <a:hlink>
        <a:srgbClr val="41B6E6"/>
      </a:hlink>
      <a:folHlink>
        <a:srgbClr val="004B87"/>
      </a:folHlink>
    </a:clrScheme>
    <a:fontScheme name="CSIRO Theme 3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SIRO Theme 3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00A9CE"/>
        </a:accent1>
        <a:accent2>
          <a:srgbClr val="00313C"/>
        </a:accent2>
        <a:accent3>
          <a:srgbClr val="FFFFFF"/>
        </a:accent3>
        <a:accent4>
          <a:srgbClr val="000000"/>
        </a:accent4>
        <a:accent5>
          <a:srgbClr val="AAD1E3"/>
        </a:accent5>
        <a:accent6>
          <a:srgbClr val="002B35"/>
        </a:accent6>
        <a:hlink>
          <a:srgbClr val="41B6E6"/>
        </a:hlink>
        <a:folHlink>
          <a:srgbClr val="004B8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model_eval_workshop">
  <a:themeElements>
    <a:clrScheme name="Bureau Standard 2">
      <a:dk1>
        <a:srgbClr val="666666"/>
      </a:dk1>
      <a:lt1>
        <a:srgbClr val="FFFFFF"/>
      </a:lt1>
      <a:dk2>
        <a:srgbClr val="34657F"/>
      </a:dk2>
      <a:lt2>
        <a:srgbClr val="EEECE1"/>
      </a:lt2>
      <a:accent1>
        <a:srgbClr val="00AFD7"/>
      </a:accent1>
      <a:accent2>
        <a:srgbClr val="34657F"/>
      </a:accent2>
      <a:accent3>
        <a:srgbClr val="FFFFFF"/>
      </a:accent3>
      <a:accent4>
        <a:srgbClr val="565656"/>
      </a:accent4>
      <a:accent5>
        <a:srgbClr val="AAD4E8"/>
      </a:accent5>
      <a:accent6>
        <a:srgbClr val="2E5B72"/>
      </a:accent6>
      <a:hlink>
        <a:srgbClr val="00AFD7"/>
      </a:hlink>
      <a:folHlink>
        <a:srgbClr val="671E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ureau Standard 1">
        <a:dk1>
          <a:srgbClr val="666666"/>
        </a:dk1>
        <a:lt1>
          <a:srgbClr val="FFFFFF"/>
        </a:lt1>
        <a:dk2>
          <a:srgbClr val="1F497D"/>
        </a:dk2>
        <a:lt2>
          <a:srgbClr val="EEECE1"/>
        </a:lt2>
        <a:accent1>
          <a:srgbClr val="10ADDA"/>
        </a:accent1>
        <a:accent2>
          <a:srgbClr val="2A597A"/>
        </a:accent2>
        <a:accent3>
          <a:srgbClr val="FFFFFF"/>
        </a:accent3>
        <a:accent4>
          <a:srgbClr val="565656"/>
        </a:accent4>
        <a:accent5>
          <a:srgbClr val="AAD3EA"/>
        </a:accent5>
        <a:accent6>
          <a:srgbClr val="25506E"/>
        </a:accent6>
        <a:hlink>
          <a:srgbClr val="FF0000"/>
        </a:hlink>
        <a:folHlink>
          <a:srgbClr val="FFE1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Standard 2">
        <a:dk1>
          <a:srgbClr val="666666"/>
        </a:dk1>
        <a:lt1>
          <a:srgbClr val="FFFFFF"/>
        </a:lt1>
        <a:dk2>
          <a:srgbClr val="34657F"/>
        </a:dk2>
        <a:lt2>
          <a:srgbClr val="EEECE1"/>
        </a:lt2>
        <a:accent1>
          <a:srgbClr val="00AFD7"/>
        </a:accent1>
        <a:accent2>
          <a:srgbClr val="34657F"/>
        </a:accent2>
        <a:accent3>
          <a:srgbClr val="FFFFFF"/>
        </a:accent3>
        <a:accent4>
          <a:srgbClr val="565656"/>
        </a:accent4>
        <a:accent5>
          <a:srgbClr val="AAD4E8"/>
        </a:accent5>
        <a:accent6>
          <a:srgbClr val="2E5B72"/>
        </a:accent6>
        <a:hlink>
          <a:srgbClr val="00AFD7"/>
        </a:hlink>
        <a:folHlink>
          <a:srgbClr val="671E7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Bureau 3 Picture">
  <a:themeElements>
    <a:clrScheme name="Bureau 3 Pi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 3 Picture">
      <a:majorFont>
        <a:latin typeface="Arial"/>
        <a:ea typeface="ＭＳ Ｐゴシック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ureau 3 Pi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3 Pi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3 Pi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3 Pi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3 Pi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3 Pi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3 Pi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3 Pi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3 Pi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3 Pi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3 Pi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3 Pi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Custom Design">
  <a:themeElements>
    <a:clrScheme name="Custom Design 1">
      <a:dk1>
        <a:srgbClr val="000000"/>
      </a:dk1>
      <a:lt1>
        <a:srgbClr val="FFFFFF"/>
      </a:lt1>
      <a:dk2>
        <a:srgbClr val="B9DB0E"/>
      </a:dk2>
      <a:lt2>
        <a:srgbClr val="000099"/>
      </a:lt2>
      <a:accent1>
        <a:srgbClr val="8F8DCB"/>
      </a:accent1>
      <a:accent2>
        <a:srgbClr val="00ADD0"/>
      </a:accent2>
      <a:accent3>
        <a:srgbClr val="FFFFFF"/>
      </a:accent3>
      <a:accent4>
        <a:srgbClr val="000000"/>
      </a:accent4>
      <a:accent5>
        <a:srgbClr val="C6C5E2"/>
      </a:accent5>
      <a:accent6>
        <a:srgbClr val="009CBC"/>
      </a:accent6>
      <a:hlink>
        <a:srgbClr val="9CA299"/>
      </a:hlink>
      <a:folHlink>
        <a:srgbClr val="ED2939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0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0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B9DB0E"/>
        </a:dk2>
        <a:lt2>
          <a:srgbClr val="000099"/>
        </a:lt2>
        <a:accent1>
          <a:srgbClr val="8F8DCB"/>
        </a:accent1>
        <a:accent2>
          <a:srgbClr val="00ADD0"/>
        </a:accent2>
        <a:accent3>
          <a:srgbClr val="FFFFFF"/>
        </a:accent3>
        <a:accent4>
          <a:srgbClr val="000000"/>
        </a:accent4>
        <a:accent5>
          <a:srgbClr val="C6C5E2"/>
        </a:accent5>
        <a:accent6>
          <a:srgbClr val="009CBC"/>
        </a:accent6>
        <a:hlink>
          <a:srgbClr val="9CA299"/>
        </a:hlink>
        <a:folHlink>
          <a:srgbClr val="ED29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8_Custom Design">
  <a:themeElements>
    <a:clrScheme name="MetOffice">
      <a:dk1>
        <a:srgbClr val="000000"/>
      </a:dk1>
      <a:lt1>
        <a:srgbClr val="FFFFFF"/>
      </a:lt1>
      <a:dk2>
        <a:srgbClr val="B9DB0E"/>
      </a:dk2>
      <a:lt2>
        <a:srgbClr val="000099"/>
      </a:lt2>
      <a:accent1>
        <a:srgbClr val="8F8DCB"/>
      </a:accent1>
      <a:accent2>
        <a:srgbClr val="00ADD0"/>
      </a:accent2>
      <a:accent3>
        <a:srgbClr val="878800"/>
      </a:accent3>
      <a:accent4>
        <a:srgbClr val="9CA299"/>
      </a:accent4>
      <a:accent5>
        <a:srgbClr val="ED2939"/>
      </a:accent5>
      <a:accent6>
        <a:srgbClr val="B9DB0E"/>
      </a:accent6>
      <a:hlink>
        <a:srgbClr val="9CA299"/>
      </a:hlink>
      <a:folHlink>
        <a:srgbClr val="ED2939"/>
      </a:folHlink>
    </a:clrScheme>
    <a:fontScheme name="MetOffice0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1_Bureau Blank">
  <a:themeElements>
    <a:clrScheme name="Bureau Blank 13">
      <a:dk1>
        <a:srgbClr val="666666"/>
      </a:dk1>
      <a:lt1>
        <a:srgbClr val="FFFFFF"/>
      </a:lt1>
      <a:dk2>
        <a:srgbClr val="34657F"/>
      </a:dk2>
      <a:lt2>
        <a:srgbClr val="EEECE1"/>
      </a:lt2>
      <a:accent1>
        <a:srgbClr val="00AFD7"/>
      </a:accent1>
      <a:accent2>
        <a:srgbClr val="34657F"/>
      </a:accent2>
      <a:accent3>
        <a:srgbClr val="FFFFFF"/>
      </a:accent3>
      <a:accent4>
        <a:srgbClr val="565656"/>
      </a:accent4>
      <a:accent5>
        <a:srgbClr val="AAD4E8"/>
      </a:accent5>
      <a:accent6>
        <a:srgbClr val="2E5B72"/>
      </a:accent6>
      <a:hlink>
        <a:srgbClr val="00AFD7"/>
      </a:hlink>
      <a:folHlink>
        <a:srgbClr val="671E75"/>
      </a:folHlink>
    </a:clrScheme>
    <a:fontScheme name="Bureau 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ureau 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13">
        <a:dk1>
          <a:srgbClr val="666666"/>
        </a:dk1>
        <a:lt1>
          <a:srgbClr val="FFFFFF"/>
        </a:lt1>
        <a:dk2>
          <a:srgbClr val="34657F"/>
        </a:dk2>
        <a:lt2>
          <a:srgbClr val="EEECE1"/>
        </a:lt2>
        <a:accent1>
          <a:srgbClr val="00AFD7"/>
        </a:accent1>
        <a:accent2>
          <a:srgbClr val="34657F"/>
        </a:accent2>
        <a:accent3>
          <a:srgbClr val="FFFFFF"/>
        </a:accent3>
        <a:accent4>
          <a:srgbClr val="565656"/>
        </a:accent4>
        <a:accent5>
          <a:srgbClr val="AAD4E8"/>
        </a:accent5>
        <a:accent6>
          <a:srgbClr val="2E5B72"/>
        </a:accent6>
        <a:hlink>
          <a:srgbClr val="00AFD7"/>
        </a:hlink>
        <a:folHlink>
          <a:srgbClr val="671E7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Bureau_Generic_2012_v2</Template>
  <TotalTime>17747</TotalTime>
  <Words>2045</Words>
  <Application>Microsoft Office PowerPoint</Application>
  <PresentationFormat>On-screen Show (4:3)</PresentationFormat>
  <Paragraphs>418</Paragraphs>
  <Slides>40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Bureau_Generic_2012_v2</vt:lpstr>
      <vt:lpstr>Bureau Blank</vt:lpstr>
      <vt:lpstr>CSIRO Theme 3</vt:lpstr>
      <vt:lpstr>model_eval_workshop</vt:lpstr>
      <vt:lpstr>Bureau 3 Picture</vt:lpstr>
      <vt:lpstr>2_Custom Design</vt:lpstr>
      <vt:lpstr>38_Custom Design</vt:lpstr>
      <vt:lpstr>54_Custom Design</vt:lpstr>
      <vt:lpstr>1_Bureau Blank</vt:lpstr>
      <vt:lpstr>Introduction to ACCESS User Training Course</vt:lpstr>
      <vt:lpstr>Course information</vt:lpstr>
      <vt:lpstr>Apologies</vt:lpstr>
      <vt:lpstr>Course information</vt:lpstr>
      <vt:lpstr>Course information (2)</vt:lpstr>
      <vt:lpstr>Sponsors</vt:lpstr>
      <vt:lpstr>Joao Teixeira, Lead Trainer</vt:lpstr>
      <vt:lpstr>Conference Room</vt:lpstr>
      <vt:lpstr>Video-Conferencing facilities</vt:lpstr>
      <vt:lpstr>Course program</vt:lpstr>
      <vt:lpstr>Monday – ACCESS, Rose-Cylc and UM</vt:lpstr>
      <vt:lpstr>Tuesday – Seasonal Forecasting and Climate Modelling</vt:lpstr>
      <vt:lpstr>Wednesday – Numerical Weather Prediction and High Resolution Modelling</vt:lpstr>
      <vt:lpstr>Thursday – Development tools and work practices </vt:lpstr>
      <vt:lpstr>ACCESS – Australian Community Climate and Earth System Simulator</vt:lpstr>
      <vt:lpstr>ACCESS – Australian Community Climate and Earth System Simulator</vt:lpstr>
      <vt:lpstr>Bureau, CSIRO and Universities weather and climate modelling since ~ 1970 </vt:lpstr>
      <vt:lpstr>BoM ACCESS Research and Operational NWP </vt:lpstr>
      <vt:lpstr>BoM ACCESS Research and Operational NWP (2) </vt:lpstr>
      <vt:lpstr>NWP and High Resolution Modelling presentations and training session</vt:lpstr>
      <vt:lpstr>BoM ACCESS-S Seasonal Forecasts</vt:lpstr>
      <vt:lpstr>BoM ACCESS-S Seasonal Forecasts (2)</vt:lpstr>
      <vt:lpstr>CSIRO Climate Modelling</vt:lpstr>
      <vt:lpstr>ARCCSS</vt:lpstr>
      <vt:lpstr>NCI</vt:lpstr>
      <vt:lpstr>NeCTAR CWSLab</vt:lpstr>
      <vt:lpstr>Meetings</vt:lpstr>
      <vt:lpstr>UM Partnership</vt:lpstr>
      <vt:lpstr>UM Partnership</vt:lpstr>
      <vt:lpstr>UM Partnership</vt:lpstr>
      <vt:lpstr>Websites and documentation wikis</vt:lpstr>
      <vt:lpstr>Rose-Cylc</vt:lpstr>
      <vt:lpstr>Rose-Cylc (2)</vt:lpstr>
      <vt:lpstr>IRIS</vt:lpstr>
      <vt:lpstr>GMED  Global Model Evaluation and Development</vt:lpstr>
      <vt:lpstr>RMED  Regional Model Evaluation and Development</vt:lpstr>
      <vt:lpstr>Development tools and work practices</vt:lpstr>
      <vt:lpstr>Development tools and work practices</vt:lpstr>
      <vt:lpstr>Questions? </vt:lpstr>
      <vt:lpstr>PowerPoint Presentation</vt:lpstr>
    </vt:vector>
  </TitlesOfParts>
  <Company>Bureau of Meteorology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Weather</dc:title>
  <dc:creator>Elizabeth Stafford</dc:creator>
  <cp:lastModifiedBy>Michael Naughton</cp:lastModifiedBy>
  <cp:revision>184</cp:revision>
  <cp:lastPrinted>2015-04-13T07:31:19Z</cp:lastPrinted>
  <dcterms:created xsi:type="dcterms:W3CDTF">2015-02-20T00:45:29Z</dcterms:created>
  <dcterms:modified xsi:type="dcterms:W3CDTF">2016-03-19T20:46:37Z</dcterms:modified>
</cp:coreProperties>
</file>