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4" r:id="rId2"/>
    <p:sldMasterId id="2147483761" r:id="rId3"/>
    <p:sldMasterId id="2147483795" r:id="rId4"/>
    <p:sldMasterId id="2147483807" r:id="rId5"/>
    <p:sldMasterId id="2147483944" r:id="rId6"/>
    <p:sldMasterId id="2147483965" r:id="rId7"/>
    <p:sldMasterId id="2147483978" r:id="rId8"/>
    <p:sldMasterId id="2147484117" r:id="rId9"/>
  </p:sldMasterIdLst>
  <p:notesMasterIdLst>
    <p:notesMasterId r:id="rId40"/>
  </p:notesMasterIdLst>
  <p:handoutMasterIdLst>
    <p:handoutMasterId r:id="rId41"/>
  </p:handoutMasterIdLst>
  <p:sldIdLst>
    <p:sldId id="640" r:id="rId10"/>
    <p:sldId id="652" r:id="rId11"/>
    <p:sldId id="660" r:id="rId12"/>
    <p:sldId id="664" r:id="rId13"/>
    <p:sldId id="662" r:id="rId14"/>
    <p:sldId id="663" r:id="rId15"/>
    <p:sldId id="654" r:id="rId16"/>
    <p:sldId id="653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6" r:id="rId26"/>
    <p:sldId id="675" r:id="rId27"/>
    <p:sldId id="677" r:id="rId28"/>
    <p:sldId id="678" r:id="rId29"/>
    <p:sldId id="679" r:id="rId30"/>
    <p:sldId id="680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688" r:id="rId39"/>
  </p:sldIdLst>
  <p:sldSz cx="9144000" cy="6858000" type="screen4x3"/>
  <p:notesSz cx="6807200" cy="9939338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C1"/>
    <a:srgbClr val="0E5F7E"/>
    <a:srgbClr val="0070C0"/>
    <a:srgbClr val="010000"/>
    <a:srgbClr val="0E7D60"/>
    <a:srgbClr val="996600"/>
    <a:srgbClr val="666666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80863" autoAdjust="0"/>
  </p:normalViewPr>
  <p:slideViewPr>
    <p:cSldViewPr snapToGrid="0" snapToObjects="1">
      <p:cViewPr varScale="1">
        <p:scale>
          <a:sx n="55" d="100"/>
          <a:sy n="55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22"/>
    </p:cViewPr>
  </p:sorterViewPr>
  <p:notesViewPr>
    <p:cSldViewPr snapToGrid="0" snapToObjects="1">
      <p:cViewPr varScale="1">
        <p:scale>
          <a:sx n="116" d="100"/>
          <a:sy n="116" d="100"/>
        </p:scale>
        <p:origin x="-2172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631D762-C83A-4E40-BD61-39226E7B8AF3}" type="datetime1">
              <a:rPr lang="en-AU" altLang="en-US"/>
              <a:pPr/>
              <a:t>18/03/2016</a:t>
            </a:fld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990713A-6F0D-4A3D-8237-F6EB69E055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4124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CBF4AE2-9735-457C-AC50-0D26F61F0078}" type="datetime1">
              <a:rPr lang="en-AU" altLang="en-US"/>
              <a:pPr/>
              <a:t>18/03/2016</a:t>
            </a:fld>
            <a:endParaRPr lang="en-AU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9603DC3-0E4F-4B70-BBF8-6BFB1AEDA27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9891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03DC3-0E4F-4B70-BBF8-6BFB1AEDA27A}" type="slidenum">
              <a:rPr lang="en-AU" altLang="en-US" smtClean="0">
                <a:solidFill>
                  <a:prstClr val="black"/>
                </a:solidFill>
              </a:rPr>
              <a:pPr/>
              <a:t>1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1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409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5856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6882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7741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13746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00" y="1548000"/>
            <a:ext cx="6540602" cy="1470025"/>
          </a:xfrm>
        </p:spPr>
        <p:txBody>
          <a:bodyPr/>
          <a:lstStyle>
            <a:lvl1pPr>
              <a:defRPr>
                <a:solidFill>
                  <a:srgbClr val="D02124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400" y="3141133"/>
            <a:ext cx="6540602" cy="846667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1999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98500" y="3877733"/>
            <a:ext cx="6540500" cy="533400"/>
          </a:xfrm>
        </p:spPr>
        <p:txBody>
          <a:bodyPr lIns="0" tIns="0" rIns="0" bIns="0" anchor="b">
            <a:normAutofit/>
          </a:bodyPr>
          <a:lstStyle>
            <a:lvl1pPr>
              <a:buNone/>
              <a:defRPr sz="1400"/>
            </a:lvl1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59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75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91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4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2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626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019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18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70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052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40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5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  <a:endParaRPr lang="en-AU" altLang="en-US" noProof="0" dirty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  <a:endParaRPr lang="en-AU" altLang="en-US" noProof="0" dirty="0" smtClean="0"/>
          </a:p>
        </p:txBody>
      </p:sp>
      <p:pic>
        <p:nvPicPr>
          <p:cNvPr id="18437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373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8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906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840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15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31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9"/>
          <p:cNvGrpSpPr>
            <a:grpSpLocks/>
          </p:cNvGrpSpPr>
          <p:nvPr/>
        </p:nvGrpSpPr>
        <p:grpSpPr bwMode="auto">
          <a:xfrm>
            <a:off x="1588" y="5500688"/>
            <a:ext cx="9170987" cy="1357312"/>
            <a:chOff x="1497" y="5500319"/>
            <a:chExt cx="9170984" cy="1357681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1497" y="5940320"/>
              <a:ext cx="9158377" cy="9176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grpSp>
          <p:nvGrpSpPr>
            <p:cNvPr id="82948" name="Group 31"/>
            <p:cNvGrpSpPr>
              <a:grpSpLocks/>
            </p:cNvGrpSpPr>
            <p:nvPr userDrawn="1"/>
          </p:nvGrpSpPr>
          <p:grpSpPr bwMode="auto">
            <a:xfrm>
              <a:off x="1497" y="5500319"/>
              <a:ext cx="9170984" cy="996231"/>
              <a:chOff x="1497" y="5500319"/>
              <a:chExt cx="9170984" cy="996231"/>
            </a:xfrm>
          </p:grpSpPr>
          <p:sp>
            <p:nvSpPr>
              <p:cNvPr id="42" name="Freeform 7"/>
              <p:cNvSpPr>
                <a:spLocks noEditPoints="1"/>
              </p:cNvSpPr>
              <p:nvPr userDrawn="1"/>
            </p:nvSpPr>
            <p:spPr bwMode="auto">
              <a:xfrm>
                <a:off x="1497" y="5563679"/>
                <a:ext cx="9170984" cy="932871"/>
              </a:xfrm>
              <a:custGeom>
                <a:avLst/>
                <a:gdLst>
                  <a:gd name="T0" fmla="*/ 2313 w 2880"/>
                  <a:gd name="T1" fmla="*/ 117 h 293"/>
                  <a:gd name="T2" fmla="*/ 0 w 2880"/>
                  <a:gd name="T3" fmla="*/ 117 h 293"/>
                  <a:gd name="T4" fmla="*/ 0 w 2880"/>
                  <a:gd name="T5" fmla="*/ 137 h 293"/>
                  <a:gd name="T6" fmla="*/ 2030 w 2880"/>
                  <a:gd name="T7" fmla="*/ 137 h 293"/>
                  <a:gd name="T8" fmla="*/ 2313 w 2880"/>
                  <a:gd name="T9" fmla="*/ 117 h 293"/>
                  <a:gd name="T10" fmla="*/ 2880 w 2880"/>
                  <a:gd name="T11" fmla="*/ 0 h 293"/>
                  <a:gd name="T12" fmla="*/ 2880 w 2880"/>
                  <a:gd name="T13" fmla="*/ 0 h 293"/>
                  <a:gd name="T14" fmla="*/ 2880 w 2880"/>
                  <a:gd name="T15" fmla="*/ 117 h 293"/>
                  <a:gd name="T16" fmla="*/ 2313 w 2880"/>
                  <a:gd name="T17" fmla="*/ 117 h 293"/>
                  <a:gd name="T18" fmla="*/ 2784 w 2880"/>
                  <a:gd name="T19" fmla="*/ 293 h 293"/>
                  <a:gd name="T20" fmla="*/ 2880 w 2880"/>
                  <a:gd name="T21" fmla="*/ 293 h 293"/>
                  <a:gd name="T22" fmla="*/ 2880 w 2880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93"/>
                  <a:gd name="T38" fmla="*/ 2880 w 2880"/>
                  <a:gd name="T39" fmla="*/ 293 h 29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93">
                    <a:moveTo>
                      <a:pt x="2313" y="117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030" y="137"/>
                      <a:pt x="2030" y="137"/>
                      <a:pt x="2030" y="137"/>
                    </a:cubicBezTo>
                    <a:cubicBezTo>
                      <a:pt x="2214" y="137"/>
                      <a:pt x="2274" y="132"/>
                      <a:pt x="2313" y="117"/>
                    </a:cubicBezTo>
                    <a:moveTo>
                      <a:pt x="288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2880" y="117"/>
                      <a:pt x="2880" y="117"/>
                      <a:pt x="2880" y="117"/>
                    </a:cubicBezTo>
                    <a:cubicBezTo>
                      <a:pt x="2313" y="117"/>
                      <a:pt x="2313" y="117"/>
                      <a:pt x="2313" y="117"/>
                    </a:cubicBezTo>
                    <a:cubicBezTo>
                      <a:pt x="2411" y="197"/>
                      <a:pt x="2542" y="293"/>
                      <a:pt x="2784" y="293"/>
                    </a:cubicBezTo>
                    <a:cubicBezTo>
                      <a:pt x="2842" y="293"/>
                      <a:pt x="2880" y="293"/>
                      <a:pt x="2880" y="293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rgbClr val="007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/>
                <a:endParaRPr lang="en-AU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5" name="Freeform 8"/>
              <p:cNvSpPr>
                <a:spLocks noEditPoints="1"/>
              </p:cNvSpPr>
              <p:nvPr userDrawn="1"/>
            </p:nvSpPr>
            <p:spPr bwMode="auto">
              <a:xfrm>
                <a:off x="1497" y="5500319"/>
                <a:ext cx="9170984" cy="435093"/>
              </a:xfrm>
              <a:custGeom>
                <a:avLst/>
                <a:gdLst/>
                <a:ahLst/>
                <a:cxnLst>
                  <a:cxn ang="0">
                    <a:pos x="2880" y="20"/>
                  </a:cxn>
                  <a:cxn ang="0">
                    <a:pos x="2789" y="20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880" y="137"/>
                  </a:cxn>
                  <a:cxn ang="0">
                    <a:pos x="2880" y="20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1860" y="0"/>
                  </a:cxn>
                </a:cxnLst>
                <a:rect l="0" t="0" r="r" b="b"/>
                <a:pathLst>
                  <a:path w="2880" h="137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880" y="137"/>
                      <a:pt x="2880" y="137"/>
                      <a:pt x="2880" y="137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" name="Freeform 9"/>
              <p:cNvSpPr>
                <a:spLocks/>
              </p:cNvSpPr>
              <p:nvPr userDrawn="1"/>
            </p:nvSpPr>
            <p:spPr bwMode="auto">
              <a:xfrm>
                <a:off x="1497" y="5563836"/>
                <a:ext cx="7365998" cy="431917"/>
              </a:xfrm>
              <a:custGeom>
                <a:avLst/>
                <a:gdLst/>
                <a:ahLst/>
                <a:cxnLst>
                  <a:cxn ang="0">
                    <a:pos x="2313" y="117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6"/>
                  </a:cxn>
                  <a:cxn ang="0">
                    <a:pos x="2030" y="136"/>
                  </a:cxn>
                  <a:cxn ang="0">
                    <a:pos x="2313" y="117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7" name="Freeform 10"/>
              <p:cNvSpPr>
                <a:spLocks/>
              </p:cNvSpPr>
              <p:nvPr userDrawn="1"/>
            </p:nvSpPr>
            <p:spPr bwMode="auto">
              <a:xfrm>
                <a:off x="7367495" y="5563836"/>
                <a:ext cx="1804986" cy="868598"/>
              </a:xfrm>
              <a:custGeom>
                <a:avLst/>
                <a:gdLst/>
                <a:ahLst/>
                <a:cxnLst>
                  <a:cxn ang="0">
                    <a:pos x="476" y="0"/>
                  </a:cxn>
                  <a:cxn ang="0">
                    <a:pos x="0" y="117"/>
                  </a:cxn>
                  <a:cxn ang="0">
                    <a:pos x="471" y="273"/>
                  </a:cxn>
                  <a:cxn ang="0">
                    <a:pos x="567" y="273"/>
                  </a:cxn>
                  <a:cxn ang="0">
                    <a:pos x="567" y="0"/>
                  </a:cxn>
                  <a:cxn ang="0">
                    <a:pos x="476" y="0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pic>
          <p:nvPicPr>
            <p:cNvPr id="8295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4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0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82955" name="Title Placeholder 1"/>
          <p:cNvSpPr>
            <a:spLocks noGrp="1"/>
          </p:cNvSpPr>
          <p:nvPr>
            <p:ph type="ctrTitle"/>
          </p:nvPr>
        </p:nvSpPr>
        <p:spPr>
          <a:xfrm>
            <a:off x="358775" y="3105150"/>
            <a:ext cx="8461375" cy="1096963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82956" name="Text Placeholder 2"/>
          <p:cNvSpPr>
            <a:spLocks noGrp="1"/>
          </p:cNvSpPr>
          <p:nvPr>
            <p:ph type="subTitle" idx="1"/>
          </p:nvPr>
        </p:nvSpPr>
        <p:spPr>
          <a:xfrm>
            <a:off x="358775" y="4257675"/>
            <a:ext cx="8461375" cy="396875"/>
          </a:xfrm>
        </p:spPr>
        <p:txBody>
          <a:bodyPr/>
          <a:lstStyle>
            <a:lvl1pPr marL="0" indent="0">
              <a:buFont typeface="Arial" charset="0"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9507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3179-4E83-401A-9173-23FDB494BA6F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17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93433-EE6D-4C99-BAFE-C6E5BCEFC7D4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09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154488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268413"/>
            <a:ext cx="4154487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6A91-1A3F-4341-A317-B5A6AA6A9EC1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612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0CDA1-A27C-41D3-A629-1682B9562336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8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0006B-7B45-480E-B38D-16E69D7EBE2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4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E199-B255-406E-BE83-4C1260CB8DC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14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3418-3FAB-4B50-B3B7-826C836D0BB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9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8E233-69F6-4A1B-81D8-CE56B888AA8C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6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E2BE0-379B-4273-8120-57A2F44FAE6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03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2114550" cy="5567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274638"/>
            <a:ext cx="6194425" cy="5567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A898-F238-4BE9-AEEB-61FC71AAA48E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20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36172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4379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6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1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628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41226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06230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04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087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97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7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421708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847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6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772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733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744663"/>
            <a:ext cx="42418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663"/>
            <a:ext cx="4243388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741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2560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4419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1879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9644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9078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373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690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30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40920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222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82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1774825"/>
            <a:ext cx="3409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850" y="1774825"/>
            <a:ext cx="3409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502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7268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040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908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462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3899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9406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49250"/>
            <a:ext cx="1743075" cy="5951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349250"/>
            <a:ext cx="5076825" cy="5951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7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8910066"/>
              </p:ext>
            </p:extLst>
          </p:nvPr>
        </p:nvGraphicFramePr>
        <p:xfrm>
          <a:off x="2222585" y="1989186"/>
          <a:ext cx="5419724" cy="3852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84863"/>
                <a:gridCol w="2534861"/>
              </a:tblGrid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AU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Heading	</a:t>
                      </a:r>
                      <a:endParaRPr kumimoji="0" lang="en-A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nn-NO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Heding</a:t>
                      </a: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AU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</a:rPr>
                        <a:t>text</a:t>
                      </a: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nn-NO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</a:rPr>
                        <a:t>text</a:t>
                      </a: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228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014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661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985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48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252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9786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7627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2641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837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480" y="274638"/>
            <a:ext cx="47625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5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733550"/>
            <a:ext cx="9144000" cy="5124450"/>
          </a:xfrm>
          <a:prstGeom prst="rect">
            <a:avLst/>
          </a:prstGeom>
          <a:solidFill>
            <a:srgbClr val="0E5F7E"/>
          </a:solidFill>
          <a:ln>
            <a:solidFill>
              <a:srgbClr val="0E5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93"/>
          <p:cNvSpPr txBox="1">
            <a:spLocks/>
          </p:cNvSpPr>
          <p:nvPr userDrawn="1"/>
        </p:nvSpPr>
        <p:spPr bwMode="auto">
          <a:xfrm>
            <a:off x="1933575" y="1968499"/>
            <a:ext cx="650557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t" hangingPunct="1">
              <a:spcBef>
                <a:spcPct val="30000"/>
              </a:spcBef>
              <a:spcAft>
                <a:spcPct val="30000"/>
              </a:spcAft>
              <a:buFontTx/>
              <a:buNone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1" fontAlgn="t" hangingPunct="1">
              <a:spcBef>
                <a:spcPct val="15000"/>
              </a:spcBef>
              <a:spcAft>
                <a:spcPct val="15000"/>
              </a:spcAft>
              <a:buFont typeface="Arial"/>
              <a:buChar char="•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Font typeface="Lucida Grande"/>
              <a:buChar char="−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–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161599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52600" y="1773238"/>
            <a:ext cx="6934200" cy="4751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2170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7773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8D86E05-D79D-4E91-A393-8D978E9E7133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1B12CC21-2DFE-43EB-B914-7F6D91FC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34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B2FFC1D5-97A6-4896-B419-F1882885DA7D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50C5E8C-2250-40C1-8965-2E613E480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66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2C5F01BE-D947-4AC2-AC42-8DC1410DC615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34BAB70-1832-472B-98CA-285FB3525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48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12FF4A9-D571-4BFC-AC11-5BF8430C8CDB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DA591060-BE41-4845-AA7E-1244F025D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28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32D7395C-F64F-447F-AE95-059B184D5335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E389ADA9-B3CF-4476-B1C5-E3C2C9F3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08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6D558A0D-68D7-407B-A92F-C5DE59E357A1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795C52E-98C8-4E7E-8366-B9A7371CB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509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4471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C82D8C2-8DD6-4CB1-A93F-9772D1C7D9FE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3953FF1-44E9-4ABC-8353-D048FC0F0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43074"/>
            <a:ext cx="9144000" cy="4714876"/>
          </a:xfrm>
          <a:prstGeom prst="rect">
            <a:avLst/>
          </a:prstGeom>
          <a:solidFill>
            <a:srgbClr val="E2F1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0789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06DD9DF-A508-468F-BC9B-4A883105BB72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07F138A-FA77-4380-9800-6A5C93211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05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1045CBF8-96E3-428E-B8CC-882079E66F67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FAFFE57F-A28B-44F8-B894-A4EB395AB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05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BDEF9919-23F0-423D-9D44-E96D183B046F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F706155D-2539-425D-9439-72F07DDD0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71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3132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26009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8742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9416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9708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51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AU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44" r:id="rId3"/>
    <p:sldLayoutId id="2147483743" r:id="rId4"/>
    <p:sldLayoutId id="2147483742" r:id="rId5"/>
    <p:sldLayoutId id="2147483741" r:id="rId6"/>
    <p:sldLayoutId id="2147483759" r:id="rId7"/>
    <p:sldLayoutId id="2147483758" r:id="rId8"/>
    <p:sldLayoutId id="2147483757" r:id="rId9"/>
    <p:sldLayoutId id="2147483739" r:id="rId10"/>
    <p:sldLayoutId id="2147483738" r:id="rId11"/>
    <p:sldLayoutId id="2147483737" r:id="rId12"/>
    <p:sldLayoutId id="2147483736" r:id="rId13"/>
    <p:sldLayoutId id="2147483735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1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6"/>
          <p:cNvGrpSpPr>
            <a:grpSpLocks/>
          </p:cNvGrpSpPr>
          <p:nvPr/>
        </p:nvGrpSpPr>
        <p:grpSpPr bwMode="auto"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8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8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pic>
          <p:nvPicPr>
            <p:cNvPr id="81932" name="Picture 7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33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4613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5" y="1268413"/>
            <a:ext cx="8461375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503988"/>
            <a:ext cx="6083300" cy="1238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 defTabSz="914400"/>
            <a:r>
              <a:rPr lang="en-AU">
                <a:ea typeface="+mn-ea"/>
              </a:rPr>
              <a:t>Presentation title  |  Presenter name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3988"/>
            <a:ext cx="288925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914400">
              <a:defRPr/>
            </a:pPr>
            <a:fld id="{DC646B17-0847-4B84-8AEB-5C3D3FB7E711}" type="slidenum">
              <a:rPr lang="en-AU">
                <a:solidFill>
                  <a:srgbClr val="FFFFFF"/>
                </a:solidFill>
                <a:ea typeface="+mn-ea"/>
              </a:rPr>
              <a:pPr defTabSz="914400">
                <a:defRPr/>
              </a:pPr>
              <a:t>‹#›</a:t>
            </a:fld>
            <a:r>
              <a:rPr lang="en-AU" dirty="0">
                <a:solidFill>
                  <a:srgbClr val="FFFFFF"/>
                </a:solidFill>
                <a:ea typeface="+mn-ea"/>
              </a:rPr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0" y="3636963"/>
            <a:ext cx="9142413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5850"/>
            <a:ext cx="9167812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2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9pPr>
    </p:titleStyle>
    <p:bodyStyle>
      <a:lvl1pPr marL="2159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477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8636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0795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5pPr>
      <a:lvl6pPr marL="15367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6pPr>
      <a:lvl7pPr marL="19939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7pPr>
      <a:lvl8pPr marL="24511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8pPr>
      <a:lvl9pPr marL="29083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7700" y="274638"/>
            <a:ext cx="6996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 descr="image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0"/>
            <a:ext cx="12525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image3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0"/>
            <a:ext cx="12525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9" descr="image2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0"/>
            <a:ext cx="1252538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7" descr="logo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3400" y="274638"/>
            <a:ext cx="3317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744663"/>
            <a:ext cx="8637588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3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t" hangingPunct="0">
        <a:spcBef>
          <a:spcPct val="30000"/>
        </a:spcBef>
        <a:spcAft>
          <a:spcPct val="30000"/>
        </a:spcAft>
        <a:buChar char="•"/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1714500" y="349250"/>
            <a:ext cx="697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14500" y="1774825"/>
            <a:ext cx="6972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23850" y="6551613"/>
            <a:ext cx="2894013" cy="23018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0"/>
              </a:rPr>
              <a:t>© Crown copyright   Met Office</a:t>
            </a: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1714500" y="349250"/>
            <a:ext cx="697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14500" y="1774825"/>
            <a:ext cx="6972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23850" y="6551613"/>
            <a:ext cx="2894013" cy="23018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© Crown copyright   Met Office</a:t>
            </a:r>
            <a:endParaRPr lang="en-GB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8083BD9B-D87E-43F3-BF47-222D4D4E5C28}" type="datetimeFigureOut">
              <a:rPr lang="en-US"/>
              <a:pPr defTabSz="914400"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1F54A868-3B70-4650-954B-E054364C716F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1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etoffice.gov.uk/trac/gmed" TargetMode="External"/><Relationship Id="rId2" Type="http://schemas.openxmlformats.org/officeDocument/2006/relationships/hyperlink" Target="https://accessdev.nci.org.au/trac/wiki/access/AccessUserTrainingMar2016Outline#HadGEM-GC3RoseSuit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ccessdev.nci.org.au/trac/wiki/access/AccessUserTrainingMar2016Outline#Pythondatavisualiz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metoffice.gov.uk/twiki/bin/view/Support/ConvectiveScaleWorkshop2016" TargetMode="External"/><Relationship Id="rId2" Type="http://schemas.openxmlformats.org/officeDocument/2006/relationships/hyperlink" Target="https://accessdev.nci.org.au/trac/wiki/access/AccessUserTrainingMar2016Outline#UMRoseNestedSuit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dev.nci.org.au/trac/wiki/access/AccessUserTrainingMar2016Outline#RosesuitedesignforanygivensimplepieceofcodePureRoseCylcnoU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dev.nci.org.au/trac/wiki/acces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dev.nci.org.au/trac/raw-attachment/wiki/access/AccessUserTrainingMar2016Program/Naughton_BoM_ACCESS_CSIRO_eResearch_Conf_Mar2016.pptx" TargetMode="External"/><Relationship Id="rId2" Type="http://schemas.openxmlformats.org/officeDocument/2006/relationships/hyperlink" Target="https://accessdev.nci.org.au/trac/attachment/wiki/access/AccessUserTrainingMar2016Program/Naughton_BoM_ACCESS_CSIRO_eResearch_Conf_Mar2016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ccessdev.nci.org.au/trac/wiki/access/AccessUserTrainingMar2016Outline#TheUMRosesuite" TargetMode="External"/><Relationship Id="rId5" Type="http://schemas.openxmlformats.org/officeDocument/2006/relationships/hyperlink" Target="https://accessdev.nci.org.au/trac/wiki/access/AccessUserTrainingMar2016Outline#IntroductiontoRoseCylc" TargetMode="External"/><Relationship Id="rId4" Type="http://schemas.openxmlformats.org/officeDocument/2006/relationships/hyperlink" Target="https://accessdev.nci.org.au/trac/wiki/access/AccessUserTrainingMar2016Outline#IntroductiontoACCESSenvironmentatNC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Introduction to ACCESS User Training Course</a:t>
            </a:r>
            <a:endParaRPr lang="en-AU" sz="2800" dirty="0"/>
          </a:p>
        </p:txBody>
      </p:sp>
      <p:sp>
        <p:nvSpPr>
          <p:cNvPr id="64519" name="Rectangle 7"/>
          <p:cNvSpPr>
            <a:spLocks noGrp="1"/>
          </p:cNvSpPr>
          <p:nvPr>
            <p:ph type="subTitle" idx="1"/>
          </p:nvPr>
        </p:nvSpPr>
        <p:spPr>
          <a:xfrm>
            <a:off x="614363" y="3215640"/>
            <a:ext cx="5954077" cy="14325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Michael Naughton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Earth Systems Modelling Program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Bureau of Meteorology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58969" y="5573547"/>
            <a:ext cx="475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666666"/>
                </a:solidFill>
              </a:rPr>
              <a:t>ACCESS User Training Course</a:t>
            </a:r>
          </a:p>
          <a:p>
            <a:r>
              <a:rPr lang="en-AU" dirty="0" smtClean="0">
                <a:solidFill>
                  <a:srgbClr val="666666"/>
                </a:solidFill>
              </a:rPr>
              <a:t>Melbourne, 21-24 March 2016</a:t>
            </a:r>
            <a:endParaRPr lang="en-AU" dirty="0">
              <a:solidFill>
                <a:srgbClr val="666666"/>
              </a:solidFill>
            </a:endParaRPr>
          </a:p>
        </p:txBody>
      </p:sp>
      <p:pic>
        <p:nvPicPr>
          <p:cNvPr id="2054" name="Picture 6" descr="Access Development Tr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322" y="334961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US" sz="1800" b="1" dirty="0" smtClean="0"/>
              <a:t>Tuesday – Seasonal </a:t>
            </a:r>
            <a:r>
              <a:rPr lang="en-US" sz="1800" b="1" dirty="0"/>
              <a:t>Forecasting and Climate </a:t>
            </a:r>
            <a:r>
              <a:rPr lang="en-US" sz="1800" b="1" dirty="0" err="1" smtClean="0"/>
              <a:t>Modelling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1144"/>
              </p:ext>
            </p:extLst>
          </p:nvPr>
        </p:nvGraphicFramePr>
        <p:xfrm>
          <a:off x="533400" y="1968502"/>
          <a:ext cx="8001000" cy="4679946"/>
        </p:xfrm>
        <a:graphic>
          <a:graphicData uri="http://schemas.openxmlformats.org/drawingml/2006/table">
            <a:tbl>
              <a:tblPr/>
              <a:tblGrid>
                <a:gridCol w="1014616"/>
                <a:gridCol w="1663270"/>
                <a:gridCol w="5323114"/>
              </a:tblGrid>
              <a:tr h="249597">
                <a:tc>
                  <a:txBody>
                    <a:bodyPr/>
                    <a:lstStyle/>
                    <a:p>
                      <a:r>
                        <a:rPr lang="en-AU" sz="1200" b="1" dirty="0"/>
                        <a:t>9:00</a:t>
                      </a:r>
                      <a:r>
                        <a:rPr lang="en-AU" sz="1200" dirty="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Prac and tutorial time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09:30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Martin Dix / Tony Hirst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ACCESS Climate Modelling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dirty="0"/>
                        <a:t>09:50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Joao </a:t>
                      </a:r>
                      <a:r>
                        <a:rPr lang="en-AU" sz="1200" dirty="0" err="1"/>
                        <a:t>Teixeira</a:t>
                      </a:r>
                      <a:r>
                        <a:rPr lang="en-AU" sz="1200" dirty="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hlinkClick r:id="rId2"/>
                        </a:rPr>
                        <a:t>HadGEM-GC3 Rose Suite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 dirty="0"/>
                        <a:t>10:50</a:t>
                      </a:r>
                      <a:r>
                        <a:rPr lang="en-AU" sz="1200" dirty="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Morning Tea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623993">
                <a:tc>
                  <a:txBody>
                    <a:bodyPr/>
                    <a:lstStyle/>
                    <a:p>
                      <a:r>
                        <a:rPr lang="en-AU" sz="1200"/>
                        <a:t>11:10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Duncan Ackerley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Introduction to ARC Centre of Excellence for Climate Systems Science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811191">
                <a:tc>
                  <a:txBody>
                    <a:bodyPr/>
                    <a:lstStyle/>
                    <a:p>
                      <a:r>
                        <a:rPr lang="en-AU" sz="1200"/>
                        <a:t>11:30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Joao Teixeira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​Global Model Science Configurations -- GA and GC documentation in the GMED portal</a:t>
                      </a:r>
                      <a:r>
                        <a:rPr lang="en-US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/>
                        <a:t>12:30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Lunch break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13:30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Debbie </a:t>
                      </a:r>
                      <a:r>
                        <a:rPr lang="en-AU" sz="1200" dirty="0"/>
                        <a:t>Hudson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Bureau ACCESS-S Seasonal Forecasting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13:50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Joao Teixeira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hlinkClick r:id="rId4"/>
                        </a:rPr>
                        <a:t>Using Iris for UM data visualisation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/>
                        <a:t>14:50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Afternoon Tea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15:10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Joao Teixeira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hlinkClick r:id="rId4"/>
                        </a:rPr>
                        <a:t>Practical exercise with Iris data visualisation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/>
                        <a:t>16:30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Finish</a:t>
                      </a:r>
                      <a:endParaRPr lang="en-AU" sz="1200"/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US" sz="2400" b="1" dirty="0"/>
              <a:t>Wednesday</a:t>
            </a:r>
            <a:r>
              <a:rPr lang="en-US" sz="2400" b="1" dirty="0" smtClean="0"/>
              <a:t> – Numerical </a:t>
            </a:r>
            <a:r>
              <a:rPr lang="en-US" sz="2400" b="1" dirty="0"/>
              <a:t>Weather Prediction and High Resolution </a:t>
            </a:r>
            <a:r>
              <a:rPr lang="en-US" sz="2400" b="1" dirty="0" err="1" smtClean="0"/>
              <a:t>Modelling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21594"/>
              </p:ext>
            </p:extLst>
          </p:nvPr>
        </p:nvGraphicFramePr>
        <p:xfrm>
          <a:off x="315687" y="1794325"/>
          <a:ext cx="8591772" cy="5009084"/>
        </p:xfrm>
        <a:graphic>
          <a:graphicData uri="http://schemas.openxmlformats.org/drawingml/2006/table">
            <a:tbl>
              <a:tblPr/>
              <a:tblGrid>
                <a:gridCol w="653142"/>
                <a:gridCol w="1578428"/>
                <a:gridCol w="6360202"/>
              </a:tblGrid>
              <a:tr h="191018">
                <a:tc>
                  <a:txBody>
                    <a:bodyPr/>
                    <a:lstStyle/>
                    <a:p>
                      <a:r>
                        <a:rPr lang="en-AU" sz="1300" b="1" dirty="0"/>
                        <a:t>9:00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 dirty="0"/>
                        <a:t>Prac and tutorial time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82">
                <a:tc>
                  <a:txBody>
                    <a:bodyPr/>
                    <a:lstStyle/>
                    <a:p>
                      <a:r>
                        <a:rPr lang="en-AU" sz="1300"/>
                        <a:t>09:30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Chris Tingwell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Introduction to ACCESS NWP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/>
                        <a:t>09:50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Joao </a:t>
                      </a:r>
                      <a:r>
                        <a:rPr lang="en-AU" sz="1300" dirty="0" err="1"/>
                        <a:t>Teixeira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hlinkClick r:id="rId2"/>
                        </a:rPr>
                        <a:t>Rose nesting suite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10:50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Morning Tea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334282">
                <a:tc>
                  <a:txBody>
                    <a:bodyPr/>
                    <a:lstStyle/>
                    <a:p>
                      <a:r>
                        <a:rPr lang="en-AU" sz="1300"/>
                        <a:t>11:10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"/>
                        </a:rPr>
                        <a:t>Practical exercise with Rose nesting suite</a:t>
                      </a:r>
                      <a:r>
                        <a:rPr lang="en-US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12:30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Lunch break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13:30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Peter Steinle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/>
                        </a:rPr>
                        <a:t>​Report on Singapore Convective Scale Modelling Workshop</a:t>
                      </a:r>
                      <a:r>
                        <a:rPr lang="en-US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13:50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Jeff Kepert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High-resolution ensemble prediction of an East Coast Low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810">
                <a:tc>
                  <a:txBody>
                    <a:bodyPr/>
                    <a:lstStyle/>
                    <a:p>
                      <a:r>
                        <a:rPr lang="en-AU" sz="1300"/>
                        <a:t>14:10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Tan Le / Robin Bowen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RDS data repositories at NCI -- ACCESS NWP and Bureau-provided observational data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14:50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Afternoon Tea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15:10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Lawrie Rikus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Synthetic satellite imagery from ACCESS NWP model forecasts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34282">
                <a:tc>
                  <a:txBody>
                    <a:bodyPr/>
                    <a:lstStyle/>
                    <a:p>
                      <a:r>
                        <a:rPr lang="en-AU" sz="1300"/>
                        <a:t>15:25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Lawrie Rikus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Useful utilities -- SMOCS and pretty_stash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15:35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Tan Le / Robin Bowen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Other NWP tools -- File format converters, CreateBC, etc.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16:30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Finish</a:t>
                      </a:r>
                      <a:endParaRPr lang="en-AU" sz="1300"/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US" sz="2000" b="1" dirty="0"/>
              <a:t>Thursday</a:t>
            </a:r>
            <a:r>
              <a:rPr lang="en-US" sz="2000" b="1" dirty="0" smtClean="0"/>
              <a:t> – Development </a:t>
            </a:r>
            <a:r>
              <a:rPr lang="en-US" sz="2000" b="1" dirty="0"/>
              <a:t>tools and work practices</a:t>
            </a:r>
            <a:br>
              <a:rPr lang="en-US" sz="2000" b="1" dirty="0"/>
            </a:b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09058"/>
              </p:ext>
            </p:extLst>
          </p:nvPr>
        </p:nvGraphicFramePr>
        <p:xfrm>
          <a:off x="479493" y="1968500"/>
          <a:ext cx="8186601" cy="4679950"/>
        </p:xfrm>
        <a:graphic>
          <a:graphicData uri="http://schemas.openxmlformats.org/drawingml/2006/table">
            <a:tbl>
              <a:tblPr/>
              <a:tblGrid>
                <a:gridCol w="892107"/>
                <a:gridCol w="1970314"/>
                <a:gridCol w="5324180"/>
              </a:tblGrid>
              <a:tr h="346663">
                <a:tc>
                  <a:txBody>
                    <a:bodyPr/>
                    <a:lstStyle/>
                    <a:p>
                      <a:r>
                        <a:rPr lang="en-AU" sz="1700" i="1"/>
                        <a:t>9:00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Prac and tutorial time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6660">
                <a:tc>
                  <a:txBody>
                    <a:bodyPr/>
                    <a:lstStyle/>
                    <a:p>
                      <a:r>
                        <a:rPr lang="en-AU" sz="1700"/>
                        <a:t>09:30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Joao Teixeira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2"/>
                        </a:rPr>
                        <a:t>Rose suite design for any application</a:t>
                      </a:r>
                      <a:r>
                        <a:rPr lang="en-US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10:50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Morning Tea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606660">
                <a:tc>
                  <a:txBody>
                    <a:bodyPr/>
                    <a:lstStyle/>
                    <a:p>
                      <a:r>
                        <a:rPr lang="en-AU" sz="1700"/>
                        <a:t>11:10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Joao Teixeira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2"/>
                        </a:rPr>
                        <a:t>Practical exercise with simple Rose suite design</a:t>
                      </a:r>
                      <a:r>
                        <a:rPr lang="en-US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12:30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Lunch break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1126655">
                <a:tc>
                  <a:txBody>
                    <a:bodyPr/>
                    <a:lstStyle/>
                    <a:p>
                      <a:r>
                        <a:rPr lang="en-AU" sz="1700"/>
                        <a:t>13:30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Scott Wales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Code development working practices, rose stem, local testing, suite portability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14:50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Afternoon Tea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606660">
                <a:tc>
                  <a:txBody>
                    <a:bodyPr/>
                    <a:lstStyle/>
                    <a:p>
                      <a:r>
                        <a:rPr lang="en-AU" sz="1700"/>
                        <a:t>15:10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Scott Wales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Tour through various useful sites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16:00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Finish</a:t>
                      </a:r>
                      <a:endParaRPr lang="en-AU" sz="1700"/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 </a:t>
            </a:r>
            <a:r>
              <a:rPr lang="en-AU" sz="2000" dirty="0" smtClean="0"/>
              <a:t>ACCESS 10</a:t>
            </a:r>
            <a:r>
              <a:rPr lang="en-AU" sz="2000" baseline="30000" dirty="0" smtClean="0"/>
              <a:t>th</a:t>
            </a:r>
            <a:r>
              <a:rPr lang="en-AU" sz="2000" dirty="0" smtClean="0"/>
              <a:t> </a:t>
            </a:r>
            <a:r>
              <a:rPr lang="en-AU" sz="2000" dirty="0"/>
              <a:t>anniversary</a:t>
            </a:r>
            <a:endParaRPr lang="en-AU" sz="1800" dirty="0"/>
          </a:p>
          <a:p>
            <a:pPr lvl="0"/>
            <a:r>
              <a:rPr lang="en-AU" sz="2000" dirty="0"/>
              <a:t>2005: Kamal Puri appointed ACCESS </a:t>
            </a:r>
            <a:r>
              <a:rPr lang="en-AU" sz="2000" dirty="0" smtClean="0"/>
              <a:t>Leader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BoM</a:t>
            </a:r>
            <a:r>
              <a:rPr lang="en-AU" sz="2000" dirty="0"/>
              <a:t>, CSIRO, Australian research </a:t>
            </a:r>
            <a:r>
              <a:rPr lang="en-AU" sz="2000" dirty="0" smtClean="0"/>
              <a:t>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Formulation </a:t>
            </a:r>
            <a:r>
              <a:rPr lang="en-AU" sz="2000" dirty="0"/>
              <a:t>and </a:t>
            </a:r>
            <a:r>
              <a:rPr lang="en-AU" sz="2000" dirty="0" smtClean="0"/>
              <a:t>recommendations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ACCESS </a:t>
            </a:r>
            <a:r>
              <a:rPr lang="en-AU" sz="2000" dirty="0"/>
              <a:t>Blueprint</a:t>
            </a:r>
            <a:endParaRPr lang="en-AU" sz="1800" dirty="0"/>
          </a:p>
          <a:p>
            <a:pPr lvl="0"/>
            <a:r>
              <a:rPr lang="en-AU" sz="2000" dirty="0"/>
              <a:t>2006: Commenced work with UM </a:t>
            </a:r>
            <a:endParaRPr lang="en-AU" sz="1800" dirty="0"/>
          </a:p>
          <a:p>
            <a:pPr lvl="0"/>
            <a:r>
              <a:rPr lang="en-AU" sz="2000" dirty="0"/>
              <a:t>2007: First UM Licence signed</a:t>
            </a:r>
            <a:endParaRPr lang="en-AU" sz="1800" dirty="0"/>
          </a:p>
          <a:p>
            <a:pPr lvl="0"/>
            <a:r>
              <a:rPr lang="en-AU" sz="2000" dirty="0"/>
              <a:t>2009-2010: APS0 ACCESS NWP operational</a:t>
            </a:r>
            <a:endParaRPr lang="en-AU" sz="1800" dirty="0"/>
          </a:p>
          <a:p>
            <a:pPr lvl="0"/>
            <a:r>
              <a:rPr lang="en-AU" sz="2000" dirty="0"/>
              <a:t>20xx: ACCESS CM1 released</a:t>
            </a:r>
            <a:endParaRPr lang="en-AU" sz="1800" dirty="0"/>
          </a:p>
          <a:p>
            <a:endParaRPr lang="en-A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 – Australian </a:t>
            </a:r>
            <a:r>
              <a:rPr lang="en-AU" dirty="0"/>
              <a:t>Community Climate and Earth System </a:t>
            </a:r>
            <a:r>
              <a:rPr lang="en-AU" dirty="0" smtClean="0"/>
              <a:t>Simulator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127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Chris </a:t>
            </a:r>
            <a:r>
              <a:rPr lang="en-AU" dirty="0"/>
              <a:t>Tingwell Wednesday talk</a:t>
            </a:r>
          </a:p>
          <a:p>
            <a:pPr lvl="0"/>
            <a:r>
              <a:rPr lang="en-AU" dirty="0"/>
              <a:t>Global, regional, high-resolution city domains, TC, ensembles</a:t>
            </a:r>
          </a:p>
          <a:p>
            <a:pPr lvl="0"/>
            <a:r>
              <a:rPr lang="en-AU" dirty="0"/>
              <a:t>Data assimilation and short-medium range 0-10 day forecasts</a:t>
            </a:r>
          </a:p>
          <a:p>
            <a:pPr lvl="0"/>
            <a:r>
              <a:rPr lang="en-AU" dirty="0"/>
              <a:t>BNOC – Bureau National Operations Centre – 24-7 operations</a:t>
            </a:r>
          </a:p>
          <a:p>
            <a:pPr lvl="0"/>
            <a:r>
              <a:rPr lang="en-AU" dirty="0"/>
              <a:t>ISS – Information Systems and Services – Supercomputing and IT systems</a:t>
            </a:r>
          </a:p>
          <a:p>
            <a:pPr lvl="0"/>
            <a:r>
              <a:rPr lang="en-AU" dirty="0"/>
              <a:t>Basis of Bureau forecasts: severe weather warnings and public weather </a:t>
            </a:r>
            <a:r>
              <a:rPr lang="en-AU" dirty="0" smtClean="0"/>
              <a:t>forecasts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BoM ACCESS Research and Operational NWP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645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</a:t>
            </a:r>
            <a:r>
              <a:rPr lang="en-AU" dirty="0" smtClean="0"/>
              <a:t>Automated </a:t>
            </a:r>
            <a:r>
              <a:rPr lang="en-AU" dirty="0"/>
              <a:t>forecast generation – GFE Graphical Forecast </a:t>
            </a:r>
            <a:r>
              <a:rPr lang="en-AU" dirty="0" smtClean="0"/>
              <a:t>Editor</a:t>
            </a:r>
          </a:p>
          <a:p>
            <a:pPr lvl="0"/>
            <a:r>
              <a:rPr lang="en-AU" dirty="0"/>
              <a:t>Specialised services for aviation, defence, emergency services, mining, agriculture, marine  and business customers</a:t>
            </a:r>
            <a:endParaRPr lang="en-AU" sz="2000" dirty="0"/>
          </a:p>
          <a:p>
            <a:pPr lvl="0"/>
            <a:r>
              <a:rPr lang="en-AU" dirty="0"/>
              <a:t>Research computing at NCI</a:t>
            </a:r>
            <a:endParaRPr lang="en-AU" sz="2000" dirty="0"/>
          </a:p>
          <a:p>
            <a:pPr lvl="0"/>
            <a:r>
              <a:rPr lang="en-AU" dirty="0"/>
              <a:t>ACCESS NWP forecasts available to Australian research community in NCI RDS facility </a:t>
            </a:r>
            <a:endParaRPr lang="en-AU" sz="2000" dirty="0"/>
          </a:p>
          <a:p>
            <a:pPr lvl="1"/>
            <a:r>
              <a:rPr lang="en-AU" dirty="0"/>
              <a:t>Tan Le Wednesday talk</a:t>
            </a:r>
            <a:endParaRPr lang="en-AU" sz="2000" dirty="0"/>
          </a:p>
          <a:p>
            <a:pPr lvl="0"/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BoM ACCESS Research and Operational </a:t>
            </a:r>
            <a:r>
              <a:rPr lang="en-AU" dirty="0" smtClean="0"/>
              <a:t>NWP (2)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841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Peter </a:t>
            </a:r>
            <a:r>
              <a:rPr lang="en-AU" dirty="0"/>
              <a:t>Steinle Wednesday talk – Singapore Convective Scale Modelling Workshop report</a:t>
            </a:r>
            <a:endParaRPr lang="en-AU" sz="2000" dirty="0"/>
          </a:p>
          <a:p>
            <a:pPr lvl="0"/>
            <a:r>
              <a:rPr lang="en-AU" dirty="0"/>
              <a:t>Jeff Kepert Wednesday talk – High resolution ensemble forecast of March 2015 Dungog-Maitland East Coast Low</a:t>
            </a:r>
            <a:endParaRPr lang="en-AU" sz="2000" dirty="0"/>
          </a:p>
          <a:p>
            <a:pPr lvl="0"/>
            <a:r>
              <a:rPr lang="en-AU" dirty="0"/>
              <a:t>Lawrie Rikus Wednesday talks – Synthetic satellite imagery; Tools for Model Output Statistics collection and examining STASH settings</a:t>
            </a:r>
            <a:endParaRPr lang="en-AU" sz="2000" dirty="0"/>
          </a:p>
          <a:p>
            <a:pPr lvl="0"/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BoM ACCESS Research and Operational </a:t>
            </a:r>
            <a:r>
              <a:rPr lang="en-AU" dirty="0" smtClean="0"/>
              <a:t>NWP (3)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807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Debbie Hudson Tuesday talk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Multi-week to Annual timescales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Input in Bureau Seasonal Climate Outlooks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 successor to POAMA Predictive Ocean Atmosphere Model for Australia 20xx-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Couple Atmosphere-Ocean System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Originally based on Bureau Global Coupled Model – Bureau Spectral Model atmosphere, AUSCOM MOM ocean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ACCESS-S based on ACCESS CM1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ACCESS-S2 based on GC2-GC3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Ocean DA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Coupled initialisation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Long period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hindcasts</a:t>
            </a:r>
            <a:r>
              <a:rPr lang="en-AU" dirty="0">
                <a:latin typeface="Calibri"/>
                <a:ea typeface="Calibri"/>
                <a:cs typeface="Times New Roman"/>
              </a:rPr>
              <a:t> for calculating climate anomalies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Scheduled to be operational in 2016-17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BoM ACCESS-S Seasonal </a:t>
            </a:r>
            <a:r>
              <a:rPr lang="en-AU" dirty="0" smtClean="0"/>
              <a:t>Forecasts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70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Martin Dix / Tony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Hirst</a:t>
            </a:r>
            <a:r>
              <a:rPr lang="en-AU" dirty="0">
                <a:latin typeface="Calibri"/>
                <a:ea typeface="Calibri"/>
                <a:cs typeface="Times New Roman"/>
              </a:rPr>
              <a:t> Tuesday talk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CSIRO Ocean and Atmosphere Program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 CM1 &amp; CM2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CABLE (Community Atmosphere Biosphere Land Exchange) land surface model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AUSCOM MOM ocean modelling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CMIP5 &amp; CMIP6 participation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Long history in climate and air quality modelling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CSIRO climate model, CCAM, TAPM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CSIRO Climate </a:t>
            </a:r>
            <a:r>
              <a:rPr lang="en-AU" dirty="0" smtClean="0"/>
              <a:t>Modelling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771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Duncan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Ackerley</a:t>
            </a:r>
            <a:r>
              <a:rPr lang="en-AU" dirty="0">
                <a:latin typeface="Calibri"/>
                <a:ea typeface="Calibri"/>
                <a:cs typeface="Times New Roman"/>
              </a:rPr>
              <a:t> Tuesday talk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Australian Research Council Centre of Excellence in Climate Systems Science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5 Australian Universities – UNSW, ANU, Monash, Melbourne,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UTas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Partnership with BoM and CSIRO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Climate research and physical parameterisation research 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CMS Team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ARCCSS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Course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dirty="0">
                <a:solidFill>
                  <a:schemeClr val="accent2"/>
                </a:solidFill>
              </a:rPr>
              <a:t>Course </a:t>
            </a:r>
            <a:r>
              <a:rPr lang="en-US" dirty="0" smtClean="0">
                <a:solidFill>
                  <a:schemeClr val="accent2"/>
                </a:solidFill>
              </a:rPr>
              <a:t>administrator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Val Jemmeson</a:t>
            </a:r>
          </a:p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Organising </a:t>
            </a:r>
            <a:r>
              <a:rPr lang="en-US" dirty="0">
                <a:solidFill>
                  <a:schemeClr val="accent2"/>
                </a:solidFill>
              </a:rPr>
              <a:t>Committee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Michael Naughton, Joao Teixeira, Martin Dix, Scott Wales, Robin Bowen, Val Jemmeson, Wenming Lu, Yi Xiao, Oscar Alves, Ben </a:t>
            </a:r>
            <a:r>
              <a:rPr lang="en-US" dirty="0" smtClean="0">
                <a:solidFill>
                  <a:schemeClr val="accent2"/>
                </a:solidFill>
              </a:rPr>
              <a:t>Evans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Organising Committee have red lettering on name </a:t>
            </a:r>
            <a:r>
              <a:rPr lang="en-US" dirty="0" smtClean="0">
                <a:solidFill>
                  <a:schemeClr val="accent2"/>
                </a:solidFill>
              </a:rPr>
              <a:t>badges</a:t>
            </a: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Course Reception:  Level 6 entry area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Collect name </a:t>
            </a:r>
            <a:r>
              <a:rPr lang="en-US" dirty="0" smtClean="0">
                <a:solidFill>
                  <a:schemeClr val="accent2"/>
                </a:solidFill>
              </a:rPr>
              <a:t>badge, and have your name ticked off  registration list</a:t>
            </a:r>
          </a:p>
        </p:txBody>
      </p:sp>
    </p:spTree>
    <p:extLst>
      <p:ext uri="{BB962C8B-B14F-4D97-AF65-F5344CB8AC3E}">
        <p14:creationId xmlns:p14="http://schemas.microsoft.com/office/powerpoint/2010/main" val="36478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 smtClean="0">
                <a:latin typeface="Calibri"/>
                <a:ea typeface="Calibri"/>
                <a:cs typeface="Times New Roman"/>
              </a:rPr>
              <a:t>Priestley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Bourke, Puri, McAvaney, Leslie, Seaman, </a:t>
            </a:r>
            <a:r>
              <a:rPr lang="en-AU" sz="1800" dirty="0" err="1">
                <a:latin typeface="Calibri"/>
                <a:ea typeface="Calibri"/>
                <a:cs typeface="Times New Roman"/>
              </a:rPr>
              <a:t>LeMarshall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, Davidson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Hunt, Gordon, McGregor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Bureau Research Branch – CMRC – ANMRC – BMRC – CAWCR – Bureau R&amp;D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sz="1800" dirty="0" smtClean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 smtClean="0">
                <a:latin typeface="Calibri"/>
                <a:ea typeface="Calibri"/>
                <a:cs typeface="Times New Roman"/>
              </a:rPr>
              <a:t>CSIRO 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DAR – CAR – CMAR and Oceanography, L&amp;W 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Monash CDM &amp; CDMO, CRCSHM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UNSW Ocean Modelling Group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Macquarie </a:t>
            </a:r>
            <a:r>
              <a:rPr lang="en-AU" sz="1800" dirty="0" err="1">
                <a:latin typeface="Calibri"/>
                <a:ea typeface="Calibri"/>
                <a:cs typeface="Times New Roman"/>
              </a:rPr>
              <a:t>Uni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 Climate Centre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sz="1800" dirty="0" smtClean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 smtClean="0">
                <a:latin typeface="Calibri"/>
                <a:ea typeface="Calibri"/>
                <a:cs typeface="Times New Roman"/>
              </a:rPr>
              <a:t>GASP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, LAPS 1976-2010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CSIRO </a:t>
            </a:r>
            <a:r>
              <a:rPr lang="en-AU" sz="1800" dirty="0" err="1">
                <a:latin typeface="Calibri"/>
                <a:ea typeface="Calibri"/>
                <a:cs typeface="Times New Roman"/>
              </a:rPr>
              <a:t>Mkx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 197x-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CCAM </a:t>
            </a:r>
            <a:endParaRPr lang="en-AU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Bureau, CSIRO and Universities weather and climate modelling since ~ 1970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77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National Computational Infrastructure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Located at ANU, Canberra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NCRIS supported national research supercomputing centre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Collaboration of ANU, CSIRO, BoM, Geoscience Australia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Partnership with Australian universities through Australian Research Council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Raijin, </a:t>
            </a:r>
            <a:r>
              <a:rPr lang="en-AU" dirty="0" err="1">
                <a:latin typeface="Calibri"/>
                <a:ea typeface="Calibri"/>
              </a:rPr>
              <a:t>accessdev</a:t>
            </a:r>
            <a:r>
              <a:rPr lang="en-AU" dirty="0">
                <a:latin typeface="Calibri"/>
                <a:ea typeface="Calibri"/>
              </a:rPr>
              <a:t>, </a:t>
            </a:r>
            <a:r>
              <a:rPr lang="en-AU" dirty="0" err="1">
                <a:latin typeface="Calibri"/>
                <a:ea typeface="Calibri"/>
              </a:rPr>
              <a:t>access_wiki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RDSI Research Data Storage Initiative -&gt; RDS Research Data Services project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ACCESS-Opt – ACCESS Optimisation </a:t>
            </a:r>
            <a:r>
              <a:rPr lang="en-AU" dirty="0" smtClean="0">
                <a:latin typeface="Calibri"/>
                <a:ea typeface="Calibri"/>
              </a:rPr>
              <a:t>project</a:t>
            </a:r>
            <a:endParaRPr lang="en-AU" sz="2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NCI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159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National e-Research Collaboration tools and Resources project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Climate and Weather Science Laboratory – cwslab.nci.org.au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Project to support ACCESS infrastructure and resources for national research community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Includes support for ACCESS training </a:t>
            </a:r>
            <a:r>
              <a:rPr lang="en-AU" sz="2800" dirty="0" smtClean="0">
                <a:latin typeface="Calibri"/>
                <a:ea typeface="Calibri"/>
                <a:cs typeface="Times New Roman"/>
              </a:rPr>
              <a:t>course</a:t>
            </a:r>
            <a:endParaRPr lang="en-AU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NeCTAR</a:t>
            </a:r>
            <a:r>
              <a:rPr lang="en-AU" dirty="0"/>
              <a:t> </a:t>
            </a:r>
            <a:r>
              <a:rPr lang="en-AU" dirty="0" err="1" smtClean="0"/>
              <a:t>CWSLab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031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licensed to BoM, CSIRO and ARCCSS Australian universities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Partners: Met Office, BoM, CSIRO, KMA, NIWA, NCMRWF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Associates: SAWS (South Africa), Poland, PAGASA (Philippines), SMS (Singapore), US Air Force 55</a:t>
            </a:r>
            <a:r>
              <a:rPr lang="en-AU" baseline="30000" dirty="0">
                <a:latin typeface="Calibri"/>
                <a:ea typeface="Calibri"/>
                <a:cs typeface="Times New Roman"/>
              </a:rPr>
              <a:t>th</a:t>
            </a:r>
            <a:r>
              <a:rPr lang="en-AU" dirty="0">
                <a:latin typeface="Calibri"/>
                <a:ea typeface="Calibri"/>
                <a:cs typeface="Times New Roman"/>
              </a:rPr>
              <a:t> Weather Wing (formerly AFWA).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UK Universities – esp. Reading, Exeter, Leeds,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Cambridge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UM </a:t>
            </a:r>
            <a:r>
              <a:rPr lang="en-AU" dirty="0" smtClean="0"/>
              <a:t>Partnership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839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Consortium Board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Technical </a:t>
            </a:r>
            <a:r>
              <a:rPr lang="en-AU" dirty="0">
                <a:latin typeface="Calibri"/>
                <a:ea typeface="Calibri"/>
                <a:cs typeface="Times New Roman"/>
              </a:rPr>
              <a:t>Infrastructure Project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Formal part of second UM Licence Agreement (2013)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4 FTE's p.a. contribution for each UM Partner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O(10) work packages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Rose-</a:t>
            </a:r>
            <a:r>
              <a:rPr lang="en-AU" dirty="0" err="1" smtClean="0">
                <a:latin typeface="Calibri"/>
                <a:ea typeface="Calibri"/>
                <a:cs typeface="Times New Roman"/>
              </a:rPr>
              <a:t>Cylc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systems and suites, MOSRS shared repository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HPC </a:t>
            </a:r>
            <a:r>
              <a:rPr lang="en-AU" dirty="0">
                <a:latin typeface="Calibri"/>
                <a:ea typeface="Calibri"/>
                <a:cs typeface="Times New Roman"/>
              </a:rPr>
              <a:t>optimisation and benchmarking, File formats (</a:t>
            </a:r>
            <a:r>
              <a:rPr lang="en-AU" dirty="0" err="1">
                <a:latin typeface="Calibri"/>
                <a:ea typeface="Calibri"/>
                <a:cs typeface="Times New Roman"/>
              </a:rPr>
              <a:t>netcdf</a:t>
            </a:r>
            <a:r>
              <a:rPr lang="en-AU" dirty="0">
                <a:latin typeface="Calibri"/>
                <a:ea typeface="Calibri"/>
                <a:cs typeface="Times New Roman"/>
              </a:rPr>
              <a:t>,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grib</a:t>
            </a:r>
            <a:r>
              <a:rPr lang="en-AU" dirty="0">
                <a:latin typeface="Calibri"/>
                <a:ea typeface="Calibri"/>
                <a:cs typeface="Times New Roman"/>
              </a:rPr>
              <a:t>), Land surface (JULES-CABLE), Visualisation (IRIS), Verification (VER &amp;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VerPY</a:t>
            </a:r>
            <a:r>
              <a:rPr lang="en-AU" dirty="0">
                <a:latin typeface="Calibri"/>
                <a:ea typeface="Calibri"/>
                <a:cs typeface="Times New Roman"/>
              </a:rPr>
              <a:t>), UM development and testing, DA observations data software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Science Collaboration Project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Currently in development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Global model evaluation 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Regional model development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Data assimilation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endParaRPr lang="en-AU" dirty="0" smtClean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UM </a:t>
            </a:r>
            <a:r>
              <a:rPr lang="en-AU" dirty="0" smtClean="0"/>
              <a:t>Partnership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89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CAWCR Workshop 2005-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Formerly BMRC Modelling Workshop from 1980's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 Model Evaluation Workshop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Coordinated by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LarwieRikus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2-3 per year since ~2006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AMOS Annual Conference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ARCCSS Science Workshop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MOSAC – Met Office Science Advisory Council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User Workshop and UM Users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Tutorial</a:t>
            </a:r>
            <a:endParaRPr lang="en-AU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183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Martin Dix ACCESS User Facilities talk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 NWP wiki (BoM internal)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ARCCSS CMS wiki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err="1">
                <a:latin typeface="Calibri"/>
                <a:ea typeface="Calibri"/>
                <a:cs typeface="Times New Roman"/>
              </a:rPr>
              <a:t>CWSLab</a:t>
            </a:r>
            <a:r>
              <a:rPr lang="en-AU" dirty="0">
                <a:latin typeface="Calibri"/>
                <a:ea typeface="Calibri"/>
                <a:cs typeface="Times New Roman"/>
              </a:rPr>
              <a:t> website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MOSRS shared repository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Met Office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collab</a:t>
            </a:r>
            <a:r>
              <a:rPr lang="en-AU" dirty="0">
                <a:latin typeface="Calibri"/>
                <a:ea typeface="Calibri"/>
                <a:cs typeface="Times New Roman"/>
              </a:rPr>
              <a:t>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wiki</a:t>
            </a:r>
            <a:endParaRPr lang="en-AU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Websites and documentation </a:t>
            </a:r>
            <a:r>
              <a:rPr lang="en-AU" dirty="0" smtClean="0"/>
              <a:t>wikis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207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Core of Joao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Teixeira</a:t>
            </a:r>
            <a:r>
              <a:rPr lang="en-AU" dirty="0">
                <a:latin typeface="Calibri"/>
                <a:ea typeface="Calibri"/>
                <a:cs typeface="Times New Roman"/>
              </a:rPr>
              <a:t> training course content 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Replacement for previous UM technical infrastructure: UMUI and SCSUI, OPSUI, VARUI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Development commenced 2009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Complete re-design of UM TI framework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err="1">
                <a:latin typeface="Calibri"/>
                <a:ea typeface="Calibri"/>
                <a:cs typeface="Times New Roman"/>
              </a:rPr>
              <a:t>Cylc</a:t>
            </a:r>
            <a:r>
              <a:rPr lang="en-AU" dirty="0">
                <a:latin typeface="Calibri"/>
                <a:ea typeface="Calibri"/>
                <a:cs typeface="Times New Roman"/>
              </a:rPr>
              <a:t> developed by Hilary Oliver, NIWA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Rose developed in Met Office – Dave Matthews, Matt Shin, Ben Fitzpatrick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Includes SVN configuration management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FCM system for building executables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Released around 2012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Met Office Rose-</a:t>
            </a:r>
            <a:r>
              <a:rPr lang="en-AU" dirty="0" err="1">
                <a:latin typeface="Calibri"/>
                <a:ea typeface="Calibri"/>
                <a:cs typeface="Times New Roman"/>
              </a:rPr>
              <a:t>Cylc</a:t>
            </a:r>
            <a:r>
              <a:rPr lang="en-AU" dirty="0">
                <a:latin typeface="Calibri"/>
                <a:ea typeface="Calibri"/>
                <a:cs typeface="Times New Roman"/>
              </a:rPr>
              <a:t> NWP and Seasonal systems operational 2014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err="1">
                <a:latin typeface="Calibri"/>
                <a:ea typeface="Calibri"/>
                <a:cs typeface="Times New Roman"/>
              </a:rPr>
              <a:t>Github</a:t>
            </a:r>
            <a:r>
              <a:rPr lang="en-AU" dirty="0">
                <a:latin typeface="Calibri"/>
                <a:ea typeface="Calibri"/>
                <a:cs typeface="Times New Roman"/>
              </a:rPr>
              <a:t> open source projects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Python-based, built on publicly available components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GUI-based, but also fully functional using file editing and command-line functions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Rose-</a:t>
            </a:r>
            <a:r>
              <a:rPr lang="en-AU" dirty="0" err="1" smtClean="0"/>
              <a:t>Cylc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914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Joao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Teixeira</a:t>
            </a:r>
            <a:r>
              <a:rPr lang="en-AU" dirty="0">
                <a:latin typeface="Calibri"/>
                <a:ea typeface="Calibri"/>
                <a:cs typeface="Times New Roman"/>
              </a:rPr>
              <a:t> Tuesday afternoon course sessions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Python visualisation and diagnostics environment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Met Office AVD Team – Mark Hedley</a:t>
            </a:r>
          </a:p>
          <a:p>
            <a:pPr>
              <a:spcAft>
                <a:spcPts val="0"/>
              </a:spcAft>
            </a:pPr>
            <a:r>
              <a:rPr lang="en-AU" sz="2800" dirty="0">
                <a:latin typeface="Calibri"/>
                <a:ea typeface="Calibri"/>
              </a:rPr>
              <a:t> </a:t>
            </a:r>
            <a:endParaRPr lang="en-AU" sz="2800" dirty="0">
              <a:latin typeface="Times New Roman"/>
              <a:ea typeface="Calibri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IRIS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884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AU" sz="2800" dirty="0">
                <a:latin typeface="Calibri"/>
                <a:ea typeface="Calibri"/>
              </a:rPr>
              <a:t> </a:t>
            </a:r>
            <a:endParaRPr lang="en-AU" sz="2800" dirty="0">
              <a:latin typeface="Times New Roman"/>
              <a:ea typeface="Calibri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Joao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Teixeira</a:t>
            </a:r>
            <a:r>
              <a:rPr lang="en-AU" dirty="0">
                <a:latin typeface="Calibri"/>
                <a:ea typeface="Calibri"/>
                <a:cs typeface="Times New Roman"/>
              </a:rPr>
              <a:t> Tuesday session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Incorporates </a:t>
            </a:r>
            <a:r>
              <a:rPr lang="en-AU" dirty="0">
                <a:latin typeface="Calibri"/>
                <a:ea typeface="Calibri"/>
                <a:cs typeface="Times New Roman"/>
              </a:rPr>
              <a:t>GA and GC and other components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David Walters, Keith Williams and many others</a:t>
            </a:r>
          </a:p>
          <a:p>
            <a:pPr>
              <a:spcAft>
                <a:spcPts val="0"/>
              </a:spcAft>
            </a:pPr>
            <a:r>
              <a:rPr lang="en-AU" sz="2800" dirty="0">
                <a:latin typeface="Calibri"/>
                <a:ea typeface="Calibri"/>
              </a:rPr>
              <a:t> </a:t>
            </a:r>
            <a:endParaRPr lang="en-AU" sz="2800" dirty="0">
              <a:latin typeface="Times New Roman"/>
              <a:ea typeface="Calibri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GMED </a:t>
            </a:r>
            <a:br>
              <a:rPr lang="en-AU" dirty="0" smtClean="0"/>
            </a:br>
            <a:r>
              <a:rPr lang="en-AU" sz="3100" dirty="0" smtClean="0"/>
              <a:t>Global Model Evaluation and Development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15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Visitors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Building </a:t>
            </a:r>
            <a:r>
              <a:rPr lang="en-US" dirty="0">
                <a:solidFill>
                  <a:schemeClr val="accent2"/>
                </a:solidFill>
              </a:rPr>
              <a:t>access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6th Floor Conference Room access available 8:30am – 5pm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Building access pass not required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Course </a:t>
            </a:r>
            <a:r>
              <a:rPr lang="en-US" dirty="0">
                <a:solidFill>
                  <a:schemeClr val="accent2"/>
                </a:solidFill>
              </a:rPr>
              <a:t>badge to be worn while in building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Visitor access to other floors only if accompanied by Bureau staff </a:t>
            </a:r>
            <a:r>
              <a:rPr lang="en-US" dirty="0" smtClean="0">
                <a:solidFill>
                  <a:schemeClr val="accent2"/>
                </a:solidFill>
              </a:rPr>
              <a:t>member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Toilets located in lobby areas on each </a:t>
            </a:r>
            <a:r>
              <a:rPr lang="en-US" dirty="0" smtClean="0">
                <a:solidFill>
                  <a:schemeClr val="accent2"/>
                </a:solidFill>
              </a:rPr>
              <a:t>floor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Emergency evacuation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Warning siren – proceed to lobby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Evacuation siren – use stairs, following direction of helmeted fire wardens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Proceed as directed to off-site assembly areas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First </a:t>
            </a:r>
            <a:r>
              <a:rPr lang="en-US" dirty="0" smtClean="0">
                <a:solidFill>
                  <a:schemeClr val="accent2"/>
                </a:solidFill>
              </a:rPr>
              <a:t>Aid and other assistance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Registration Desk; leave note if unattended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Lobby phones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Reception Level </a:t>
            </a:r>
            <a:r>
              <a:rPr lang="en-US" dirty="0">
                <a:solidFill>
                  <a:schemeClr val="accent2"/>
                </a:solidFill>
              </a:rPr>
              <a:t>5 behind lifts on station </a:t>
            </a:r>
            <a:r>
              <a:rPr lang="en-US" dirty="0" smtClean="0">
                <a:solidFill>
                  <a:schemeClr val="accent2"/>
                </a:solidFill>
              </a:rPr>
              <a:t>side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staff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New </a:t>
            </a:r>
            <a:r>
              <a:rPr lang="en-AU" dirty="0">
                <a:latin typeface="Calibri"/>
                <a:ea typeface="Calibri"/>
                <a:cs typeface="Times New Roman"/>
              </a:rPr>
              <a:t>project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Regional model equivalent of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GMED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Convective </a:t>
            </a:r>
            <a:r>
              <a:rPr lang="en-AU" smtClean="0">
                <a:latin typeface="Calibri"/>
                <a:ea typeface="Calibri"/>
                <a:cs typeface="Times New Roman"/>
              </a:rPr>
              <a:t>Scale Modelling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Plan for annual RA releases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RA1 target 1H 2017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RMED </a:t>
            </a: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 smtClean="0"/>
              <a:t>Regional Model </a:t>
            </a:r>
            <a:r>
              <a:rPr lang="en-AU" sz="2400" dirty="0"/>
              <a:t>Evaluation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26430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Sponsors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UM </a:t>
            </a:r>
            <a:r>
              <a:rPr lang="en-US" dirty="0">
                <a:solidFill>
                  <a:schemeClr val="accent2"/>
                </a:solidFill>
              </a:rPr>
              <a:t>Partnership Collaboration Fund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ACCESS partners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</a:t>
            </a:r>
            <a:r>
              <a:rPr lang="en-US" dirty="0">
                <a:solidFill>
                  <a:schemeClr val="accent2"/>
                </a:solidFill>
              </a:rPr>
              <a:t>of Meteorology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CSIRO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ARCCSS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NeCTAR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CWSLab</a:t>
            </a:r>
            <a:r>
              <a:rPr lang="en-US" dirty="0">
                <a:solidFill>
                  <a:schemeClr val="accent2"/>
                </a:solidFill>
              </a:rPr>
              <a:t> Project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Conference Room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Tables are for participants with laptops for practical sessions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Front tables are marked as reserved for visitors, with red dots on badges, until presentations start.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Remaining tables and other seating are free for anyone to use.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staff have option to join by video, using Bureau Cisco Jabber from their desktop or office phone.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Catering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Course photo – Monday at start of Morning Tea</a:t>
            </a:r>
            <a:endParaRPr lang="en-US" dirty="0">
              <a:solidFill>
                <a:schemeClr val="accent2"/>
              </a:solidFill>
            </a:endParaRP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Video-Conferencing facilities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VMR</a:t>
            </a:r>
          </a:p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Zoom </a:t>
            </a:r>
          </a:p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Slack</a:t>
            </a:r>
          </a:p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Presentations available to download from Course wiki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2"/>
                </a:solidFill>
                <a:hlinkClick r:id="rId2"/>
              </a:rPr>
              <a:t>accessdev.nci.org.au/trac/wiki/access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/>
              <a:t>Course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Monday:</a:t>
            </a:r>
            <a:r>
              <a:rPr lang="en-AU" dirty="0"/>
              <a:t> Introduction to ACCESS  Rose-Cylc, UM</a:t>
            </a:r>
          </a:p>
          <a:p>
            <a:pPr>
              <a:buFont typeface="Arial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Tuesday:</a:t>
            </a:r>
            <a:r>
              <a:rPr lang="en-AU" dirty="0"/>
              <a:t> Seasonal and Climate Modelling</a:t>
            </a:r>
          </a:p>
          <a:p>
            <a:pPr>
              <a:buFont typeface="Arial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Wednesday:</a:t>
            </a:r>
            <a:r>
              <a:rPr lang="en-AU" dirty="0"/>
              <a:t> Numerical Weather Prediction and High-Resolution Modelling</a:t>
            </a:r>
          </a:p>
          <a:p>
            <a:pPr>
              <a:buFont typeface="Arial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Thursday:</a:t>
            </a:r>
            <a:r>
              <a:rPr lang="en-AU" dirty="0"/>
              <a:t> </a:t>
            </a:r>
            <a:r>
              <a:rPr lang="en-AU" dirty="0" smtClean="0"/>
              <a:t>Development tools and work practices</a:t>
            </a:r>
          </a:p>
          <a:p>
            <a:endParaRPr lang="en-AU" dirty="0" smtClean="0"/>
          </a:p>
          <a:p>
            <a:r>
              <a:rPr lang="en-AU" dirty="0" smtClean="0"/>
              <a:t>Combination of topic-talks, course-presentations, and practical sessions.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58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Joao </a:t>
            </a:r>
            <a:r>
              <a:rPr lang="en-AU" dirty="0" err="1" smtClean="0"/>
              <a:t>Teixeira</a:t>
            </a:r>
            <a:r>
              <a:rPr lang="en-AU" dirty="0" smtClean="0"/>
              <a:t>, Lead Trainer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UK Met Office External Collaboration Team</a:t>
            </a:r>
          </a:p>
          <a:p>
            <a:r>
              <a:rPr lang="en-AU" dirty="0" smtClean="0"/>
              <a:t>Climate modelling support scientist</a:t>
            </a:r>
          </a:p>
          <a:p>
            <a:r>
              <a:rPr lang="en-AU" dirty="0" smtClean="0"/>
              <a:t>Responsible for organising 2016 UM Users Tutorial</a:t>
            </a:r>
          </a:p>
          <a:p>
            <a:r>
              <a:rPr lang="en-AU" dirty="0" smtClean="0"/>
              <a:t>Background: PhD in High Resolution Modelling, </a:t>
            </a:r>
            <a:r>
              <a:rPr lang="en-AU" dirty="0" err="1" smtClean="0"/>
              <a:t>Univ</a:t>
            </a:r>
            <a:r>
              <a:rPr lang="en-AU" dirty="0" smtClean="0"/>
              <a:t> of A…, Portugal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06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US" sz="2400" b="1" dirty="0" smtClean="0"/>
              <a:t>Monday – ACCESS</a:t>
            </a:r>
            <a:r>
              <a:rPr lang="en-US" sz="2400" b="1" dirty="0"/>
              <a:t>, Rose-Cylc and UM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179945"/>
              </p:ext>
            </p:extLst>
          </p:nvPr>
        </p:nvGraphicFramePr>
        <p:xfrm>
          <a:off x="326533" y="1968499"/>
          <a:ext cx="8523552" cy="4679952"/>
        </p:xfrm>
        <a:graphic>
          <a:graphicData uri="http://schemas.openxmlformats.org/drawingml/2006/table">
            <a:tbl>
              <a:tblPr/>
              <a:tblGrid>
                <a:gridCol w="1131328"/>
                <a:gridCol w="2265053"/>
                <a:gridCol w="5127171"/>
              </a:tblGrid>
              <a:tr h="467995">
                <a:tc>
                  <a:txBody>
                    <a:bodyPr/>
                    <a:lstStyle/>
                    <a:p>
                      <a:r>
                        <a:rPr lang="en-AU" sz="1300" i="1" dirty="0"/>
                        <a:t>9:00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i="1"/>
                        <a:t>Arrival and pre-course setup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/>
                        <a:t>9:15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Peter May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Welcome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 dirty="0"/>
                        <a:t>9:20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Michael Naughton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" tooltip="Attachment 'Naughton_BoM_ACCESS_CSIRO_eResearch_Conf_Mar2016.pptx' in access/AccessUserTrainingMar2016Program"/>
                        </a:rPr>
                        <a:t>Introduction (sample for attachment syntax only)</a:t>
                      </a:r>
                      <a:r>
                        <a:rPr lang="en-US" sz="1300">
                          <a:hlinkClick r:id="rId3" tooltip="Download"/>
                        </a:rPr>
                        <a:t>​</a:t>
                      </a:r>
                      <a:r>
                        <a:rPr lang="en-US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 dirty="0"/>
                        <a:t>9:35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Martin Dix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/>
                        </a:rPr>
                        <a:t>Introduction to ACCESS User Facilities</a:t>
                      </a:r>
                      <a:r>
                        <a:rPr lang="en-US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/>
                        <a:t>10:00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Wenming Lu / 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"/>
                        </a:rPr>
                        <a:t>Introduction to Rose and Cylc (1)</a:t>
                      </a:r>
                      <a:r>
                        <a:rPr lang="en-US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10:50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Morning Tea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/>
                        <a:t>11:10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Joao </a:t>
                      </a:r>
                      <a:r>
                        <a:rPr lang="en-AU" sz="1300" dirty="0" err="1"/>
                        <a:t>Teixeira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5"/>
                        </a:rPr>
                        <a:t>Introduction to Rose and Cylc (2)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/>
                        <a:t>11:40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hlinkClick r:id="rId6"/>
                        </a:rPr>
                        <a:t>Introduction to UM (1)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12:30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Lunch (provided)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/>
                        <a:t>13:30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hlinkClick r:id="rId6"/>
                        </a:rPr>
                        <a:t>Introduction to UM (2)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14:50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Afternoon Tea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/>
                        <a:t>15:10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hlinkClick r:id="rId6"/>
                        </a:rPr>
                        <a:t>Practical exercise with UM suite (1)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16:30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Finish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reau_Generic_2012_v2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SIRO Theme 3">
  <a:themeElements>
    <a:clrScheme name="CSIRO Theme 3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FFFFFF"/>
      </a:accent3>
      <a:accent4>
        <a:srgbClr val="000000"/>
      </a:accent4>
      <a:accent5>
        <a:srgbClr val="AAD1E3"/>
      </a:accent5>
      <a:accent6>
        <a:srgbClr val="002B35"/>
      </a:accent6>
      <a:hlink>
        <a:srgbClr val="41B6E6"/>
      </a:hlink>
      <a:folHlink>
        <a:srgbClr val="004B87"/>
      </a:folHlink>
    </a:clrScheme>
    <a:fontScheme name="CSIRO Theme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IRO Theme 3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A9CE"/>
        </a:accent1>
        <a:accent2>
          <a:srgbClr val="00313C"/>
        </a:accent2>
        <a:accent3>
          <a:srgbClr val="FFFFFF"/>
        </a:accent3>
        <a:accent4>
          <a:srgbClr val="000000"/>
        </a:accent4>
        <a:accent5>
          <a:srgbClr val="AAD1E3"/>
        </a:accent5>
        <a:accent6>
          <a:srgbClr val="002B35"/>
        </a:accent6>
        <a:hlink>
          <a:srgbClr val="41B6E6"/>
        </a:hlink>
        <a:folHlink>
          <a:srgbClr val="004B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del_eval_workshop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reau 3 Picture">
  <a:themeElements>
    <a:clrScheme name="Bureau 3 Pi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 3 Pictur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3 Pi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B9DB0E"/>
      </a:dk2>
      <a:lt2>
        <a:srgbClr val="000099"/>
      </a:lt2>
      <a:accent1>
        <a:srgbClr val="8F8DCB"/>
      </a:accent1>
      <a:accent2>
        <a:srgbClr val="00ADD0"/>
      </a:accent2>
      <a:accent3>
        <a:srgbClr val="FFFFFF"/>
      </a:accent3>
      <a:accent4>
        <a:srgbClr val="000000"/>
      </a:accent4>
      <a:accent5>
        <a:srgbClr val="C6C5E2"/>
      </a:accent5>
      <a:accent6>
        <a:srgbClr val="009CBC"/>
      </a:accent6>
      <a:hlink>
        <a:srgbClr val="9CA299"/>
      </a:hlink>
      <a:folHlink>
        <a:srgbClr val="ED2939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B9DB0E"/>
        </a:dk2>
        <a:lt2>
          <a:srgbClr val="000099"/>
        </a:lt2>
        <a:accent1>
          <a:srgbClr val="8F8DCB"/>
        </a:accent1>
        <a:accent2>
          <a:srgbClr val="00ADD0"/>
        </a:accent2>
        <a:accent3>
          <a:srgbClr val="FFFFFF"/>
        </a:accent3>
        <a:accent4>
          <a:srgbClr val="000000"/>
        </a:accent4>
        <a:accent5>
          <a:srgbClr val="C6C5E2"/>
        </a:accent5>
        <a:accent6>
          <a:srgbClr val="009CBC"/>
        </a:accent6>
        <a:hlink>
          <a:srgbClr val="9CA299"/>
        </a:hlink>
        <a:folHlink>
          <a:srgbClr val="ED29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8_Custom Design">
  <a:themeElements>
    <a:clrScheme name="MetOffice">
      <a:dk1>
        <a:srgbClr val="000000"/>
      </a:dk1>
      <a:lt1>
        <a:srgbClr val="FFFFFF"/>
      </a:lt1>
      <a:dk2>
        <a:srgbClr val="B9DB0E"/>
      </a:dk2>
      <a:lt2>
        <a:srgbClr val="000099"/>
      </a:lt2>
      <a:accent1>
        <a:srgbClr val="8F8DCB"/>
      </a:accent1>
      <a:accent2>
        <a:srgbClr val="00ADD0"/>
      </a:accent2>
      <a:accent3>
        <a:srgbClr val="878800"/>
      </a:accent3>
      <a:accent4>
        <a:srgbClr val="9CA299"/>
      </a:accent4>
      <a:accent5>
        <a:srgbClr val="ED2939"/>
      </a:accent5>
      <a:accent6>
        <a:srgbClr val="B9DB0E"/>
      </a:accent6>
      <a:hlink>
        <a:srgbClr val="9CA299"/>
      </a:hlink>
      <a:folHlink>
        <a:srgbClr val="ED2939"/>
      </a:folHlink>
    </a:clrScheme>
    <a:fontScheme name="MetOffice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Bureau_Generic_2012_v2</Template>
  <TotalTime>17491</TotalTime>
  <Words>1582</Words>
  <Application>Microsoft Office PowerPoint</Application>
  <PresentationFormat>On-screen Show (4:3)</PresentationFormat>
  <Paragraphs>343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Bureau_Generic_2012_v2</vt:lpstr>
      <vt:lpstr>Bureau Blank</vt:lpstr>
      <vt:lpstr>CSIRO Theme 3</vt:lpstr>
      <vt:lpstr>model_eval_workshop</vt:lpstr>
      <vt:lpstr>Bureau 3 Picture</vt:lpstr>
      <vt:lpstr>2_Custom Design</vt:lpstr>
      <vt:lpstr>38_Custom Design</vt:lpstr>
      <vt:lpstr>54_Custom Design</vt:lpstr>
      <vt:lpstr>1_Bureau Blank</vt:lpstr>
      <vt:lpstr>Introduction to ACCESS User Training Course</vt:lpstr>
      <vt:lpstr>Course information</vt:lpstr>
      <vt:lpstr>Visitors information</vt:lpstr>
      <vt:lpstr>Sponsors</vt:lpstr>
      <vt:lpstr>Conference Room</vt:lpstr>
      <vt:lpstr>Video-Conferencing facilities</vt:lpstr>
      <vt:lpstr>Course program</vt:lpstr>
      <vt:lpstr>Joao Teixeira, Lead Trainer</vt:lpstr>
      <vt:lpstr>Monday – ACCESS, Rose-Cylc and UM</vt:lpstr>
      <vt:lpstr>Tuesday – Seasonal Forecasting and Climate Modelling</vt:lpstr>
      <vt:lpstr>Wednesday – Numerical Weather Prediction and High Resolution Modelling</vt:lpstr>
      <vt:lpstr>Thursday – Development tools and work practices </vt:lpstr>
      <vt:lpstr>ACCESS – Australian Community Climate and Earth System Simulator</vt:lpstr>
      <vt:lpstr>BoM ACCESS Research and Operational NWP </vt:lpstr>
      <vt:lpstr>BoM ACCESS Research and Operational NWP (2) </vt:lpstr>
      <vt:lpstr>BoM ACCESS Research and Operational NWP (3) </vt:lpstr>
      <vt:lpstr>BoM ACCESS-S Seasonal Forecasts</vt:lpstr>
      <vt:lpstr>CSIRO Climate Modelling</vt:lpstr>
      <vt:lpstr>ARCCSS</vt:lpstr>
      <vt:lpstr>Bureau, CSIRO and Universities weather and climate modelling since ~ 1970 </vt:lpstr>
      <vt:lpstr>NCI</vt:lpstr>
      <vt:lpstr>NeCTAR CWSLab</vt:lpstr>
      <vt:lpstr>UM Partnership</vt:lpstr>
      <vt:lpstr>UM Partnership</vt:lpstr>
      <vt:lpstr>Meetings</vt:lpstr>
      <vt:lpstr>Websites and documentation wikis</vt:lpstr>
      <vt:lpstr>Rose-Cylc</vt:lpstr>
      <vt:lpstr>IRIS</vt:lpstr>
      <vt:lpstr>GMED  Global Model Evaluation and Development</vt:lpstr>
      <vt:lpstr>RMED  Regional Model Evaluation and Development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Weather</dc:title>
  <dc:creator>Elizabeth Stafford</dc:creator>
  <cp:lastModifiedBy>Michael Naughton</cp:lastModifiedBy>
  <cp:revision>160</cp:revision>
  <cp:lastPrinted>2015-04-13T07:31:19Z</cp:lastPrinted>
  <dcterms:created xsi:type="dcterms:W3CDTF">2015-02-20T00:45:29Z</dcterms:created>
  <dcterms:modified xsi:type="dcterms:W3CDTF">2016-03-18T00:39:44Z</dcterms:modified>
</cp:coreProperties>
</file>