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4"/>
  </p:notesMasterIdLst>
  <p:sldIdLst>
    <p:sldId id="265" r:id="rId2"/>
    <p:sldId id="266" r:id="rId3"/>
    <p:sldId id="313" r:id="rId4"/>
    <p:sldId id="315" r:id="rId5"/>
    <p:sldId id="355" r:id="rId6"/>
    <p:sldId id="356" r:id="rId7"/>
    <p:sldId id="357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32" r:id="rId24"/>
    <p:sldId id="333" r:id="rId25"/>
    <p:sldId id="359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3" r:id="rId35"/>
    <p:sldId id="344" r:id="rId36"/>
    <p:sldId id="345" r:id="rId37"/>
    <p:sldId id="346" r:id="rId38"/>
    <p:sldId id="347" r:id="rId39"/>
    <p:sldId id="358" r:id="rId40"/>
    <p:sldId id="349" r:id="rId41"/>
    <p:sldId id="280" r:id="rId42"/>
    <p:sldId id="281" r:id="rId43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60" d="100"/>
          <a:sy n="60" d="100"/>
        </p:scale>
        <p:origin x="-165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4" name="Picture 3" descr="MO_RGB_whiteback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1" y="133754"/>
            <a:ext cx="1595101" cy="14595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1753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81" r:id="rId5"/>
    <p:sldLayoutId id="2147484177" r:id="rId6"/>
    <p:sldLayoutId id="2147484178" r:id="rId7"/>
    <p:sldLayoutId id="2147484179" r:id="rId8"/>
    <p:sldLayoutId id="2147484180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metoffice.gov.uk/twiki/bin/view/Support/ROSENestingSuiteLSMIssues" TargetMode="External"/><Relationship Id="rId2" Type="http://schemas.openxmlformats.org/officeDocument/2006/relationships/hyperlink" Target="http://collab.metoffice.gov.uk/twiki/bin/view/Support/ROSENestingSuit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metoffice.gov.uk/trac/roses-u/browser/a/a/7/5/3/trunk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Nesting suite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16/03/2016 by João Teixeira (from Stu Webster presentation)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80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224" y="188640"/>
            <a:ext cx="6984776" cy="934656"/>
          </a:xfrm>
        </p:spPr>
        <p:txBody>
          <a:bodyPr/>
          <a:lstStyle/>
          <a:p>
            <a:r>
              <a:rPr lang="en-US" dirty="0" smtClean="0"/>
              <a:t>ROSE Suite General Options</a:t>
            </a:r>
            <a:endParaRPr lang="en-US" dirty="0"/>
          </a:p>
        </p:txBody>
      </p:sp>
      <p:pic>
        <p:nvPicPr>
          <p:cNvPr id="4" name="Picture 3" descr="sit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2313376"/>
            <a:ext cx="6485715" cy="450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123728" y="3861048"/>
            <a:ext cx="108012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GUI Help Example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067944" y="2636912"/>
            <a:ext cx="48245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 metadata as been written for most options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You will find help by clicking the cog wheel</a:t>
            </a: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224" y="188640"/>
            <a:ext cx="6984776" cy="934656"/>
          </a:xfrm>
        </p:spPr>
        <p:txBody>
          <a:bodyPr/>
          <a:lstStyle/>
          <a:p>
            <a:r>
              <a:rPr lang="en-US" dirty="0" smtClean="0"/>
              <a:t>ROSE Cycling Options</a:t>
            </a:r>
            <a:endParaRPr lang="en-US" dirty="0"/>
          </a:p>
        </p:txBody>
      </p:sp>
      <p:pic>
        <p:nvPicPr>
          <p:cNvPr id="5" name="Picture 4" descr="cycl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32347"/>
            <a:ext cx="6326594" cy="4409021"/>
          </a:xfrm>
          <a:prstGeom prst="rect">
            <a:avLst/>
          </a:prstGeom>
        </p:spPr>
      </p:pic>
      <p:sp>
        <p:nvSpPr>
          <p:cNvPr id="7" name="Subtitle 7"/>
          <p:cNvSpPr txBox="1">
            <a:spLocks/>
          </p:cNvSpPr>
          <p:nvPr/>
        </p:nvSpPr>
        <p:spPr>
          <a:xfrm>
            <a:off x="2051720" y="1541182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Defining</a:t>
            </a:r>
            <a:r>
              <a:rPr kumimoji="0" lang="en-GB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the initialisation time(s)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5448" y="4366552"/>
            <a:ext cx="4968552" cy="2446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 smtClean="0">
                <a:solidFill>
                  <a:schemeClr val="bg1"/>
                </a:solidFill>
              </a:rPr>
              <a:t>Cycling Options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Loop over analysis time (top 3 entries)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Free Run</a:t>
            </a:r>
          </a:p>
          <a:p>
            <a:pPr lvl="2">
              <a:lnSpc>
                <a:spcPct val="100000"/>
              </a:lnSpc>
            </a:pPr>
            <a:r>
              <a:rPr lang="en-GB" sz="1800" dirty="0" smtClean="0">
                <a:solidFill>
                  <a:schemeClr val="bg1"/>
                </a:solidFill>
              </a:rPr>
              <a:t>Allows LAMS to be run for </a:t>
            </a:r>
            <a:r>
              <a:rPr lang="en-GB" sz="1800" dirty="0" err="1" smtClean="0">
                <a:solidFill>
                  <a:schemeClr val="bg1"/>
                </a:solidFill>
              </a:rPr>
              <a:t>extendend</a:t>
            </a:r>
            <a:r>
              <a:rPr lang="en-GB" sz="1800" dirty="0" smtClean="0">
                <a:solidFill>
                  <a:schemeClr val="bg1"/>
                </a:solidFill>
              </a:rPr>
              <a:t> periods with LBCs being provided by reinitialised driving model (to keep LBCs close to reality)</a:t>
            </a: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224" y="188640"/>
            <a:ext cx="6984776" cy="576064"/>
          </a:xfrm>
        </p:spPr>
        <p:txBody>
          <a:bodyPr/>
          <a:lstStyle/>
          <a:p>
            <a:r>
              <a:rPr lang="en-US" dirty="0" smtClean="0"/>
              <a:t>Driving model </a:t>
            </a:r>
            <a:endParaRPr lang="en-US" dirty="0"/>
          </a:p>
        </p:txBody>
      </p:sp>
      <p:pic>
        <p:nvPicPr>
          <p:cNvPr id="5" name="Picture 4" descr="dm_rerun_from_anal_on_arch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03879"/>
            <a:ext cx="7740280" cy="5454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059832" y="2276872"/>
            <a:ext cx="1944216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Re-run from archived analysis files.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5936" y="3933056"/>
            <a:ext cx="4968552" cy="2169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 smtClean="0">
                <a:solidFill>
                  <a:schemeClr val="bg1"/>
                </a:solidFill>
              </a:rPr>
              <a:t>Driving Model Options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Some options are Met Office specific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Rerun from operational archive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Auto </a:t>
            </a:r>
            <a:r>
              <a:rPr lang="en-GB" sz="1800" dirty="0" err="1" smtClean="0">
                <a:solidFill>
                  <a:schemeClr val="bg1"/>
                </a:solidFill>
              </a:rPr>
              <a:t>retrives</a:t>
            </a:r>
            <a:r>
              <a:rPr lang="en-GB" sz="1800" dirty="0" smtClean="0">
                <a:solidFill>
                  <a:schemeClr val="bg1"/>
                </a:solidFill>
              </a:rPr>
              <a:t> operational analysis for current CYCLE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m_rerun_from_anal_on_di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" y="1412776"/>
            <a:ext cx="7740280" cy="5454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059832" y="2441526"/>
            <a:ext cx="1944216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43808" y="3212976"/>
            <a:ext cx="1944216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59224" y="188640"/>
            <a:ext cx="6984776" cy="576064"/>
          </a:xfrm>
          <a:prstGeom prst="rect">
            <a:avLst/>
          </a:prstGeom>
          <a:ln>
            <a:noFill/>
          </a:ln>
        </p:spPr>
        <p:txBody>
          <a:bodyPr anchor="b" anchorCtr="0"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Driving model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Re-run from analyses on disk 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6056" y="2348880"/>
            <a:ext cx="4067944" cy="3385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 smtClean="0">
                <a:solidFill>
                  <a:schemeClr val="bg1"/>
                </a:solidFill>
              </a:rPr>
              <a:t>Usual mode for any site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 Specify full path to analysis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Can </a:t>
            </a:r>
            <a:r>
              <a:rPr lang="en-GB" sz="1800" dirty="0" smtClean="0">
                <a:solidFill>
                  <a:schemeClr val="bg1"/>
                </a:solidFill>
              </a:rPr>
              <a:t>run from ECMWF  </a:t>
            </a:r>
            <a:r>
              <a:rPr lang="en-GB" sz="1800" dirty="0" err="1" smtClean="0">
                <a:solidFill>
                  <a:schemeClr val="bg1"/>
                </a:solidFill>
              </a:rPr>
              <a:t>grib</a:t>
            </a:r>
            <a:r>
              <a:rPr lang="en-GB" sz="1800" dirty="0" smtClean="0">
                <a:solidFill>
                  <a:schemeClr val="bg1"/>
                </a:solidFill>
              </a:rPr>
              <a:t>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Currently experimental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Different soil model in ECMWF model means that need to configure in a UM soil moisture analysis otherwise soils are too wet.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m_use_op_su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403879"/>
            <a:ext cx="7740280" cy="5454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059832" y="2616364"/>
            <a:ext cx="1944216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59224" y="188640"/>
            <a:ext cx="6984776" cy="576064"/>
          </a:xfrm>
          <a:prstGeom prst="rect">
            <a:avLst/>
          </a:prstGeom>
          <a:ln>
            <a:noFill/>
          </a:ln>
        </p:spPr>
        <p:txBody>
          <a:bodyPr anchor="b" anchorCtr="0"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Driving model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Follow operational suite 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2" y="3789040"/>
            <a:ext cx="5760640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Run as real time </a:t>
            </a:r>
            <a:r>
              <a:rPr lang="en-GB" sz="1800" dirty="0" err="1" smtClean="0">
                <a:solidFill>
                  <a:schemeClr val="bg1"/>
                </a:solidFill>
              </a:rPr>
              <a:t>downscaler</a:t>
            </a:r>
            <a:r>
              <a:rPr lang="en-GB" sz="18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Only working for MO global currently.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will be easy to add operational UKV as an option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Other sites could easily point at: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their own global model output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or their MO global cut-out and frames.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059832" y="2616364"/>
            <a:ext cx="1944216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Picture 9" descr="dm_use_anal_cbs_on_di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6748367" cy="47029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212232" y="2852936"/>
            <a:ext cx="2943944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64632" y="3356992"/>
            <a:ext cx="1855440" cy="64807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9224" y="188640"/>
            <a:ext cx="6984776" cy="576064"/>
          </a:xfrm>
          <a:prstGeom prst="rect">
            <a:avLst/>
          </a:prstGeom>
          <a:ln>
            <a:noFill/>
          </a:ln>
        </p:spPr>
        <p:txBody>
          <a:bodyPr anchor="b" anchorCtr="0"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Driving model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3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Use start dumps and LBC creation files on disk.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1720" y="4437112"/>
            <a:ext cx="6408712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Use files from a previous driving model run.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Could be a previous nesting suite global model or LAM run.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Could be files from any LAM model, which output appropriate files.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e.g. UKV  </a:t>
            </a: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m_rerun_from_anal_on_arch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7740280" cy="5454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63688" y="2924944"/>
            <a:ext cx="3240360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59224" y="188640"/>
            <a:ext cx="6984776" cy="576064"/>
          </a:xfrm>
          <a:prstGeom prst="rect">
            <a:avLst/>
          </a:prstGeom>
          <a:ln>
            <a:noFill/>
          </a:ln>
        </p:spPr>
        <p:txBody>
          <a:bodyPr anchor="b" anchorCtr="0"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Driving model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Choosing the driving model configuration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4077072"/>
            <a:ext cx="6408712" cy="1046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GB" sz="1800" dirty="0" smtClean="0">
                <a:solidFill>
                  <a:schemeClr val="bg1"/>
                </a:solidFill>
              </a:rPr>
              <a:t> to be replaced by options of ga6 and ga7.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Also could add in other pre-specified LAM domains here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i.e. this is how UKV case studies could be run in this suite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m_rerun_from_anal_on_arch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7740280" cy="5454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63688" y="3727306"/>
            <a:ext cx="3240360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59224" y="188640"/>
            <a:ext cx="6984776" cy="576064"/>
          </a:xfrm>
          <a:prstGeom prst="rect">
            <a:avLst/>
          </a:prstGeom>
          <a:ln>
            <a:noFill/>
          </a:ln>
        </p:spPr>
        <p:txBody>
          <a:bodyPr anchor="b" anchorCtr="0"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Driving model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Choosing the driving global model resolution 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4077072"/>
            <a:ext cx="64087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 Drop down menu for resolutions from N768 down to N96</a:t>
            </a:r>
            <a:r>
              <a:rPr lang="en-GB" sz="1800" dirty="0" smtClean="0"/>
              <a:t>.</a:t>
            </a:r>
            <a:endParaRPr lang="en-GB" sz="1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m_rerun_from_anal_on_arch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7740280" cy="5454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73962" y="4035886"/>
            <a:ext cx="1872208" cy="43204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59224" y="188640"/>
            <a:ext cx="6984776" cy="576064"/>
          </a:xfrm>
          <a:prstGeom prst="rect">
            <a:avLst/>
          </a:prstGeom>
          <a:ln>
            <a:noFill/>
          </a:ln>
        </p:spPr>
        <p:txBody>
          <a:bodyPr anchor="b" anchorCtr="0"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Driving model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Getting the soil moisture reconfiguration right.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2924944"/>
            <a:ext cx="5292080" cy="26879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Switch to ensure soil moisture is reconfigured correctly for a given resolution. Needed because of issues with reconfiguration code.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Code issues have been fixed in UM vn10.4.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An example of why picking up the most recent version of the suite is always a good idea.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m_rerun_from_anal_on_arch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7740280" cy="5454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63688" y="6237312"/>
            <a:ext cx="2160240" cy="360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59224" y="188640"/>
            <a:ext cx="6984776" cy="576064"/>
          </a:xfrm>
          <a:prstGeom prst="rect">
            <a:avLst/>
          </a:prstGeom>
          <a:ln>
            <a:noFill/>
          </a:ln>
        </p:spPr>
        <p:txBody>
          <a:bodyPr anchor="b" anchorCtr="0"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Driving model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Defining the number of nested regions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3645024"/>
            <a:ext cx="5292080" cy="2200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Default</a:t>
            </a:r>
            <a:r>
              <a:rPr lang="en-GB" sz="1600" dirty="0" smtClean="0">
                <a:solidFill>
                  <a:schemeClr val="bg1"/>
                </a:solidFill>
              </a:rPr>
              <a:t> number of regions is 1.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User can </a:t>
            </a:r>
            <a:r>
              <a:rPr lang="en-GB" sz="1600" b="1" dirty="0" smtClean="0">
                <a:solidFill>
                  <a:schemeClr val="bg1"/>
                </a:solidFill>
              </a:rPr>
              <a:t>increase this by running script </a:t>
            </a:r>
            <a:r>
              <a:rPr lang="en-GB" sz="1600" dirty="0" smtClean="0">
                <a:solidFill>
                  <a:schemeClr val="bg1"/>
                </a:solidFill>
              </a:rPr>
              <a:t>“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bin/</a:t>
            </a:r>
            <a:r>
              <a:rPr lang="en-GB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setup_metadata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X Y Z</a:t>
            </a:r>
            <a:r>
              <a:rPr lang="en-GB" sz="1600" dirty="0" smtClean="0">
                <a:solidFill>
                  <a:schemeClr val="bg1"/>
                </a:solidFill>
              </a:rPr>
              <a:t>”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1600" dirty="0" smtClean="0">
                <a:solidFill>
                  <a:schemeClr val="bg1"/>
                </a:solidFill>
              </a:rPr>
              <a:t> is number of regions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1600" dirty="0" smtClean="0">
                <a:solidFill>
                  <a:schemeClr val="bg1"/>
                </a:solidFill>
              </a:rPr>
              <a:t> is number of resolutions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GB" sz="1600" dirty="0" smtClean="0">
                <a:solidFill>
                  <a:schemeClr val="bg1"/>
                </a:solidFill>
              </a:rPr>
              <a:t> is number of configurations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So its trivial to set up the suite for numerous sites</a:t>
            </a:r>
            <a:endParaRPr lang="en-GB" sz="1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will cover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476921"/>
            <a:ext cx="576064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Nesting </a:t>
            </a:r>
            <a:r>
              <a:rPr lang="en-US" sz="2800" dirty="0" smtClean="0">
                <a:solidFill>
                  <a:schemeClr val="bg1"/>
                </a:solidFill>
              </a:rPr>
              <a:t>Suite Introduction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</a:pPr>
            <a:endParaRPr lang="en-GB" sz="10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Background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Recent Developments</a:t>
            </a:r>
          </a:p>
          <a:p>
            <a:pPr marL="1428750" lvl="2" indent="-514350">
              <a:lnSpc>
                <a:spcPct val="80000"/>
              </a:lnSpc>
            </a:pPr>
            <a:endParaRPr lang="en-GB" sz="2000" dirty="0" smtClean="0">
              <a:solidFill>
                <a:schemeClr val="accent1"/>
              </a:solidFill>
            </a:endParaRPr>
          </a:p>
          <a:p>
            <a:pPr marL="1428750" lvl="2" indent="-514350">
              <a:lnSpc>
                <a:spcPct val="80000"/>
              </a:lnSpc>
            </a:pPr>
            <a:endParaRPr lang="en-GB" sz="1000" dirty="0" smtClean="0">
              <a:solidFill>
                <a:schemeClr val="accent1"/>
              </a:solidFill>
            </a:endParaRPr>
          </a:p>
          <a:p>
            <a:pPr marL="514350" indent="-514350"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2.	</a:t>
            </a:r>
            <a:r>
              <a:rPr lang="en-US" sz="2800" dirty="0" smtClean="0">
                <a:solidFill>
                  <a:schemeClr val="bg1"/>
                </a:solidFill>
              </a:rPr>
              <a:t>Nesting </a:t>
            </a:r>
            <a:r>
              <a:rPr lang="en-US" sz="2800" dirty="0" smtClean="0">
                <a:solidFill>
                  <a:schemeClr val="bg1"/>
                </a:solidFill>
              </a:rPr>
              <a:t>Suite Tour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marL="1428750" lvl="2" indent="-514350">
              <a:lnSpc>
                <a:spcPct val="80000"/>
              </a:lnSpc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="" xmlns:p14="http://schemas.microsoft.com/office/powerpoint/2010/main" val="3008901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m_rerun_from_anal_on_arch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7740280" cy="54541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27576" y="2969568"/>
            <a:ext cx="3816424" cy="2835696"/>
          </a:xfrm>
          <a:solidFill>
            <a:schemeClr val="tx1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/>
              <a:t> Default number of regions is 1.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/>
              <a:t> Setting to zero is allowed, i.e. the suite then just runs the driving model.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/>
              <a:t>Suite already used in this way for GA6 </a:t>
            </a:r>
            <a:r>
              <a:rPr lang="en-GB" sz="1600" dirty="0" err="1" smtClean="0"/>
              <a:t>orographic</a:t>
            </a:r>
            <a:r>
              <a:rPr lang="en-GB" sz="1600" dirty="0" smtClean="0"/>
              <a:t> drag horizontal resolution sensitivity study.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/>
              <a:t>Would also do this when using the suite to run a pre-defined LAM.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/>
              <a:t>e.g. UKV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763688" y="6237312"/>
            <a:ext cx="2160240" cy="360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59224" y="188640"/>
            <a:ext cx="6984776" cy="576064"/>
          </a:xfrm>
          <a:prstGeom prst="rect">
            <a:avLst/>
          </a:prstGeom>
          <a:ln>
            <a:noFill/>
          </a:ln>
        </p:spPr>
        <p:txBody>
          <a:bodyPr anchor="b" anchorCtr="0"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Driving model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Defining the number of nested regions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03879"/>
            <a:ext cx="7740280" cy="54541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63688" y="2564904"/>
            <a:ext cx="2376264" cy="72008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159224" y="188640"/>
            <a:ext cx="6984776" cy="504056"/>
          </a:xfrm>
        </p:spPr>
        <p:txBody>
          <a:bodyPr/>
          <a:lstStyle/>
          <a:p>
            <a:r>
              <a:rPr lang="en-US" dirty="0" smtClean="0"/>
              <a:t>Defining the LAM region</a:t>
            </a:r>
            <a:endParaRPr lang="en-US" dirty="0"/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Defining the domain(s) centre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4437112"/>
            <a:ext cx="6300192" cy="723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Choose point to centre domain on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Choose whether to use true lat/</a:t>
            </a:r>
            <a:r>
              <a:rPr lang="en-GB" sz="1800" dirty="0" err="1" smtClean="0">
                <a:solidFill>
                  <a:schemeClr val="bg1"/>
                </a:solidFill>
              </a:rPr>
              <a:t>lon</a:t>
            </a:r>
            <a:r>
              <a:rPr lang="en-GB" sz="1800" dirty="0" smtClean="0">
                <a:solidFill>
                  <a:schemeClr val="bg1"/>
                </a:solidFill>
              </a:rPr>
              <a:t> grid or rotated pole grid. 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Bent-Up Arrow 12"/>
          <p:cNvSpPr/>
          <p:nvPr/>
        </p:nvSpPr>
        <p:spPr>
          <a:xfrm flipV="1">
            <a:off x="4355976" y="2780928"/>
            <a:ext cx="756084" cy="147616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03879"/>
            <a:ext cx="7740280" cy="5454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224" y="188640"/>
            <a:ext cx="6984776" cy="504056"/>
          </a:xfrm>
        </p:spPr>
        <p:txBody>
          <a:bodyPr/>
          <a:lstStyle/>
          <a:p>
            <a:r>
              <a:rPr lang="en-US" dirty="0" smtClean="0"/>
              <a:t>Defining the LAM region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784236" y="3290224"/>
            <a:ext cx="2376264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2051720" y="90872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Coping (!) with the Central Ancillary Programme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5896" y="3658666"/>
            <a:ext cx="5364088" cy="3154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Needed to counter issue with Central Ancillary Programme processing of IGBP dataset, which leads to 0-5km displacement of data relative to coastlines.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 Use of CCI dataset will lead to retirement of this offset parameter.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Planned to </a:t>
            </a:r>
            <a:r>
              <a:rPr lang="en-GB" sz="1800" dirty="0" err="1" smtClean="0">
                <a:solidFill>
                  <a:schemeClr val="bg1">
                    <a:lumMod val="75000"/>
                  </a:schemeClr>
                </a:solidFill>
              </a:rPr>
              <a:t>bevailable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on 1-2 year timescale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s_vanil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26" y="836712"/>
            <a:ext cx="7185070" cy="6009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224" y="-27384"/>
            <a:ext cx="6984776" cy="576064"/>
          </a:xfrm>
        </p:spPr>
        <p:txBody>
          <a:bodyPr/>
          <a:lstStyle/>
          <a:p>
            <a:r>
              <a:rPr lang="en-US" dirty="0" smtClean="0"/>
              <a:t>LAM resolution window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784236" y="1968292"/>
            <a:ext cx="2808312" cy="64807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Subtitle 7"/>
          <p:cNvSpPr txBox="1">
            <a:spLocks/>
          </p:cNvSpPr>
          <p:nvPr/>
        </p:nvSpPr>
        <p:spPr>
          <a:xfrm>
            <a:off x="2051720" y="476672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Specifying the resolution and mesh size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2924944"/>
            <a:ext cx="6480720" cy="1000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Specify mesh size and number of </a:t>
            </a:r>
            <a:r>
              <a:rPr lang="en-GB" sz="1800" dirty="0" err="1" smtClean="0">
                <a:solidFill>
                  <a:schemeClr val="bg1"/>
                </a:solidFill>
              </a:rPr>
              <a:t>gridpoints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model is centred on point specified in previous window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_lev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26" y="836712"/>
            <a:ext cx="7185070" cy="60093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255308" y="2564904"/>
            <a:ext cx="1100668" cy="158417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159224" y="-27384"/>
            <a:ext cx="6984776" cy="576064"/>
          </a:xfrm>
        </p:spPr>
        <p:txBody>
          <a:bodyPr/>
          <a:lstStyle/>
          <a:p>
            <a:r>
              <a:rPr lang="en-US" dirty="0" smtClean="0"/>
              <a:t>LAM resolution window</a:t>
            </a:r>
            <a:endParaRPr lang="en-US" dirty="0"/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720" y="476672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Choosing a vertical levels set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3848" y="1916832"/>
            <a:ext cx="4680520" cy="456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schemeClr val="bg1"/>
                </a:solidFill>
              </a:rPr>
              <a:t>Choose levels set from drop down menu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_lev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26" y="836712"/>
            <a:ext cx="7185070" cy="60093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255308" y="2564904"/>
            <a:ext cx="1100668" cy="158417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220072" y="2852936"/>
            <a:ext cx="3816424" cy="2880320"/>
          </a:xfrm>
          <a:solidFill>
            <a:schemeClr val="tx1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/>
              <a:t> Choose levels set from drop down menu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Critical relative humidity profile set as part of level choice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“How to” is available to change the </a:t>
            </a:r>
            <a:r>
              <a:rPr lang="en-GB" sz="1800" dirty="0" err="1" smtClean="0">
                <a:solidFill>
                  <a:schemeClr val="bg1">
                    <a:lumMod val="75000"/>
                  </a:schemeClr>
                </a:solidFill>
              </a:rPr>
              <a:t>RHcrit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profile - this needs adding to the documentation.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160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159224" y="-27384"/>
            <a:ext cx="6984776" cy="576064"/>
          </a:xfrm>
        </p:spPr>
        <p:txBody>
          <a:bodyPr/>
          <a:lstStyle/>
          <a:p>
            <a:r>
              <a:rPr lang="en-US" dirty="0" smtClean="0"/>
              <a:t>LAM resolution window</a:t>
            </a:r>
            <a:endParaRPr lang="en-US" dirty="0"/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720" y="476672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solidFill>
                  <a:schemeClr val="bg2"/>
                </a:solidFill>
                <a:latin typeface="Arial"/>
                <a:cs typeface="Arial"/>
              </a:rPr>
              <a:t>Choosing a vertical levels set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s_vanil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26" y="836712"/>
            <a:ext cx="7185070" cy="60093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84236" y="3429000"/>
            <a:ext cx="2067684" cy="360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159224" y="-27384"/>
            <a:ext cx="6984776" cy="576064"/>
          </a:xfrm>
        </p:spPr>
        <p:txBody>
          <a:bodyPr/>
          <a:lstStyle/>
          <a:p>
            <a:r>
              <a:rPr lang="en-US" dirty="0" smtClean="0"/>
              <a:t>LAM resolution window</a:t>
            </a:r>
            <a:endParaRPr lang="en-US" dirty="0"/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720" y="476672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noProof="0" dirty="0" smtClean="0">
                <a:solidFill>
                  <a:schemeClr val="bg2"/>
                </a:solidFill>
                <a:latin typeface="Arial"/>
                <a:cs typeface="Arial"/>
              </a:rPr>
              <a:t>Coping with both the CAP and the reconfiguration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5936" y="3284984"/>
            <a:ext cx="4968552" cy="3370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Land sea mask (LSM) related variable.</a:t>
            </a: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Use to eliminate sea point “small” lakes by the CAP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otherwise require the reconfiguration to go in search of the nearest sea point to determine the lake surface temperature.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Search is usually time consuming and so reconfiguration can run out of wall clock time.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e.g. MO queue time limit is 3 hours.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5000 km</a:t>
            </a:r>
            <a:r>
              <a:rPr lang="en-GB" sz="1600" baseline="30000" dirty="0" smtClean="0">
                <a:solidFill>
                  <a:schemeClr val="bg1"/>
                </a:solidFill>
              </a:rPr>
              <a:t>2 </a:t>
            </a:r>
            <a:r>
              <a:rPr lang="en-GB" sz="1600" dirty="0" smtClean="0">
                <a:solidFill>
                  <a:schemeClr val="bg1"/>
                </a:solidFill>
              </a:rPr>
              <a:t>appears to work well most of the time.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Point treated as land point (inland water)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BUT</a:t>
            </a:r>
            <a:r>
              <a:rPr lang="en-GB" sz="1600" dirty="0" smtClean="0">
                <a:solidFill>
                  <a:schemeClr val="bg1"/>
                </a:solidFill>
              </a:rPr>
              <a:t> domain edge is assumed by CAP to be land...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88640"/>
            <a:ext cx="7416824" cy="720080"/>
          </a:xfrm>
        </p:spPr>
        <p:txBody>
          <a:bodyPr/>
          <a:lstStyle/>
          <a:p>
            <a:r>
              <a:rPr lang="en-GB" dirty="0" smtClean="0"/>
              <a:t>Impact of min lake area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4208" y="1541182"/>
            <a:ext cx="2664296" cy="504056"/>
          </a:xfrm>
        </p:spPr>
        <p:txBody>
          <a:bodyPr/>
          <a:lstStyle/>
          <a:p>
            <a:r>
              <a:rPr lang="en-GB" sz="3600" dirty="0" smtClean="0">
                <a:solidFill>
                  <a:schemeClr val="bg1"/>
                </a:solidFill>
              </a:rPr>
              <a:t>100 km</a:t>
            </a:r>
            <a:r>
              <a:rPr lang="en-GB" sz="3600" baseline="30000" dirty="0" smtClean="0">
                <a:solidFill>
                  <a:schemeClr val="bg1"/>
                </a:solidFill>
              </a:rPr>
              <a:t>2</a:t>
            </a:r>
            <a:endParaRPr lang="en-GB" sz="3600" baseline="30000" dirty="0">
              <a:solidFill>
                <a:schemeClr val="bg1"/>
              </a:solidFill>
            </a:endParaRPr>
          </a:p>
        </p:txBody>
      </p:sp>
      <p:pic>
        <p:nvPicPr>
          <p:cNvPr id="4" name="Picture 3" descr="mask_min_lake_area_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6009331" cy="57779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88640"/>
            <a:ext cx="7416824" cy="720080"/>
          </a:xfrm>
        </p:spPr>
        <p:txBody>
          <a:bodyPr/>
          <a:lstStyle/>
          <a:p>
            <a:r>
              <a:rPr lang="en-GB" dirty="0" smtClean="0"/>
              <a:t>Impact of min lake area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4208" y="1541182"/>
            <a:ext cx="2664296" cy="504056"/>
          </a:xfrm>
        </p:spPr>
        <p:txBody>
          <a:bodyPr/>
          <a:lstStyle/>
          <a:p>
            <a:r>
              <a:rPr lang="en-GB" sz="3600" dirty="0" smtClean="0">
                <a:solidFill>
                  <a:schemeClr val="bg1"/>
                </a:solidFill>
              </a:rPr>
              <a:t>1,000 km</a:t>
            </a:r>
            <a:r>
              <a:rPr lang="en-GB" sz="3600" baseline="30000" dirty="0" smtClean="0">
                <a:solidFill>
                  <a:schemeClr val="bg1"/>
                </a:solidFill>
              </a:rPr>
              <a:t>2</a:t>
            </a:r>
            <a:endParaRPr lang="en-GB" sz="3600" baseline="30000" dirty="0">
              <a:solidFill>
                <a:schemeClr val="bg1"/>
              </a:solidFill>
            </a:endParaRPr>
          </a:p>
        </p:txBody>
      </p:sp>
      <p:pic>
        <p:nvPicPr>
          <p:cNvPr id="4" name="Picture 3" descr="mask_min_lake_area_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6009331" cy="577791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88640"/>
            <a:ext cx="7416824" cy="720080"/>
          </a:xfrm>
        </p:spPr>
        <p:txBody>
          <a:bodyPr/>
          <a:lstStyle/>
          <a:p>
            <a:r>
              <a:rPr lang="en-GB" dirty="0" smtClean="0"/>
              <a:t>Impact of min lake area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4208" y="1541182"/>
            <a:ext cx="2664296" cy="504056"/>
          </a:xfrm>
        </p:spPr>
        <p:txBody>
          <a:bodyPr/>
          <a:lstStyle/>
          <a:p>
            <a:r>
              <a:rPr lang="en-GB" sz="3600" dirty="0" smtClean="0">
                <a:solidFill>
                  <a:schemeClr val="bg1"/>
                </a:solidFill>
              </a:rPr>
              <a:t>5,000 km</a:t>
            </a:r>
            <a:r>
              <a:rPr lang="en-GB" sz="3600" baseline="30000" dirty="0" smtClean="0">
                <a:solidFill>
                  <a:schemeClr val="bg1"/>
                </a:solidFill>
              </a:rPr>
              <a:t>2</a:t>
            </a:r>
            <a:endParaRPr lang="en-GB" sz="3600" baseline="30000" dirty="0">
              <a:solidFill>
                <a:schemeClr val="bg1"/>
              </a:solidFill>
            </a:endParaRPr>
          </a:p>
        </p:txBody>
      </p:sp>
      <p:pic>
        <p:nvPicPr>
          <p:cNvPr id="4" name="Picture 3" descr="mask_min_lake_area_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6009330" cy="577791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Nesting </a:t>
            </a:r>
            <a:r>
              <a:rPr lang="en-US" dirty="0" smtClean="0"/>
              <a:t>Suite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88640"/>
            <a:ext cx="7416824" cy="720080"/>
          </a:xfrm>
        </p:spPr>
        <p:txBody>
          <a:bodyPr/>
          <a:lstStyle/>
          <a:p>
            <a:r>
              <a:rPr lang="en-GB" dirty="0" smtClean="0"/>
              <a:t>Impact of min lake area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4208" y="1541182"/>
            <a:ext cx="2664296" cy="504056"/>
          </a:xfrm>
        </p:spPr>
        <p:txBody>
          <a:bodyPr/>
          <a:lstStyle/>
          <a:p>
            <a:r>
              <a:rPr lang="en-GB" sz="3600" dirty="0" smtClean="0">
                <a:solidFill>
                  <a:schemeClr val="bg1"/>
                </a:solidFill>
              </a:rPr>
              <a:t>50,000 km</a:t>
            </a:r>
            <a:r>
              <a:rPr lang="en-GB" sz="3600" baseline="30000" dirty="0" smtClean="0">
                <a:solidFill>
                  <a:schemeClr val="bg1"/>
                </a:solidFill>
              </a:rPr>
              <a:t>2</a:t>
            </a:r>
            <a:endParaRPr lang="en-GB" sz="3600" baseline="30000" dirty="0">
              <a:solidFill>
                <a:schemeClr val="bg1"/>
              </a:solidFill>
            </a:endParaRPr>
          </a:p>
        </p:txBody>
      </p:sp>
      <p:pic>
        <p:nvPicPr>
          <p:cNvPr id="4" name="Picture 3" descr="mask_min_lake_area_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6009330" cy="577791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88640"/>
            <a:ext cx="7416824" cy="720080"/>
          </a:xfrm>
        </p:spPr>
        <p:txBody>
          <a:bodyPr/>
          <a:lstStyle/>
          <a:p>
            <a:r>
              <a:rPr lang="en-GB" dirty="0" smtClean="0"/>
              <a:t>Impact of min lake area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1541182"/>
            <a:ext cx="2808312" cy="504056"/>
          </a:xfrm>
        </p:spPr>
        <p:txBody>
          <a:bodyPr/>
          <a:lstStyle/>
          <a:p>
            <a:r>
              <a:rPr lang="en-GB" sz="3600" dirty="0" smtClean="0">
                <a:solidFill>
                  <a:schemeClr val="bg1"/>
                </a:solidFill>
              </a:rPr>
              <a:t>500,000 km</a:t>
            </a:r>
            <a:r>
              <a:rPr lang="en-GB" sz="3600" baseline="30000" dirty="0" smtClean="0">
                <a:solidFill>
                  <a:schemeClr val="bg1"/>
                </a:solidFill>
              </a:rPr>
              <a:t>2</a:t>
            </a:r>
            <a:endParaRPr lang="en-GB" sz="3600" baseline="30000" dirty="0">
              <a:solidFill>
                <a:schemeClr val="bg1"/>
              </a:solidFill>
            </a:endParaRPr>
          </a:p>
        </p:txBody>
      </p:sp>
      <p:pic>
        <p:nvPicPr>
          <p:cNvPr id="4" name="Picture 3" descr="mask_min_lake_area_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6009329" cy="577791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88640"/>
            <a:ext cx="7416824" cy="720080"/>
          </a:xfrm>
        </p:spPr>
        <p:txBody>
          <a:bodyPr/>
          <a:lstStyle/>
          <a:p>
            <a:r>
              <a:rPr lang="en-GB" dirty="0" smtClean="0"/>
              <a:t>Impact of min lake area</a:t>
            </a:r>
            <a:endParaRPr lang="en-GB" dirty="0"/>
          </a:p>
        </p:txBody>
      </p:sp>
      <p:pic>
        <p:nvPicPr>
          <p:cNvPr id="4" name="Picture 3" descr="mask_min_lake_area_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6009329" cy="5777914"/>
          </a:xfrm>
          <a:prstGeom prst="rect">
            <a:avLst/>
          </a:prstGeom>
        </p:spPr>
      </p:pic>
      <p:pic>
        <p:nvPicPr>
          <p:cNvPr id="5" name="Picture 4" descr="pin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859" y="2073433"/>
            <a:ext cx="4487399" cy="30117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2160" y="1628800"/>
            <a:ext cx="3131840" cy="3845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bg1"/>
                </a:solidFill>
              </a:rPr>
              <a:t>5,000,000 km</a:t>
            </a:r>
            <a:r>
              <a:rPr lang="en-GB" sz="3200" baseline="30000" dirty="0" smtClean="0">
                <a:solidFill>
                  <a:schemeClr val="bg1"/>
                </a:solidFill>
              </a:rPr>
              <a:t>2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Domain is all “land”, with lakes being lake tiles.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Quirk/feature of the CAP means that true sea points are defined as bare soil points </a:t>
            </a:r>
            <a:endParaRPr lang="en-GB" sz="2000" baseline="30000" dirty="0" smtClean="0">
              <a:solidFill>
                <a:schemeClr val="bg1"/>
              </a:solidFill>
            </a:endParaRPr>
          </a:p>
          <a:p>
            <a:endParaRPr lang="en-GB" sz="2800" baseline="30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s_vanil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26" y="836712"/>
            <a:ext cx="7185070" cy="60093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84236" y="3429000"/>
            <a:ext cx="2067684" cy="360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159224" y="-27384"/>
            <a:ext cx="6984776" cy="576064"/>
          </a:xfrm>
        </p:spPr>
        <p:txBody>
          <a:bodyPr/>
          <a:lstStyle/>
          <a:p>
            <a:r>
              <a:rPr lang="en-US" dirty="0" smtClean="0"/>
              <a:t>LAM resolution window</a:t>
            </a:r>
            <a:endParaRPr lang="en-US" dirty="0"/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720" y="476672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noProof="0" dirty="0" smtClean="0">
                <a:solidFill>
                  <a:schemeClr val="bg2"/>
                </a:solidFill>
                <a:latin typeface="Arial"/>
                <a:cs typeface="Arial"/>
              </a:rPr>
              <a:t>Coping with both the CAP and the reconfiguration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928" y="3861048"/>
            <a:ext cx="4968552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</a:rPr>
              <a:t>IMPORTANTE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800" dirty="0" smtClean="0">
                <a:solidFill>
                  <a:schemeClr val="bg1"/>
                </a:solidFill>
              </a:rPr>
              <a:t>check your LSM, especially when on very small domains, e.g. When down at 100 m resolution.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s_vanil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26" y="836712"/>
            <a:ext cx="7185070" cy="60093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84236" y="4725144"/>
            <a:ext cx="2067684" cy="360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159224" y="-27384"/>
            <a:ext cx="6984776" cy="576064"/>
          </a:xfrm>
        </p:spPr>
        <p:txBody>
          <a:bodyPr/>
          <a:lstStyle/>
          <a:p>
            <a:r>
              <a:rPr lang="en-US" dirty="0" smtClean="0"/>
              <a:t>LAM resolution window</a:t>
            </a:r>
            <a:endParaRPr lang="en-US" dirty="0"/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720" y="476672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noProof="0" dirty="0" smtClean="0">
                <a:solidFill>
                  <a:schemeClr val="bg2"/>
                </a:solidFill>
                <a:latin typeface="Arial"/>
                <a:cs typeface="Arial"/>
              </a:rPr>
              <a:t>Use 100 m resolution SRTM </a:t>
            </a:r>
            <a:r>
              <a:rPr lang="en-GB" sz="2000" b="1" kern="0" noProof="0" dirty="0" err="1" smtClean="0">
                <a:solidFill>
                  <a:schemeClr val="bg2"/>
                </a:solidFill>
                <a:latin typeface="Arial"/>
                <a:cs typeface="Arial"/>
              </a:rPr>
              <a:t>orography</a:t>
            </a:r>
            <a:r>
              <a:rPr lang="en-GB" sz="2000" b="1" kern="0" noProof="0" dirty="0" smtClean="0">
                <a:solidFill>
                  <a:schemeClr val="bg2"/>
                </a:solidFill>
                <a:latin typeface="Arial"/>
                <a:cs typeface="Arial"/>
              </a:rPr>
              <a:t> dataset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928" y="4041065"/>
            <a:ext cx="5148064" cy="1908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Uses 100 m SRTM dataset instead of 1km for </a:t>
            </a:r>
            <a:r>
              <a:rPr lang="en-GB" sz="1800" dirty="0" err="1" smtClean="0">
                <a:solidFill>
                  <a:schemeClr val="bg1">
                    <a:lumMod val="75000"/>
                  </a:schemeClr>
                </a:solidFill>
              </a:rPr>
              <a:t>orography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 Uses IDL code – so IDL  licence required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 And also requires Met Office IDL libraries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44624"/>
            <a:ext cx="6984776" cy="504056"/>
          </a:xfrm>
        </p:spPr>
        <p:txBody>
          <a:bodyPr/>
          <a:lstStyle/>
          <a:p>
            <a:r>
              <a:rPr lang="en-US" dirty="0" smtClean="0"/>
              <a:t>Defining the model configuration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763688" y="2564904"/>
            <a:ext cx="2376264" cy="72008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9" name="Picture 8" descr="con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8" y="1028654"/>
            <a:ext cx="7740280" cy="5749537"/>
          </a:xfrm>
          <a:prstGeom prst="rect">
            <a:avLst/>
          </a:prstGeom>
        </p:spPr>
      </p:pic>
      <p:sp>
        <p:nvSpPr>
          <p:cNvPr id="11" name="Subtitle 7"/>
          <p:cNvSpPr txBox="1">
            <a:spLocks/>
          </p:cNvSpPr>
          <p:nvPr/>
        </p:nvSpPr>
        <p:spPr>
          <a:xfrm>
            <a:off x="2051720" y="54868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noProof="0" dirty="0" smtClean="0">
                <a:solidFill>
                  <a:schemeClr val="bg2"/>
                </a:solidFill>
                <a:latin typeface="Arial"/>
                <a:cs typeface="Arial"/>
              </a:rPr>
              <a:t>Choosing the science configuration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50240" y="1858472"/>
            <a:ext cx="864096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2492896"/>
            <a:ext cx="4860032" cy="2477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800" b="1" dirty="0" smtClean="0">
                <a:solidFill>
                  <a:schemeClr val="bg1">
                    <a:lumMod val="75000"/>
                  </a:schemeClr>
                </a:solidFill>
              </a:rPr>
              <a:t>Choose a Science Configuration from: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 smtClean="0">
                <a:solidFill>
                  <a:schemeClr val="bg1">
                    <a:lumMod val="75000"/>
                  </a:schemeClr>
                </a:solidFill>
              </a:rPr>
              <a:t>ukv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– Suitable for mid-latitudes (default)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 smtClean="0">
                <a:solidFill>
                  <a:schemeClr val="bg1">
                    <a:lumMod val="75000"/>
                  </a:schemeClr>
                </a:solidFill>
              </a:rPr>
              <a:t>eur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– Suitable for mid-latitudes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 smtClean="0">
                <a:solidFill>
                  <a:schemeClr val="bg1">
                    <a:lumMod val="75000"/>
                  </a:schemeClr>
                </a:solidFill>
              </a:rPr>
              <a:t>singv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– Suitable for tropical regions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 ga6 – Global model configuration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n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8" y="1028654"/>
            <a:ext cx="7740280" cy="57495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575763" y="1893082"/>
            <a:ext cx="792088" cy="97704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220072" y="2924944"/>
            <a:ext cx="3816424" cy="1296144"/>
          </a:xfrm>
          <a:solidFill>
            <a:schemeClr val="tx1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/>
              <a:t> Choose the configuration from the drop down menu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/>
              <a:t> Click on the variable name to get the help panel to the left.</a:t>
            </a:r>
            <a:endParaRPr lang="en-GB" sz="160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7704" y="44624"/>
            <a:ext cx="6984776" cy="504056"/>
          </a:xfrm>
        </p:spPr>
        <p:txBody>
          <a:bodyPr/>
          <a:lstStyle/>
          <a:p>
            <a:r>
              <a:rPr lang="en-US" dirty="0" smtClean="0"/>
              <a:t>Defining the model configuration</a:t>
            </a:r>
            <a:endParaRPr lang="en-US" dirty="0"/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720" y="54868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noProof="0" dirty="0" smtClean="0">
                <a:solidFill>
                  <a:schemeClr val="bg2"/>
                </a:solidFill>
                <a:latin typeface="Arial"/>
                <a:cs typeface="Arial"/>
              </a:rPr>
              <a:t>Choosing the science configuration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n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8" y="1028654"/>
            <a:ext cx="7740280" cy="57495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575763" y="2660662"/>
            <a:ext cx="792088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07704" y="44624"/>
            <a:ext cx="6984776" cy="504056"/>
          </a:xfrm>
        </p:spPr>
        <p:txBody>
          <a:bodyPr/>
          <a:lstStyle/>
          <a:p>
            <a:r>
              <a:rPr lang="en-US" dirty="0" smtClean="0"/>
              <a:t>Defining the model configuration</a:t>
            </a:r>
            <a:endParaRPr lang="en-US" dirty="0"/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2051720" y="548680"/>
            <a:ext cx="698477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noProof="0" dirty="0" smtClean="0">
                <a:solidFill>
                  <a:schemeClr val="bg2"/>
                </a:solidFill>
                <a:latin typeface="Arial"/>
                <a:cs typeface="Arial"/>
              </a:rPr>
              <a:t>Choosing the science configuration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220072" y="2924944"/>
            <a:ext cx="3816424" cy="129614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Option available to run a global model </a:t>
            </a:r>
            <a:r>
              <a:rPr lang="en-GB" sz="1800" kern="0" dirty="0" smtClean="0">
                <a:solidFill>
                  <a:schemeClr val="bg2"/>
                </a:solidFill>
                <a:latin typeface="Arial"/>
                <a:cs typeface="Arial"/>
              </a:rPr>
              <a:t>science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configuration LAM. </a:t>
            </a:r>
          </a:p>
          <a:p>
            <a:pPr lvl="1" ea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kern="0" dirty="0" smtClean="0">
                <a:solidFill>
                  <a:schemeClr val="bg2"/>
                </a:solidFill>
                <a:latin typeface="Arial"/>
                <a:cs typeface="Arial"/>
              </a:rPr>
              <a:t> so suite is not restricted to the convective-scale.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188640"/>
            <a:ext cx="6984776" cy="792088"/>
          </a:xfrm>
        </p:spPr>
        <p:txBody>
          <a:bodyPr/>
          <a:lstStyle/>
          <a:p>
            <a:r>
              <a:rPr lang="en-US" dirty="0" smtClean="0"/>
              <a:t>Updating LAM diagnostics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575763" y="2660662"/>
            <a:ext cx="792088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Picture 7" descr="sta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117" y="2203733"/>
            <a:ext cx="7622235" cy="46096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23928" y="2718206"/>
            <a:ext cx="5148064" cy="3447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Click on 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um </a:t>
            </a:r>
            <a:r>
              <a:rPr lang="en-GB" sz="1800" dirty="0" smtClean="0">
                <a:solidFill>
                  <a:schemeClr val="bg1"/>
                </a:solidFill>
              </a:rPr>
              <a:t>to </a:t>
            </a:r>
            <a:r>
              <a:rPr lang="en-GB" sz="1800" dirty="0" smtClean="0">
                <a:solidFill>
                  <a:schemeClr val="bg1"/>
                </a:solidFill>
              </a:rPr>
              <a:t>load up the LAM </a:t>
            </a:r>
            <a:r>
              <a:rPr lang="en-GB" sz="1800" dirty="0" err="1" smtClean="0">
                <a:solidFill>
                  <a:schemeClr val="bg1"/>
                </a:solidFill>
              </a:rPr>
              <a:t>namelists</a:t>
            </a:r>
            <a:r>
              <a:rPr lang="en-GB" sz="1800" dirty="0" smtClean="0">
                <a:solidFill>
                  <a:schemeClr val="bg1"/>
                </a:solidFill>
              </a:rPr>
              <a:t> and then change diagnostics (STASH).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Same app is used for all LAMs.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Issue of sub-hourly diagnostics needing to be specified in </a:t>
            </a:r>
            <a:r>
              <a:rPr lang="en-GB" sz="1800" dirty="0" err="1" smtClean="0">
                <a:solidFill>
                  <a:schemeClr val="bg1"/>
                </a:solidFill>
              </a:rPr>
              <a:t>timesteps</a:t>
            </a:r>
            <a:r>
              <a:rPr lang="en-GB" sz="18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means that get different output interval when run with  multiple </a:t>
            </a:r>
            <a:r>
              <a:rPr lang="en-GB" sz="1800" dirty="0" err="1" smtClean="0">
                <a:solidFill>
                  <a:schemeClr val="bg1"/>
                </a:solidFill>
              </a:rPr>
              <a:t>timesteps</a:t>
            </a:r>
            <a:r>
              <a:rPr lang="en-GB" sz="1800" dirty="0" smtClean="0">
                <a:solidFill>
                  <a:schemeClr val="bg1"/>
                </a:solidFill>
              </a:rPr>
              <a:t> (e.g. for different resolutions).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finally resolved at UM vn10.4, since interval between diagnostics can now be requested in minutes + seconds!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Running the Nested Suite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How do you run it?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564904"/>
            <a:ext cx="8064896" cy="36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All set – Just need to type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suite-run</a:t>
            </a:r>
          </a:p>
        </p:txBody>
      </p:sp>
      <p:pic>
        <p:nvPicPr>
          <p:cNvPr id="1026" name="Picture 2" descr="C:\Users\joao.teixeira\AppData\Local\Microsoft\Windows\Temporary Internet Files\Content.IE5\JOE1CGOU\roadrunner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005064"/>
            <a:ext cx="2655292" cy="199146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How did the nested suite was born...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3212976"/>
            <a:ext cx="8640960" cy="3096344"/>
          </a:xfrm>
          <a:prstGeom prst="rect">
            <a:avLst/>
          </a:prstGeom>
        </p:spPr>
        <p:txBody>
          <a:bodyPr/>
          <a:lstStyle/>
          <a:p>
            <a:pPr lvl="0" ea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Alpine drag convergence studies (2005)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lang="en-GB" sz="1600" kern="0" dirty="0" smtClean="0">
                <a:solidFill>
                  <a:schemeClr val="bg1"/>
                </a:solidFill>
                <a:cs typeface="Arial"/>
              </a:rPr>
              <a:t>→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  <a:sym typeface="Wingdings" pitchFamily="2" charset="2"/>
              </a:rPr>
              <a:t> 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Arial"/>
              </a:rPr>
              <a:t>Global → 12km → 4km → 1km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lvl="0" ea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Environmental impact of an African mining (2008). </a:t>
            </a:r>
            <a:r>
              <a:rPr lang="en-GB" sz="1600" kern="0" dirty="0" smtClean="0">
                <a:solidFill>
                  <a:schemeClr val="bg1"/>
                </a:solidFill>
                <a:cs typeface="Arial"/>
              </a:rPr>
              <a:t>→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Arial"/>
              </a:rPr>
              <a:t>Global → 12km → 4km → 1km → 333m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Wind resource modelling around the UK (2011).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G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Arial"/>
              </a:rPr>
              <a:t>lobal → 12km → 4km → 1km → 333m → 100m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623888" marR="0" lvl="1" indent="-1825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Handed suite over to be run by non-UM 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experts – setting up and running needed to be as easy as possible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Todd Lane and Stu Webster (2011) work on hi-res UM simulations of  convective  gravity waves (CGW) at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BoM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.</a:t>
            </a:r>
          </a:p>
          <a:p>
            <a:pPr marL="623888" marR="0" lvl="1" indent="-1825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600" kern="0" dirty="0" smtClean="0">
                <a:solidFill>
                  <a:schemeClr val="bg1"/>
                </a:solidFill>
                <a:latin typeface="+mn-lt"/>
              </a:rPr>
              <a:t>Suite P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</a:rPr>
              <a:t>orted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(UM vn7.7) to ACCESS system.</a:t>
            </a:r>
          </a:p>
          <a:p>
            <a:pPr marL="623888" marR="0" lvl="1" indent="-1825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Took 2 months to modify the suite so that it worked for MO and ACCESS.</a:t>
            </a:r>
          </a:p>
          <a:p>
            <a:pPr marL="623888" lvl="1" indent="-182563" ea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NIWA (c/o Hilary Oliver) got that suite up and running via emails alone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80648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Increasing requirement to setup different domain configurations</a:t>
            </a:r>
          </a:p>
          <a:p>
            <a:r>
              <a:rPr lang="en-GB" sz="2000" b="1" dirty="0" smtClean="0">
                <a:solidFill>
                  <a:schemeClr val="bg1"/>
                </a:solidFill>
              </a:rPr>
              <a:t>           </a:t>
            </a:r>
            <a:r>
              <a:rPr lang="en-GB" sz="2000" dirty="0" smtClean="0">
                <a:solidFill>
                  <a:schemeClr val="bg1"/>
                </a:solidFill>
              </a:rPr>
              <a:t>–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Stu Webster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20" y="188640"/>
            <a:ext cx="7380312" cy="934656"/>
          </a:xfrm>
        </p:spPr>
        <p:txBody>
          <a:bodyPr/>
          <a:lstStyle/>
          <a:p>
            <a:pPr algn="ctr"/>
            <a:r>
              <a:rPr lang="en-GB" dirty="0" smtClean="0"/>
              <a:t>Example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208912" cy="9361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800" dirty="0" smtClean="0"/>
              <a:t>36 hour forecasts  initialised every 6 hours through period 17/12/14 to 6/1/15 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198943" y="1747584"/>
            <a:ext cx="6484246" cy="4921776"/>
            <a:chOff x="1187624" y="1531634"/>
            <a:chExt cx="6863717" cy="5209808"/>
          </a:xfrm>
        </p:grpSpPr>
        <p:pic>
          <p:nvPicPr>
            <p:cNvPr id="4" name="Picture 3" descr="malaysia_oro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24" y="1531634"/>
              <a:ext cx="6863717" cy="5209808"/>
            </a:xfrm>
            <a:prstGeom prst="rect">
              <a:avLst/>
            </a:prstGeom>
          </p:spPr>
        </p:pic>
        <p:sp>
          <p:nvSpPr>
            <p:cNvPr id="5" name="Content Placeholder 4"/>
            <p:cNvSpPr>
              <a:spLocks/>
            </p:cNvSpPr>
            <p:nvPr/>
          </p:nvSpPr>
          <p:spPr bwMode="auto">
            <a:xfrm>
              <a:off x="4572322" y="2564904"/>
              <a:ext cx="1007790" cy="502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00000"/>
                </a:lnSpc>
                <a:spcBef>
                  <a:spcPct val="20000"/>
                </a:spcBef>
              </a:pPr>
              <a:r>
                <a:rPr lang="en-GB" sz="2000" dirty="0" smtClean="0">
                  <a:solidFill>
                    <a:srgbClr val="FF0000"/>
                  </a:solidFill>
                </a:rPr>
                <a:t>4.4 km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" name="Content Placeholder 4"/>
            <p:cNvSpPr>
              <a:spLocks/>
            </p:cNvSpPr>
            <p:nvPr/>
          </p:nvSpPr>
          <p:spPr bwMode="auto">
            <a:xfrm>
              <a:off x="4860354" y="1988840"/>
              <a:ext cx="935782" cy="502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00000"/>
                </a:lnSpc>
                <a:spcBef>
                  <a:spcPct val="20000"/>
                </a:spcBef>
              </a:pPr>
              <a:r>
                <a:rPr lang="en-GB" sz="2000" dirty="0" smtClean="0">
                  <a:solidFill>
                    <a:srgbClr val="FF0000"/>
                  </a:solidFill>
                </a:rPr>
                <a:t>12 km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Content Placeholder 4"/>
            <p:cNvSpPr>
              <a:spLocks/>
            </p:cNvSpPr>
            <p:nvPr/>
          </p:nvSpPr>
          <p:spPr bwMode="auto">
            <a:xfrm>
              <a:off x="4355976" y="3068960"/>
              <a:ext cx="10081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00000"/>
                </a:lnSpc>
                <a:spcBef>
                  <a:spcPct val="20000"/>
                </a:spcBef>
              </a:pPr>
              <a:r>
                <a:rPr lang="en-GB" sz="2000" dirty="0" smtClean="0">
                  <a:solidFill>
                    <a:srgbClr val="FF0000"/>
                  </a:solidFill>
                </a:rPr>
                <a:t>1.5 km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Content Placeholder 4"/>
            <p:cNvSpPr>
              <a:spLocks/>
            </p:cNvSpPr>
            <p:nvPr/>
          </p:nvSpPr>
          <p:spPr bwMode="auto">
            <a:xfrm>
              <a:off x="3361512" y="3082608"/>
              <a:ext cx="854426" cy="30506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42900" indent="-342900" eaLnBrk="0" hangingPunct="0">
                <a:lnSpc>
                  <a:spcPct val="100000"/>
                </a:lnSpc>
                <a:spcBef>
                  <a:spcPct val="20000"/>
                </a:spcBef>
              </a:pPr>
              <a:r>
                <a:rPr lang="en-GB" sz="2000" dirty="0" smtClean="0">
                  <a:solidFill>
                    <a:srgbClr val="FF0000"/>
                  </a:solidFill>
                </a:rPr>
                <a:t>1.5 km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Subtitle 7"/>
          <p:cNvSpPr txBox="1">
            <a:spLocks/>
          </p:cNvSpPr>
          <p:nvPr/>
        </p:nvSpPr>
        <p:spPr>
          <a:xfrm>
            <a:off x="2411760" y="692696"/>
            <a:ext cx="6696744" cy="504056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en-GB" sz="2000" b="1" kern="0" dirty="0" smtClean="0">
                <a:solidFill>
                  <a:srgbClr val="000000"/>
                </a:solidFill>
                <a:latin typeface="Arial"/>
                <a:cs typeface="Arial"/>
              </a:rPr>
              <a:t>Newton Funded Malaysia project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0" name="Group 18"/>
          <p:cNvGrpSpPr/>
          <p:nvPr/>
        </p:nvGrpSpPr>
        <p:grpSpPr>
          <a:xfrm>
            <a:off x="6084168" y="2276872"/>
            <a:ext cx="2888704" cy="1656184"/>
            <a:chOff x="6084168" y="2276872"/>
            <a:chExt cx="2888704" cy="1656184"/>
          </a:xfrm>
        </p:grpSpPr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6084168" y="2276872"/>
              <a:ext cx="2888704" cy="1656184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b="1" kern="0" dirty="0" smtClean="0">
                  <a:solidFill>
                    <a:schemeClr val="bg2"/>
                  </a:solidFill>
                  <a:latin typeface="Arial"/>
                  <a:cs typeface="Arial"/>
                </a:rPr>
                <a:t>GL→  12  → 4.4 →1.5</a:t>
              </a:r>
            </a:p>
            <a:p>
              <a:pPr lvl="0" ea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GB" sz="1800" b="1" kern="0" dirty="0" smtClean="0">
                  <a:solidFill>
                    <a:schemeClr val="bg2"/>
                  </a:solidFill>
                  <a:latin typeface="Arial"/>
                  <a:cs typeface="Arial"/>
                </a:rPr>
                <a:t>GL → 12            → 1.5</a:t>
              </a:r>
            </a:p>
            <a:p>
              <a:pPr lvl="0" ea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GB" sz="1800" b="1" kern="0" dirty="0" smtClean="0">
                  <a:solidFill>
                    <a:schemeClr val="bg2"/>
                  </a:solidFill>
                  <a:latin typeface="Arial"/>
                  <a:cs typeface="Arial"/>
                </a:rPr>
                <a:t>GL           → 4.4 → 1.5</a:t>
              </a:r>
            </a:p>
            <a:p>
              <a:pPr lvl="0" ea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GB" sz="1800" b="1" kern="0" dirty="0" smtClean="0">
                  <a:solidFill>
                    <a:schemeClr val="bg2"/>
                  </a:solidFill>
                  <a:latin typeface="Arial"/>
                  <a:cs typeface="Arial"/>
                </a:rPr>
                <a:t>GL                      → 1.5</a:t>
              </a:r>
              <a:endPara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7164288" y="2831644"/>
              <a:ext cx="720080" cy="0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516216" y="3180601"/>
              <a:ext cx="720080" cy="0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570808" y="3535290"/>
              <a:ext cx="1368000" cy="0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516216" y="4581128"/>
            <a:ext cx="24482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bg1">
                    <a:lumMod val="75000"/>
                  </a:schemeClr>
                </a:solidFill>
              </a:rPr>
              <a:t>Off-</a:t>
            </a:r>
            <a:r>
              <a:rPr lang="en-GB" sz="2000" i="1" dirty="0" err="1" smtClean="0">
                <a:solidFill>
                  <a:schemeClr val="bg1">
                    <a:lumMod val="75000"/>
                  </a:schemeClr>
                </a:solidFill>
              </a:rPr>
              <a:t>centering</a:t>
            </a:r>
            <a:r>
              <a:rPr lang="en-GB" sz="2000" i="1" dirty="0" smtClean="0">
                <a:solidFill>
                  <a:schemeClr val="bg1">
                    <a:lumMod val="75000"/>
                  </a:schemeClr>
                </a:solidFill>
              </a:rPr>
              <a:t> option added to this suite to enable pair of 1.5 km models</a:t>
            </a:r>
            <a:endParaRPr lang="en-GB" sz="20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Online documentations ...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2656683"/>
            <a:ext cx="8748464" cy="1420389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UM Nested Suite Documentation</a:t>
            </a:r>
          </a:p>
          <a:p>
            <a:endParaRPr lang="en-GB" sz="18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http://collab.metoffice.gov.uk/twiki/bin/view/Support/ROSENestingSuite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http://collab.metoffice.gov.uk/twiki/bin/view/Support/ROSENestingSuiteLSMIssues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4728366"/>
            <a:ext cx="8748464" cy="1004890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Latest Suite</a:t>
            </a:r>
          </a:p>
          <a:p>
            <a:endParaRPr lang="en-GB" sz="18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hlinkClick r:id="rId4"/>
              </a:rPr>
              <a:t>https://code.metoffice.gov.uk/trac/roses-u/browser/a/a/7/5/3/trunk</a:t>
            </a: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… ?</a:t>
            </a:r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2051640" y="4221000"/>
            <a:ext cx="208764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3600">
                <a:solidFill>
                  <a:srgbClr val="948A54"/>
                </a:solidFill>
                <a:latin typeface="Arial"/>
                <a:ea typeface="ＭＳ Ｐゴシック"/>
              </a:rPr>
              <a:t>Coffee ?</a:t>
            </a:r>
            <a:endParaRPr/>
          </a:p>
        </p:txBody>
      </p:sp>
      <p:sp>
        <p:nvSpPr>
          <p:cNvPr id="4" name="CustomShape 3"/>
          <p:cNvSpPr/>
          <p:nvPr/>
        </p:nvSpPr>
        <p:spPr>
          <a:xfrm>
            <a:off x="395640" y="5301360"/>
            <a:ext cx="352764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GB" sz="3600">
                <a:solidFill>
                  <a:srgbClr val="C3D69B"/>
                </a:solidFill>
                <a:latin typeface="Arial"/>
                <a:ea typeface="ＭＳ Ｐゴシック"/>
              </a:rPr>
              <a:t>20’ break ?</a:t>
            </a:r>
            <a:endParaRPr/>
          </a:p>
        </p:txBody>
      </p:sp>
      <p:pic>
        <p:nvPicPr>
          <p:cNvPr id="5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640" y="3933000"/>
            <a:ext cx="791280" cy="791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052897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How did the nested suite was born...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3212976"/>
            <a:ext cx="8640960" cy="3096344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Chris Short worked on a tropical cyclones project.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 Automatically </a:t>
            </a:r>
            <a:r>
              <a:rPr lang="en-GB" sz="1600" dirty="0" err="1" smtClean="0">
                <a:solidFill>
                  <a:schemeClr val="bg1"/>
                </a:solidFill>
                <a:latin typeface="+mn-lt"/>
              </a:rPr>
              <a:t>relocatable</a:t>
            </a: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 version of the (</a:t>
            </a:r>
            <a:r>
              <a:rPr lang="en-GB" sz="1600" dirty="0" err="1" smtClean="0">
                <a:solidFill>
                  <a:schemeClr val="bg1"/>
                </a:solidFill>
                <a:latin typeface="+mn-lt"/>
              </a:rPr>
              <a:t>ENDGame</a:t>
            </a: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) vn8.5 suite.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 Convective-scale simulations for all TCs present in the global model run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(historical or real time).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 Domains built “on the fly”.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 Chris was also maintaining the operational Philippines model, which included porting it to ROSE.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8352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Increasing requirements to setup different domain configurations</a:t>
            </a:r>
          </a:p>
          <a:p>
            <a:r>
              <a:rPr lang="en-GB" sz="2000" b="1" dirty="0" smtClean="0">
                <a:solidFill>
                  <a:schemeClr val="bg1"/>
                </a:solidFill>
              </a:rPr>
              <a:t>           </a:t>
            </a:r>
            <a:r>
              <a:rPr lang="en-GB" sz="2000" dirty="0" smtClean="0">
                <a:solidFill>
                  <a:schemeClr val="bg1"/>
                </a:solidFill>
              </a:rPr>
              <a:t>– Stu Webster &amp; Chris Short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Currently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Current developments...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3212976"/>
            <a:ext cx="8640960" cy="3096344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 More metadata available describing all the options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 More user friendly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 Hilary Oliver making it more portable different sites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8352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The Nested Suite is in continuous development...</a:t>
            </a:r>
          </a:p>
          <a:p>
            <a:r>
              <a:rPr lang="en-GB" sz="2000" b="1" dirty="0" smtClean="0">
                <a:solidFill>
                  <a:schemeClr val="bg1"/>
                </a:solidFill>
              </a:rPr>
              <a:t>           </a:t>
            </a:r>
            <a:r>
              <a:rPr lang="en-GB" sz="2000" dirty="0" smtClean="0">
                <a:solidFill>
                  <a:schemeClr val="bg1"/>
                </a:solidFill>
              </a:rPr>
              <a:t>– Stu Webster &amp; Chris Short &amp; Hilary Oliver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Suite Tour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Options – Setup – Metadata</a:t>
            </a:r>
          </a:p>
        </p:txBody>
      </p:sp>
    </p:spTree>
    <p:extLst>
      <p:ext uri="{BB962C8B-B14F-4D97-AF65-F5344CB8AC3E}">
        <p14:creationId xmlns=""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224" y="188640"/>
            <a:ext cx="6984776" cy="934656"/>
          </a:xfrm>
        </p:spPr>
        <p:txBody>
          <a:bodyPr/>
          <a:lstStyle/>
          <a:p>
            <a:r>
              <a:rPr lang="en-US" dirty="0" smtClean="0"/>
              <a:t>ROSE Suite General Options</a:t>
            </a:r>
            <a:endParaRPr lang="en-US" dirty="0"/>
          </a:p>
        </p:txBody>
      </p:sp>
      <p:pic>
        <p:nvPicPr>
          <p:cNvPr id="4" name="Picture 3" descr="sit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2313376"/>
            <a:ext cx="6485715" cy="4500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Collaborator Site selection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388068" y="3373343"/>
            <a:ext cx="1368152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224" y="188640"/>
            <a:ext cx="6984776" cy="934656"/>
          </a:xfrm>
        </p:spPr>
        <p:txBody>
          <a:bodyPr/>
          <a:lstStyle/>
          <a:p>
            <a:r>
              <a:rPr lang="en-US" dirty="0" smtClean="0"/>
              <a:t>ROSE Suite General Options</a:t>
            </a:r>
            <a:endParaRPr lang="en-US" dirty="0"/>
          </a:p>
        </p:txBody>
      </p:sp>
      <p:pic>
        <p:nvPicPr>
          <p:cNvPr id="4" name="Picture 3" descr="sit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060848"/>
            <a:ext cx="6485715" cy="4500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Collaborator Site selection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11960" y="4581128"/>
            <a:ext cx="482453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Suite now available at </a:t>
            </a:r>
            <a:r>
              <a:rPr lang="en-GB" sz="1800" dirty="0" smtClean="0">
                <a:solidFill>
                  <a:schemeClr val="bg1"/>
                </a:solidFill>
              </a:rPr>
              <a:t>7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sites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P</a:t>
            </a:r>
            <a:r>
              <a:rPr lang="en-GB" sz="1800" dirty="0" smtClean="0">
                <a:solidFill>
                  <a:schemeClr val="bg1"/>
                </a:solidFill>
              </a:rPr>
              <a:t>orted </a:t>
            </a:r>
            <a:r>
              <a:rPr lang="en-GB" sz="1800" dirty="0" smtClean="0">
                <a:solidFill>
                  <a:schemeClr val="bg1"/>
                </a:solidFill>
              </a:rPr>
              <a:t>to </a:t>
            </a:r>
            <a:r>
              <a:rPr lang="en-GB" sz="1800" b="1" dirty="0" err="1" smtClean="0">
                <a:solidFill>
                  <a:schemeClr val="bg1"/>
                </a:solidFill>
              </a:rPr>
              <a:t>nci</a:t>
            </a:r>
            <a:r>
              <a:rPr lang="en-GB" sz="1800" dirty="0" smtClean="0">
                <a:solidFill>
                  <a:schemeClr val="bg1"/>
                </a:solidFill>
              </a:rPr>
              <a:t> by Scott Wales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User can copy a suite and choose their site from drop down menu</a:t>
            </a:r>
          </a:p>
        </p:txBody>
      </p:sp>
      <p:sp>
        <p:nvSpPr>
          <p:cNvPr id="8" name="Bent-Up Arrow 7"/>
          <p:cNvSpPr/>
          <p:nvPr/>
        </p:nvSpPr>
        <p:spPr>
          <a:xfrm flipV="1">
            <a:off x="5004048" y="3573016"/>
            <a:ext cx="756084" cy="9001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35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METcorporate</Template>
  <TotalTime>8244</TotalTime>
  <Words>1605</Words>
  <Application>Microsoft Office PowerPoint</Application>
  <PresentationFormat>On-screen Show (4:3)</PresentationFormat>
  <Paragraphs>220</Paragraphs>
  <Slides>42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 master</vt:lpstr>
      <vt:lpstr>Introduction to Nesting suite</vt:lpstr>
      <vt:lpstr>Contents</vt:lpstr>
      <vt:lpstr>Nesting Suite Introduction</vt:lpstr>
      <vt:lpstr>Background</vt:lpstr>
      <vt:lpstr>Background</vt:lpstr>
      <vt:lpstr>Currently</vt:lpstr>
      <vt:lpstr>Nested Suite Tour</vt:lpstr>
      <vt:lpstr>ROSE Suite General Options</vt:lpstr>
      <vt:lpstr>ROSE Suite General Options</vt:lpstr>
      <vt:lpstr>ROSE Suite General Options</vt:lpstr>
      <vt:lpstr>ROSE Cycling Options</vt:lpstr>
      <vt:lpstr>Driving model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Defining the LAM region</vt:lpstr>
      <vt:lpstr>Defining the LAM region</vt:lpstr>
      <vt:lpstr>LAM resolution window</vt:lpstr>
      <vt:lpstr>LAM resolution window</vt:lpstr>
      <vt:lpstr>LAM resolution window</vt:lpstr>
      <vt:lpstr>LAM resolution window</vt:lpstr>
      <vt:lpstr>Impact of min lake area</vt:lpstr>
      <vt:lpstr>Impact of min lake area</vt:lpstr>
      <vt:lpstr>Impact of min lake area</vt:lpstr>
      <vt:lpstr>Impact of min lake area</vt:lpstr>
      <vt:lpstr>Impact of min lake area</vt:lpstr>
      <vt:lpstr>Impact of min lake area</vt:lpstr>
      <vt:lpstr>LAM resolution window</vt:lpstr>
      <vt:lpstr>LAM resolution window</vt:lpstr>
      <vt:lpstr>Defining the model configuration</vt:lpstr>
      <vt:lpstr>Defining the model configuration</vt:lpstr>
      <vt:lpstr>Defining the model configuration</vt:lpstr>
      <vt:lpstr>Updating LAM diagnostics</vt:lpstr>
      <vt:lpstr>Running the Nested Suite</vt:lpstr>
      <vt:lpstr>Example </vt:lpstr>
      <vt:lpstr>Useful links</vt:lpstr>
      <vt:lpstr>Questions … ?</vt:lpstr>
    </vt:vector>
  </TitlesOfParts>
  <Company>Met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helen.chater</dc:creator>
  <dc:description>submitted 26.7.2005     CHG015666 refers</dc:description>
  <cp:lastModifiedBy>joao.teixeira</cp:lastModifiedBy>
  <cp:revision>424</cp:revision>
  <cp:lastPrinted>2004-10-15T09:34:20Z</cp:lastPrinted>
  <dcterms:created xsi:type="dcterms:W3CDTF">2009-08-03T14:32:49Z</dcterms:created>
  <dcterms:modified xsi:type="dcterms:W3CDTF">2016-03-22T11:21:49Z</dcterms:modified>
</cp:coreProperties>
</file>