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Wingdings" charset="2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AU" sz="1200" strike="noStrike">
                <a:solidFill>
                  <a:srgbClr val="8B8B8B"/>
                </a:solidFill>
                <a:latin typeface="Calibri"/>
              </a:rPr>
              <a:t>22/03/16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BAE775D-432E-463A-836D-710D5B65234E}" type="slidenum">
              <a:rPr lang="en-AU" sz="1200" strike="noStrike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28560" y="241200"/>
            <a:ext cx="7886520" cy="815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000" strike="noStrike" dirty="0">
                <a:solidFill>
                  <a:srgbClr val="000000"/>
                </a:solidFill>
                <a:latin typeface="Calibri Light"/>
              </a:rPr>
              <a:t>SMOCS
</a:t>
            </a:r>
            <a:r>
              <a:rPr lang="en-US" sz="2000" u="sng" strike="noStrike" dirty="0">
                <a:solidFill>
                  <a:srgbClr val="000000"/>
                </a:solidFill>
                <a:latin typeface="Calibri Light"/>
              </a:rPr>
              <a:t>Statistical Model Output Collection System</a:t>
            </a:r>
            <a:endParaRPr sz="1200" u="sng" dirty="0"/>
          </a:p>
        </p:txBody>
      </p:sp>
      <p:sp>
        <p:nvSpPr>
          <p:cNvPr id="40" name="TextShape 2"/>
          <p:cNvSpPr txBox="1"/>
          <p:nvPr/>
        </p:nvSpPr>
        <p:spPr>
          <a:xfrm>
            <a:off x="628560" y="1324080"/>
            <a:ext cx="7886520" cy="4852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2F5597"/>
                </a:solidFill>
                <a:latin typeface="Calibri"/>
              </a:rPr>
              <a:t>Purpose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2F5597"/>
                </a:solidFill>
                <a:latin typeface="Calibri"/>
              </a:rPr>
              <a:t>Monitor model output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2F5597"/>
                </a:solidFill>
                <a:latin typeface="Calibri"/>
              </a:rPr>
              <a:t>Is something outside normal parameters?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2F5597"/>
                </a:solidFill>
                <a:latin typeface="Calibri"/>
              </a:rPr>
              <a:t>Compare model upgrades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2F5597"/>
                </a:solidFill>
                <a:latin typeface="Calibri"/>
              </a:rPr>
              <a:t>What’s changed (in a statistical sense)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385623"/>
                </a:solidFill>
                <a:latin typeface="Calibri"/>
              </a:rPr>
              <a:t>Scope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u="sng" strike="noStrike" dirty="0">
                <a:solidFill>
                  <a:srgbClr val="385623"/>
                </a:solidFill>
                <a:latin typeface="Calibri"/>
              </a:rPr>
              <a:t>Every</a:t>
            </a:r>
            <a:r>
              <a:rPr lang="en-US" sz="2000" strike="noStrike" dirty="0">
                <a:solidFill>
                  <a:srgbClr val="385623"/>
                </a:solidFill>
                <a:latin typeface="Calibri"/>
              </a:rPr>
              <a:t> field on </a:t>
            </a:r>
            <a:r>
              <a:rPr lang="en-US" sz="2000" u="sng" strike="noStrike" dirty="0">
                <a:solidFill>
                  <a:srgbClr val="385623"/>
                </a:solidFill>
                <a:latin typeface="Calibri"/>
              </a:rPr>
              <a:t>every</a:t>
            </a:r>
            <a:r>
              <a:rPr lang="en-US" sz="2000" strike="noStrike" dirty="0">
                <a:solidFill>
                  <a:srgbClr val="385623"/>
                </a:solidFill>
                <a:latin typeface="Calibri"/>
              </a:rPr>
              <a:t> (history) output file from every </a:t>
            </a:r>
            <a:r>
              <a:rPr lang="en-US" sz="2000" strike="noStrike" dirty="0" smtClean="0">
                <a:solidFill>
                  <a:srgbClr val="385623"/>
                </a:solidFill>
                <a:latin typeface="Calibri"/>
              </a:rPr>
              <a:t>forecast</a:t>
            </a:r>
          </a:p>
          <a:p>
            <a:pPr lvl="1">
              <a:buFont typeface="Arial"/>
              <a:buChar char="•"/>
            </a:pPr>
            <a:r>
              <a:rPr lang="en-AU" strike="noStrike" dirty="0" smtClean="0">
                <a:solidFill>
                  <a:srgbClr val="385623"/>
                </a:solidFill>
                <a:latin typeface="Calibri"/>
              </a:rPr>
              <a:t>Mean, STD</a:t>
            </a:r>
          </a:p>
          <a:p>
            <a:pPr lvl="1">
              <a:buFont typeface="Arial"/>
              <a:buChar char="•"/>
            </a:pPr>
            <a:r>
              <a:rPr lang="en-AU" dirty="0" smtClean="0">
                <a:solidFill>
                  <a:srgbClr val="385623"/>
                </a:solidFill>
                <a:latin typeface="Calibri"/>
              </a:rPr>
              <a:t>Max</a:t>
            </a:r>
            <a:r>
              <a:rPr lang="en-AU" dirty="0">
                <a:solidFill>
                  <a:srgbClr val="385623"/>
                </a:solidFill>
                <a:latin typeface="Calibri"/>
              </a:rPr>
              <a:t>, </a:t>
            </a:r>
            <a:r>
              <a:rPr lang="en-AU" dirty="0" smtClean="0">
                <a:solidFill>
                  <a:srgbClr val="385623"/>
                </a:solidFill>
                <a:latin typeface="Calibri"/>
              </a:rPr>
              <a:t>Min (with locations)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385623"/>
                </a:solidFill>
                <a:latin typeface="Calibri"/>
              </a:rPr>
              <a:t>Percentiles (with optional bin-mean coordinates)</a:t>
            </a:r>
            <a:endParaRPr lang="en-AU" dirty="0" smtClean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385623"/>
                </a:solidFill>
                <a:latin typeface="Calibri"/>
              </a:rPr>
              <a:t>Get </a:t>
            </a:r>
            <a:r>
              <a:rPr lang="en-US" sz="2000" strike="noStrike" dirty="0">
                <a:solidFill>
                  <a:srgbClr val="385623"/>
                </a:solidFill>
                <a:latin typeface="Calibri"/>
              </a:rPr>
              <a:t>separate results for </a:t>
            </a:r>
            <a:r>
              <a:rPr lang="en-US" sz="2000" strike="noStrike" dirty="0" smtClean="0">
                <a:solidFill>
                  <a:srgbClr val="385623"/>
                </a:solidFill>
                <a:latin typeface="Calibri"/>
              </a:rPr>
              <a:t>full domain, </a:t>
            </a:r>
            <a:r>
              <a:rPr lang="en-US" sz="2000" strike="noStrike" dirty="0">
                <a:solidFill>
                  <a:srgbClr val="385623"/>
                </a:solidFill>
                <a:latin typeface="Calibri"/>
              </a:rPr>
              <a:t>land, </a:t>
            </a:r>
            <a:r>
              <a:rPr lang="en-US" sz="2000" strike="noStrike" dirty="0" smtClean="0">
                <a:solidFill>
                  <a:srgbClr val="385623"/>
                </a:solidFill>
                <a:latin typeface="Calibri"/>
              </a:rPr>
              <a:t>sea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385623"/>
                </a:solidFill>
                <a:latin typeface="Calibri"/>
              </a:rPr>
              <a:t>Level by level and complete volume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C55A11"/>
                </a:solidFill>
                <a:latin typeface="Calibri"/>
              </a:rPr>
              <a:t>Python </a:t>
            </a:r>
            <a:r>
              <a:rPr lang="en-US" sz="2400" strike="noStrike" dirty="0">
                <a:solidFill>
                  <a:srgbClr val="C55A11"/>
                </a:solidFill>
                <a:latin typeface="Calibri"/>
              </a:rPr>
              <a:t>scripts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C55A11"/>
                </a:solidFill>
                <a:latin typeface="Calibri"/>
              </a:rPr>
              <a:t>Currently </a:t>
            </a:r>
            <a:r>
              <a:rPr lang="en-US" sz="2000" strike="noStrike" dirty="0" err="1">
                <a:solidFill>
                  <a:srgbClr val="C55A11"/>
                </a:solidFill>
                <a:latin typeface="Calibri"/>
              </a:rPr>
              <a:t>cdms</a:t>
            </a:r>
            <a:r>
              <a:rPr lang="en-US" sz="2000" strike="noStrike" dirty="0">
                <a:solidFill>
                  <a:srgbClr val="C55A11"/>
                </a:solidFill>
                <a:latin typeface="Calibri"/>
              </a:rPr>
              <a:t> based but plan to move to iris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638280" y="286560"/>
            <a:ext cx="7886520" cy="55541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strike="noStrike" dirty="0">
                <a:solidFill>
                  <a:srgbClr val="000000"/>
                </a:solidFill>
                <a:latin typeface="Calibri Light"/>
              </a:rPr>
              <a:t>STASH utilities</a:t>
            </a:r>
            <a:endParaRPr dirty="0"/>
          </a:p>
        </p:txBody>
      </p:sp>
      <p:sp>
        <p:nvSpPr>
          <p:cNvPr id="61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n-US" sz="2600">
                <a:solidFill>
                  <a:srgbClr val="FF3300"/>
                </a:solidFill>
                <a:latin typeface="Calibri"/>
              </a:rPr>
              <a:t>pretty_stash combines STASHMaster and STASHC Info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n-US" sz="2000">
                <a:solidFill>
                  <a:srgbClr val="FF3300"/>
                </a:solidFill>
                <a:latin typeface="Calibri"/>
              </a:rPr>
              <a:t>Groups output fields by output file/stream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n-US" sz="2000">
                <a:solidFill>
                  <a:srgbClr val="FF3300"/>
                </a:solidFill>
                <a:latin typeface="Calibri"/>
              </a:rPr>
              <a:t>Names profiles and links them to the fields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n-US" sz="2000">
                <a:solidFill>
                  <a:srgbClr val="FF3300"/>
                </a:solidFill>
                <a:latin typeface="Calibri"/>
              </a:rPr>
              <a:t>Output piped to text files records standard STASH settings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en-US" sz="2800">
                <a:solidFill>
                  <a:srgbClr val="FF3300"/>
                </a:solidFill>
                <a:latin typeface="Calibri"/>
              </a:rPr>
              <a:t>pretty_rose reads rose-app.conf files for STASH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endParaRPr/>
          </a:p>
        </p:txBody>
      </p:sp>
      <p:sp>
        <p:nvSpPr>
          <p:cNvPr id="62" name="TextShape 3"/>
          <p:cNvSpPr txBox="1"/>
          <p:nvPr/>
        </p:nvSpPr>
        <p:spPr>
          <a:xfrm>
            <a:off x="1008000" y="4968000"/>
            <a:ext cx="7344000" cy="5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>
                <a:latin typeface="Arial"/>
              </a:rPr>
              <a:t>See: </a:t>
            </a:r>
            <a:r>
              <a:rPr lang="en-AU">
                <a:solidFill>
                  <a:srgbClr val="0000FF"/>
                </a:solidFill>
                <a:latin typeface="Arial"/>
              </a:rPr>
              <a:t>http://ngamai.bom.gov.au:8011/APS1/wiki/STASHspecifications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432000" y="1825560"/>
            <a:ext cx="842400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n-US" sz="2800" dirty="0">
                <a:latin typeface="Calibri"/>
              </a:rPr>
              <a:t>Other STASH tasks/utilities/modules</a:t>
            </a:r>
            <a:endParaRPr dirty="0"/>
          </a:p>
          <a:p>
            <a:pPr lvl="1">
              <a:buSzPct val="75000"/>
              <a:buFont typeface="Symbol" charset="2"/>
              <a:buChar char=""/>
            </a:pPr>
            <a:r>
              <a:rPr lang="en-US" sz="2000" dirty="0">
                <a:solidFill>
                  <a:srgbClr val="00B050"/>
                </a:solidFill>
                <a:latin typeface="Calibri"/>
              </a:rPr>
              <a:t>Convert </a:t>
            </a:r>
            <a:r>
              <a:rPr lang="en-US" sz="2000" dirty="0" err="1">
                <a:solidFill>
                  <a:srgbClr val="00B050"/>
                </a:solidFill>
                <a:latin typeface="Calibri"/>
              </a:rPr>
              <a:t>umui</a:t>
            </a:r>
            <a:r>
              <a:rPr lang="en-US" sz="2000" dirty="0">
                <a:solidFill>
                  <a:srgbClr val="00B050"/>
                </a:solidFill>
                <a:latin typeface="Calibri"/>
              </a:rPr>
              <a:t> STASH to rose world</a:t>
            </a:r>
            <a:endParaRPr dirty="0">
              <a:solidFill>
                <a:srgbClr val="00B050"/>
              </a:solidFill>
            </a:endParaRPr>
          </a:p>
          <a:p>
            <a:pPr lvl="2">
              <a:buSzPct val="45000"/>
              <a:buFont typeface="Wingdings" charset="2"/>
              <a:buChar char=""/>
            </a:pPr>
            <a:r>
              <a:rPr lang="en-US" dirty="0">
                <a:solidFill>
                  <a:srgbClr val="00B050"/>
                </a:solidFill>
                <a:latin typeface="Calibri"/>
              </a:rPr>
              <a:t>Convert STASHC/CONTCNTL information to rose </a:t>
            </a:r>
            <a:r>
              <a:rPr lang="en-US" dirty="0" err="1">
                <a:solidFill>
                  <a:srgbClr val="00B050"/>
                </a:solidFill>
                <a:latin typeface="Calibri"/>
              </a:rPr>
              <a:t>namelist</a:t>
            </a:r>
            <a:r>
              <a:rPr lang="en-US" dirty="0">
                <a:solidFill>
                  <a:srgbClr val="00B050"/>
                </a:solidFill>
                <a:latin typeface="Calibri"/>
              </a:rPr>
              <a:t> format</a:t>
            </a:r>
            <a:endParaRPr dirty="0">
              <a:solidFill>
                <a:srgbClr val="00B050"/>
              </a:solidFill>
            </a:endParaRPr>
          </a:p>
          <a:p>
            <a:pPr lvl="2">
              <a:buSzPct val="45000"/>
              <a:buFont typeface="Wingdings" charset="2"/>
              <a:buChar char=""/>
            </a:pPr>
            <a:r>
              <a:rPr lang="en-US" dirty="0">
                <a:solidFill>
                  <a:srgbClr val="00B050"/>
                </a:solidFill>
                <a:latin typeface="Calibri"/>
              </a:rPr>
              <a:t>Extract specified STASH package from rose-</a:t>
            </a:r>
            <a:r>
              <a:rPr lang="en-US" dirty="0" err="1">
                <a:solidFill>
                  <a:srgbClr val="00B050"/>
                </a:solidFill>
                <a:latin typeface="Calibri"/>
              </a:rPr>
              <a:t>app.conf</a:t>
            </a:r>
            <a:r>
              <a:rPr lang="en-US" dirty="0">
                <a:solidFill>
                  <a:srgbClr val="00B050"/>
                </a:solidFill>
                <a:latin typeface="Calibri"/>
              </a:rPr>
              <a:t> file and save to file</a:t>
            </a:r>
            <a:endParaRPr dirty="0">
              <a:solidFill>
                <a:srgbClr val="00B050"/>
              </a:solidFill>
            </a:endParaRPr>
          </a:p>
          <a:p>
            <a:pPr lvl="2">
              <a:buSzPct val="45000"/>
              <a:buFont typeface="Wingdings" charset="2"/>
              <a:buChar char=""/>
            </a:pPr>
            <a:r>
              <a:rPr lang="en-US" dirty="0">
                <a:solidFill>
                  <a:srgbClr val="00B050"/>
                </a:solidFill>
                <a:latin typeface="Calibri"/>
              </a:rPr>
              <a:t>Replace specified STASH package in rose-</a:t>
            </a:r>
            <a:r>
              <a:rPr lang="en-US" dirty="0" err="1">
                <a:solidFill>
                  <a:srgbClr val="00B050"/>
                </a:solidFill>
                <a:latin typeface="Calibri"/>
              </a:rPr>
              <a:t>app.conf</a:t>
            </a:r>
            <a:r>
              <a:rPr lang="en-US" dirty="0">
                <a:solidFill>
                  <a:srgbClr val="00B050"/>
                </a:solidFill>
                <a:latin typeface="Calibri"/>
              </a:rPr>
              <a:t> file</a:t>
            </a:r>
            <a:endParaRPr dirty="0">
              <a:solidFill>
                <a:srgbClr val="00B050"/>
              </a:solidFill>
            </a:endParaRPr>
          </a:p>
          <a:p>
            <a:pPr lvl="1">
              <a:buSzPct val="75000"/>
              <a:buFont typeface="Symbol" charset="2"/>
              <a:buChar char=""/>
            </a:pPr>
            <a:r>
              <a:rPr lang="en-US" sz="2000" dirty="0">
                <a:solidFill>
                  <a:srgbClr val="00B0F0"/>
                </a:solidFill>
                <a:latin typeface="Calibri"/>
              </a:rPr>
              <a:t>Python dictionaries to convert </a:t>
            </a:r>
            <a:r>
              <a:rPr lang="en-US" sz="2000" dirty="0" err="1">
                <a:solidFill>
                  <a:srgbClr val="00B0F0"/>
                </a:solidFill>
                <a:latin typeface="Calibri"/>
              </a:rPr>
              <a:t>STASHid</a:t>
            </a:r>
            <a:r>
              <a:rPr lang="en-US" sz="2000" dirty="0">
                <a:solidFill>
                  <a:srgbClr val="00B0F0"/>
                </a:solidFill>
                <a:latin typeface="Calibri"/>
              </a:rPr>
              <a:t>/</a:t>
            </a:r>
            <a:r>
              <a:rPr lang="en-US" sz="2000" dirty="0" err="1">
                <a:solidFill>
                  <a:srgbClr val="00B0F0"/>
                </a:solidFill>
                <a:latin typeface="Calibri"/>
              </a:rPr>
              <a:t>cell_method</a:t>
            </a:r>
            <a:r>
              <a:rPr lang="en-US" sz="2000" dirty="0">
                <a:solidFill>
                  <a:srgbClr val="00B0F0"/>
                </a:solidFill>
                <a:latin typeface="Calibri"/>
              </a:rPr>
              <a:t> to BoM standard variable names.</a:t>
            </a:r>
            <a:endParaRPr dirty="0">
              <a:solidFill>
                <a:srgbClr val="00B0F0"/>
              </a:solidFill>
            </a:endParaRPr>
          </a:p>
          <a:p>
            <a:pPr lvl="2">
              <a:buSzPct val="45000"/>
              <a:buFont typeface="Wingdings" charset="2"/>
              <a:buChar char=""/>
            </a:pPr>
            <a:r>
              <a:rPr lang="en-US" dirty="0">
                <a:solidFill>
                  <a:srgbClr val="00B0F0"/>
                </a:solidFill>
                <a:latin typeface="Calibri"/>
              </a:rPr>
              <a:t>Used by SMOCS and </a:t>
            </a:r>
            <a:r>
              <a:rPr lang="en-US" dirty="0" err="1">
                <a:solidFill>
                  <a:srgbClr val="00B0F0"/>
                </a:solidFill>
                <a:latin typeface="Calibri"/>
              </a:rPr>
              <a:t>pretty_stash</a:t>
            </a:r>
            <a:r>
              <a:rPr lang="en-US" dirty="0">
                <a:solidFill>
                  <a:srgbClr val="00B0F0"/>
                </a:solidFill>
                <a:latin typeface="Calibri"/>
              </a:rPr>
              <a:t> etc</a:t>
            </a:r>
            <a:endParaRPr dirty="0">
              <a:solidFill>
                <a:srgbClr val="00B0F0"/>
              </a:solidFill>
            </a:endParaRPr>
          </a:p>
          <a:p>
            <a:pPr lvl="2">
              <a:buSzPct val="45000"/>
              <a:buFont typeface="Wingdings" charset="2"/>
              <a:buChar char=""/>
            </a:pPr>
            <a:r>
              <a:rPr lang="en-US" dirty="0">
                <a:solidFill>
                  <a:srgbClr val="00B0F0"/>
                </a:solidFill>
                <a:latin typeface="Calibri"/>
              </a:rPr>
              <a:t>Encapsulate the </a:t>
            </a:r>
            <a:r>
              <a:rPr lang="en-US" dirty="0" err="1">
                <a:solidFill>
                  <a:srgbClr val="00B0F0"/>
                </a:solidFill>
                <a:latin typeface="Calibri"/>
              </a:rPr>
              <a:t>STASHMaster</a:t>
            </a:r>
            <a:r>
              <a:rPr lang="en-US" dirty="0">
                <a:solidFill>
                  <a:srgbClr val="00B0F0"/>
                </a:solidFill>
                <a:latin typeface="Calibri"/>
              </a:rPr>
              <a:t> and BoM variable information</a:t>
            </a:r>
            <a:endParaRPr dirty="0">
              <a:solidFill>
                <a:srgbClr val="00B0F0"/>
              </a:solidFill>
            </a:endParaRPr>
          </a:p>
          <a:p>
            <a:pPr>
              <a:buSzPct val="45000"/>
              <a:buFont typeface="Wingdings" charset="2"/>
              <a:buChar char=""/>
            </a:pPr>
            <a:endParaRPr dirty="0"/>
          </a:p>
        </p:txBody>
      </p:sp>
      <p:sp>
        <p:nvSpPr>
          <p:cNvPr id="64" name="TextShape 2"/>
          <p:cNvSpPr txBox="1"/>
          <p:nvPr/>
        </p:nvSpPr>
        <p:spPr>
          <a:xfrm>
            <a:off x="648000" y="259200"/>
            <a:ext cx="3478680" cy="53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600" strike="noStrike">
                <a:solidFill>
                  <a:srgbClr val="000000"/>
                </a:solidFill>
                <a:latin typeface="Calibri Light"/>
              </a:rPr>
              <a:t>STASH utilities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28560" y="222120"/>
            <a:ext cx="788652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000" strike="noStrike" dirty="0">
                <a:solidFill>
                  <a:srgbClr val="000000"/>
                </a:solidFill>
                <a:latin typeface="Calibri Light"/>
              </a:rPr>
              <a:t>SMOCS
</a:t>
            </a:r>
            <a:r>
              <a:rPr lang="en-US" sz="2400" u="sng" strike="noStrike" dirty="0">
                <a:solidFill>
                  <a:srgbClr val="000000"/>
                </a:solidFill>
                <a:latin typeface="Calibri Light"/>
              </a:rPr>
              <a:t>Statistical Model Output Collection System</a:t>
            </a:r>
            <a:endParaRPr sz="1600" u="sng" dirty="0"/>
          </a:p>
        </p:txBody>
      </p:sp>
      <p:sp>
        <p:nvSpPr>
          <p:cNvPr id="42" name="TextShape 2"/>
          <p:cNvSpPr txBox="1"/>
          <p:nvPr/>
        </p:nvSpPr>
        <p:spPr>
          <a:xfrm>
            <a:off x="576000" y="1440000"/>
            <a:ext cx="7886520" cy="388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Calibri"/>
              </a:rPr>
              <a:t>Two phase approach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B050"/>
                </a:solidFill>
                <a:latin typeface="Calibri"/>
              </a:rPr>
              <a:t>Collection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B050"/>
                </a:solidFill>
                <a:latin typeface="Calibri"/>
              </a:rPr>
              <a:t>Each forecast summarised in a single </a:t>
            </a:r>
            <a:r>
              <a:rPr lang="en-US" strike="noStrike" dirty="0" err="1">
                <a:solidFill>
                  <a:srgbClr val="00B050"/>
                </a:solidFill>
                <a:latin typeface="Calibri"/>
              </a:rPr>
              <a:t>json</a:t>
            </a:r>
            <a:r>
              <a:rPr lang="en-US" strike="noStrike" dirty="0">
                <a:solidFill>
                  <a:srgbClr val="00B050"/>
                </a:solidFill>
                <a:latin typeface="Calibri"/>
              </a:rPr>
              <a:t> file 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 dirty="0" smtClean="0">
                <a:solidFill>
                  <a:srgbClr val="00B050"/>
                </a:solidFill>
                <a:latin typeface="Calibri"/>
              </a:rPr>
              <a:t>Stored </a:t>
            </a:r>
            <a:r>
              <a:rPr lang="en-US" strike="noStrike" dirty="0">
                <a:solidFill>
                  <a:srgbClr val="00B050"/>
                </a:solidFill>
                <a:latin typeface="Calibri"/>
              </a:rPr>
              <a:t>in Year and month directories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C00000"/>
                </a:solidFill>
                <a:latin typeface="Calibri"/>
              </a:rPr>
              <a:t>Harvest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C00000"/>
                </a:solidFill>
                <a:latin typeface="Calibri"/>
              </a:rPr>
              <a:t>Collect and process </a:t>
            </a:r>
            <a:r>
              <a:rPr lang="en-US" strike="noStrike" dirty="0" err="1">
                <a:solidFill>
                  <a:srgbClr val="C00000"/>
                </a:solidFill>
                <a:latin typeface="Calibri"/>
              </a:rPr>
              <a:t>json</a:t>
            </a:r>
            <a:r>
              <a:rPr lang="en-US" strike="noStrike" dirty="0">
                <a:solidFill>
                  <a:srgbClr val="C00000"/>
                </a:solidFill>
                <a:latin typeface="Calibri"/>
              </a:rPr>
              <a:t> files to produce </a:t>
            </a:r>
            <a:r>
              <a:rPr lang="en-US" strike="noStrike" dirty="0" smtClean="0">
                <a:solidFill>
                  <a:srgbClr val="C00000"/>
                </a:solidFill>
                <a:latin typeface="Calibri"/>
              </a:rPr>
              <a:t>summaries and reports</a:t>
            </a:r>
            <a:endParaRPr dirty="0"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 strike="noStrike" dirty="0">
                <a:solidFill>
                  <a:srgbClr val="C00000"/>
                </a:solidFill>
                <a:latin typeface="Calibri"/>
              </a:rPr>
              <a:t>Long term envelope for each field and statistic</a:t>
            </a:r>
            <a:endParaRPr dirty="0"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 strike="noStrike" dirty="0">
                <a:solidFill>
                  <a:srgbClr val="C00000"/>
                </a:solidFill>
                <a:latin typeface="Calibri"/>
              </a:rPr>
              <a:t>Long term mean spin up</a:t>
            </a:r>
            <a:endParaRPr dirty="0"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 strike="noStrike" dirty="0">
                <a:solidFill>
                  <a:srgbClr val="C00000"/>
                </a:solidFill>
                <a:latin typeface="Calibri"/>
              </a:rPr>
              <a:t>Comparison between </a:t>
            </a:r>
            <a:r>
              <a:rPr lang="en-US" sz="1600" strike="noStrike" dirty="0" smtClean="0">
                <a:solidFill>
                  <a:srgbClr val="C00000"/>
                </a:solidFill>
                <a:latin typeface="Calibri"/>
              </a:rPr>
              <a:t>models</a:t>
            </a:r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C00000"/>
                </a:solidFill>
                <a:latin typeface="Calibri"/>
              </a:rPr>
              <a:t>Your application goes here</a:t>
            </a:r>
            <a:endParaRPr dirty="0"/>
          </a:p>
          <a:p>
            <a:pPr lvl="2">
              <a:buFont typeface="Arial"/>
              <a:buChar char="•"/>
            </a:pPr>
            <a:r>
              <a:rPr lang="en-US" dirty="0">
                <a:solidFill>
                  <a:srgbClr val="C00000"/>
                </a:solidFill>
                <a:latin typeface="Calibri"/>
              </a:rPr>
              <a:t>Output to web pages, spreadsheets, graphics etc</a:t>
            </a:r>
            <a:endParaRPr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720000" y="5544000"/>
            <a:ext cx="7272000" cy="5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>
                <a:latin typeface="Arial"/>
              </a:rPr>
              <a:t>See: </a:t>
            </a:r>
            <a:r>
              <a:rPr lang="en-AU">
                <a:solidFill>
                  <a:srgbClr val="3333FF"/>
                </a:solidFill>
                <a:latin typeface="Arial"/>
              </a:rPr>
              <a:t>https://accessdev.nci.org.au/trac/wiki/access/SMOCS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648000" y="144000"/>
            <a:ext cx="7767360" cy="6096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strike="noStrike" dirty="0">
                <a:solidFill>
                  <a:srgbClr val="000000"/>
                </a:solidFill>
                <a:latin typeface="Calibri Light"/>
              </a:rPr>
              <a:t>SMOCS
</a:t>
            </a:r>
            <a:r>
              <a:rPr lang="en-US" sz="2200" u="sng" strike="noStrike" dirty="0">
                <a:solidFill>
                  <a:srgbClr val="000000"/>
                </a:solidFill>
                <a:latin typeface="Calibri Light"/>
              </a:rPr>
              <a:t>Statistical Model Output Collection System</a:t>
            </a:r>
            <a:endParaRPr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837878" y="899537"/>
            <a:ext cx="7387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0000"/>
                </a:solidFill>
              </a:rPr>
              <a:t>ACCESS-R1 vs ACCESS-R2 candidate: single level global fields November 2015</a:t>
            </a:r>
            <a:endParaRPr lang="en-AU" sz="14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8072"/>
              </p:ext>
            </p:extLst>
          </p:nvPr>
        </p:nvGraphicFramePr>
        <p:xfrm>
          <a:off x="430014" y="1353226"/>
          <a:ext cx="8203332" cy="5415249"/>
        </p:xfrm>
        <a:graphic>
          <a:graphicData uri="http://schemas.openxmlformats.org/drawingml/2006/table">
            <a:tbl>
              <a:tblPr/>
              <a:tblGrid>
                <a:gridCol w="1149000"/>
                <a:gridCol w="587861"/>
                <a:gridCol w="587861"/>
                <a:gridCol w="587861"/>
                <a:gridCol w="587861"/>
                <a:gridCol w="587861"/>
                <a:gridCol w="587861"/>
                <a:gridCol w="587861"/>
                <a:gridCol w="587861"/>
                <a:gridCol w="587861"/>
                <a:gridCol w="587861"/>
                <a:gridCol w="587861"/>
                <a:gridCol w="587861"/>
              </a:tblGrid>
              <a:tr h="158465"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AU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surface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26190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Mean</a:t>
                      </a:r>
                    </a:p>
                  </a:txBody>
                  <a:tcPr marL="5317" marR="5317" marT="53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mean(r)</a:t>
                      </a:r>
                    </a:p>
                  </a:txBody>
                  <a:tcPr marL="5317" marR="5317" marT="53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mean(r2t6)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Mean</a:t>
                      </a:r>
                    </a:p>
                  </a:txBody>
                  <a:tcPr marL="5317" marR="5317" marT="53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mean(r)</a:t>
                      </a:r>
                    </a:p>
                  </a:txBody>
                  <a:tcPr marL="5317" marR="5317" marT="53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mean(r2t6)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Max</a:t>
                      </a:r>
                    </a:p>
                  </a:txBody>
                  <a:tcPr marL="5317" marR="5317" marT="53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max(r)</a:t>
                      </a:r>
                    </a:p>
                  </a:txBody>
                  <a:tcPr marL="5317" marR="5317" marT="53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max(r2t6)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Min</a:t>
                      </a:r>
                    </a:p>
                  </a:txBody>
                  <a:tcPr marL="5317" marR="5317" marT="53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min(r)</a:t>
                      </a:r>
                    </a:p>
                  </a:txBody>
                  <a:tcPr marL="5317" marR="5317" marT="53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min(r2t6)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abl_ht_2d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8.7407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698.5729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689.8322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20.8873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417.2351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396.3478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1048.537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15975.018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14926.481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22.2762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22.2762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accum_conv_prcp_2d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-0.0195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4.9902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5.0097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10.1283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10.1074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1224.7656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1905.2539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680.4883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accum_conv_prcp_rate_pa_2d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-0.0138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-0.0087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0.4443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18.7031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136.5625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117.8594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accum_conv_prcp_rate_pb_2d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0.1378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0.4639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0.4301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48.832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128.2031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79.3711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accum_conv_snow_2d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-0.0645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0.1143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-0.3625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0.5918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-33.8945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29.8945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63.7891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accum_conv_snow_rate_pa_2d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0.0295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6.1953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14.6836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8.4883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accum_conv_snow_rate_pb_2d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-0.0017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-0.0145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4.9297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4.8047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accum_evap_2d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40774.3222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-253.3602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-41027.6824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-14351.8472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92.0905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14443.9377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4.634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25.9465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21.3125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-1000000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-1000000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accum_evap_rate_pa_2d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12.3211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-889744.0681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-889756.3892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15.2807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311417.2799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311401.9992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0.2251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1.1313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0.9062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-1000000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-1000000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accum_evap_rate_pb_2d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-294573.7192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-887744.6427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-593170.9235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103116.1235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310717.4658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207601.3423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0.3386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0.8594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-1000000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-1000000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accum_evap_sea_2d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accum_evap_sea_rate_pa_2d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accum_evap_sea_rate_pb_2d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accum_ls_prcp_2d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1.2273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1.1149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0.4378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3.4413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3.0035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50.8594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343.3438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292.4844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accum_ls_prcp_rate_pa_2d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0.0304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0.0305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0.1869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63.9141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94.2344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30.3203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accum_ls_prcp_rate_pb_2d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0.0314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0.1849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54.668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73.4727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18.8047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accum_ls_snow_2d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0.3677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0.3452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1.3459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26.1016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77.2383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51.1367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accum_ls_snow_rate_pa_2d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-0.0007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0.0687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0.0693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5.0469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8.4531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accum_ls_snow_rate_pb_2d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0.0707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0.0695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1.5625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8.8359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7.2734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accum_prcp_rate_pa_2d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6.6351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6.5842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0.2213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10.6743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10.453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1433.8959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2189.2461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755.3502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180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accum_prcp_rate_pa_rate_pa_2d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-0.0161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0.5071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0.5023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46.6435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165.3666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118.7231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180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accum_prcp_rate_pa_rate_pb_2d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-0.0094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0.1724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0.1819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0.5394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0.4895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58.0039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141.9853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83.9815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air_temp_3d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250.4189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249.7709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-0.7889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30.6133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31.4021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1.6094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319.3594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317.75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10.7969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154.4219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143.625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area_cld_frac_3d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0.1919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area_cld_frac_3d_prs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-0.0127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0.1988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0.2114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av_lat_hflx_2d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92.4104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92.3762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69.3301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68.4412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23.7674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867.7674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-16.0065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-165.0065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-149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av_lwsfcdown_2d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-0.0424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371.8885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371.9309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-0.5948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62.8883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63.4831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0.9624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489.7905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488.8281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148.3185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144.8125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av_mslp_2d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10.0789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100732.8919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100722.8131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-12.3573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1261.6736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1274.0309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103493.5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103495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-338.125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92309.875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92648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av_netlwsfc_2d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-0.0133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-47.7211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-47.7078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0.9477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31.1575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30.2097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0.7422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48.7422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-9.4375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-363.6406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-354.2031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av_netswsfc_2d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-5.263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204.3915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209.6545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0.9719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165.2315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164.2596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35.4454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1139.3516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1103.9062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av_olr_2d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0.3291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240.9474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240.6183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1.3457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42.8235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41.4778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8.1188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405.0094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396.8906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-2.7003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68.8309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71.5312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av_oswrad_flx_2d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6.7688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141.9308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135.1619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5.5675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118.3208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112.7533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25.8672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1074.8203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1048.9531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-0.0156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av_qsair_scrn_2d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0.0119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0.0293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-0.0007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av_sens_hflx_2d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0.1346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13.7205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13.5859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0.6732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42.1413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41.4681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-195.4377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1274.9373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1470.375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-172.179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-487.054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-314.875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av_sfc_sw_dif_2d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-11.7512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85.5145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97.2657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-3.7217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69.8345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73.5561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112.8047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794.5703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681.7656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av_sfc_sw_dir_2d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6.2211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136.2071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129.986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11.4908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153.1232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141.6324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101.3516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1142.6328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1041.2812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av_swirrtop_2d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0.8372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443.1471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442.31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-0.9251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261.9803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262.9054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1398.3408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1398.3438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av_swsfcdown_2d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-5.3442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221.2782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226.6224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1.9771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177.2257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175.2486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50.9685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1208.531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1157.5625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av_temp_scrn_2d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-0.0103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292.0491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292.0593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-0.0158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10.9751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10.9909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1.2656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321.0156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319.75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0.1406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256.1406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av_ttl_cld_2d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-0.0482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0.6503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0.6986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0.3175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0.298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63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av_uwnd10m_2d</a:t>
                      </a:r>
                    </a:p>
                  </a:txBody>
                  <a:tcPr marL="5317" marR="5317" marT="53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-0.0452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0.3064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0.3516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-0.0201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6.1937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6.2138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2.0949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32.9699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30.875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1.4464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-25.4286</a:t>
                      </a:r>
                    </a:p>
                  </a:txBody>
                  <a:tcPr marL="5317" marR="5317" marT="53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-26.875</a:t>
                      </a:r>
                    </a:p>
                  </a:txBody>
                  <a:tcPr marL="5317" marR="5317" marT="53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4" y="1657661"/>
            <a:ext cx="8829792" cy="5200339"/>
          </a:xfrm>
          <a:prstGeom prst="rect">
            <a:avLst/>
          </a:prstGeom>
        </p:spPr>
      </p:pic>
      <p:sp>
        <p:nvSpPr>
          <p:cNvPr id="8" name="TextShape 1"/>
          <p:cNvSpPr txBox="1"/>
          <p:nvPr/>
        </p:nvSpPr>
        <p:spPr>
          <a:xfrm>
            <a:off x="628560" y="222120"/>
            <a:ext cx="7886520" cy="6420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strike="noStrike" dirty="0">
                <a:solidFill>
                  <a:srgbClr val="000000"/>
                </a:solidFill>
                <a:latin typeface="Calibri Light"/>
              </a:rPr>
              <a:t>SMOCS
</a:t>
            </a:r>
            <a:r>
              <a:rPr lang="en-US" sz="2000" u="sng" strike="noStrike" dirty="0">
                <a:solidFill>
                  <a:srgbClr val="000000"/>
                </a:solidFill>
                <a:latin typeface="Calibri Light"/>
              </a:rPr>
              <a:t>Statistical Model Output Collection System</a:t>
            </a:r>
            <a:endParaRPr sz="14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61257" y="1212782"/>
            <a:ext cx="8004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FF0000"/>
                </a:solidFill>
              </a:rPr>
              <a:t>ACCESS-R1 vs ACCESS-R2 candidate: model level global fields November 2015 - Summary</a:t>
            </a:r>
            <a:endParaRPr lang="en-A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09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12" y="1667225"/>
            <a:ext cx="7315215" cy="5029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Shape 1"/>
          <p:cNvSpPr txBox="1"/>
          <p:nvPr/>
        </p:nvSpPr>
        <p:spPr>
          <a:xfrm>
            <a:off x="628560" y="222120"/>
            <a:ext cx="788652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strike="noStrike" dirty="0">
                <a:solidFill>
                  <a:srgbClr val="000000"/>
                </a:solidFill>
                <a:latin typeface="Calibri Light"/>
              </a:rPr>
              <a:t>SMOCS
</a:t>
            </a:r>
            <a:r>
              <a:rPr lang="en-US" sz="2000" u="sng" strike="noStrike" dirty="0">
                <a:solidFill>
                  <a:srgbClr val="000000"/>
                </a:solidFill>
                <a:latin typeface="Calibri Light"/>
              </a:rPr>
              <a:t>Statistical Model Output Collection System</a:t>
            </a:r>
            <a:endParaRPr sz="14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758005" y="1002120"/>
            <a:ext cx="28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healthy model?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6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09480" y="144000"/>
            <a:ext cx="7886520" cy="758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strike="noStrike">
                <a:solidFill>
                  <a:srgbClr val="000000"/>
                </a:solidFill>
                <a:latin typeface="Calibri Light"/>
              </a:rPr>
              <a:t>STASH utilities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664560" y="840600"/>
            <a:ext cx="7543440" cy="527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FF0000"/>
                </a:solidFill>
                <a:latin typeface="Calibri"/>
              </a:rPr>
              <a:t>How do you compare STASH settings?</a:t>
            </a:r>
            <a:endParaRPr/>
          </a:p>
        </p:txBody>
      </p:sp>
      <p:pic>
        <p:nvPicPr>
          <p:cNvPr id="48" name="Picture 47"/>
          <p:cNvPicPr/>
          <p:nvPr/>
        </p:nvPicPr>
        <p:blipFill>
          <a:blip r:embed="rId2"/>
          <a:stretch/>
        </p:blipFill>
        <p:spPr>
          <a:xfrm>
            <a:off x="501840" y="1728000"/>
            <a:ext cx="3602160" cy="509472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/>
          <p:nvPr/>
        </p:nvPicPr>
        <p:blipFill>
          <a:blip r:embed="rId3"/>
          <a:stretch/>
        </p:blipFill>
        <p:spPr>
          <a:xfrm>
            <a:off x="4677840" y="1728000"/>
            <a:ext cx="3602160" cy="509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609840" y="144360"/>
            <a:ext cx="7886520" cy="758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strike="noStrike">
                <a:solidFill>
                  <a:srgbClr val="000000"/>
                </a:solidFill>
                <a:latin typeface="Calibri Light"/>
              </a:rPr>
              <a:t>STASH utilities</a:t>
            </a:r>
            <a:endParaRPr/>
          </a:p>
        </p:txBody>
      </p:sp>
      <p:pic>
        <p:nvPicPr>
          <p:cNvPr id="51" name="Picture 50"/>
          <p:cNvPicPr/>
          <p:nvPr/>
        </p:nvPicPr>
        <p:blipFill>
          <a:blip r:embed="rId2"/>
          <a:stretch/>
        </p:blipFill>
        <p:spPr>
          <a:xfrm>
            <a:off x="360" y="981720"/>
            <a:ext cx="9143640" cy="5714280"/>
          </a:xfrm>
          <a:prstGeom prst="rect">
            <a:avLst/>
          </a:prstGeom>
          <a:ln>
            <a:noFill/>
          </a:ln>
        </p:spPr>
      </p:pic>
      <p:sp>
        <p:nvSpPr>
          <p:cNvPr id="52" name="TextShape 2"/>
          <p:cNvSpPr txBox="1"/>
          <p:nvPr/>
        </p:nvSpPr>
        <p:spPr>
          <a:xfrm>
            <a:off x="4536000" y="360000"/>
            <a:ext cx="367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>
                <a:solidFill>
                  <a:srgbClr val="6666FF"/>
                </a:solidFill>
                <a:latin typeface="Arial"/>
              </a:rPr>
              <a:t>The UMUI View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610200" y="144720"/>
            <a:ext cx="7886520" cy="758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strike="noStrike">
                <a:solidFill>
                  <a:srgbClr val="000000"/>
                </a:solidFill>
                <a:latin typeface="Calibri Light"/>
              </a:rPr>
              <a:t>STASH utilities</a:t>
            </a:r>
            <a:endParaRPr/>
          </a:p>
        </p:txBody>
      </p:sp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864000" y="903240"/>
            <a:ext cx="2870280" cy="5867280"/>
          </a:xfrm>
          <a:prstGeom prst="rect">
            <a:avLst/>
          </a:prstGeom>
          <a:ln>
            <a:noFill/>
          </a:ln>
        </p:spPr>
      </p:pic>
      <p:pic>
        <p:nvPicPr>
          <p:cNvPr id="55" name="Picture 54"/>
          <p:cNvPicPr/>
          <p:nvPr/>
        </p:nvPicPr>
        <p:blipFill>
          <a:blip r:embed="rId3"/>
          <a:stretch/>
        </p:blipFill>
        <p:spPr>
          <a:xfrm>
            <a:off x="4926240" y="885960"/>
            <a:ext cx="2921760" cy="5972040"/>
          </a:xfrm>
          <a:prstGeom prst="rect">
            <a:avLst/>
          </a:prstGeom>
          <a:ln>
            <a:noFill/>
          </a:ln>
        </p:spPr>
      </p:pic>
      <p:sp>
        <p:nvSpPr>
          <p:cNvPr id="56" name="TextShape 2"/>
          <p:cNvSpPr txBox="1"/>
          <p:nvPr/>
        </p:nvSpPr>
        <p:spPr>
          <a:xfrm>
            <a:off x="4896000" y="288000"/>
            <a:ext cx="302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>
                <a:solidFill>
                  <a:srgbClr val="FF3399"/>
                </a:solidFill>
                <a:latin typeface="Arial"/>
              </a:rPr>
              <a:t>The Rose View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610200" y="144720"/>
            <a:ext cx="7886520" cy="758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strike="noStrike">
                <a:solidFill>
                  <a:srgbClr val="000000"/>
                </a:solidFill>
                <a:latin typeface="Calibri Light"/>
              </a:rPr>
              <a:t>STASH utilities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4392000" y="360000"/>
            <a:ext cx="309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>
                <a:solidFill>
                  <a:srgbClr val="FF0000"/>
                </a:solidFill>
                <a:latin typeface="Arial"/>
              </a:rPr>
              <a:t>A solution: pretty_stash.py</a:t>
            </a:r>
            <a:endParaRPr/>
          </a:p>
        </p:txBody>
      </p:sp>
      <p:pic>
        <p:nvPicPr>
          <p:cNvPr id="59" name="Picture 58"/>
          <p:cNvPicPr/>
          <p:nvPr/>
        </p:nvPicPr>
        <p:blipFill>
          <a:blip r:embed="rId2"/>
          <a:stretch/>
        </p:blipFill>
        <p:spPr>
          <a:xfrm>
            <a:off x="2082240" y="1016280"/>
            <a:ext cx="6989760" cy="575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945</Words>
  <Application>Microsoft Office PowerPoint</Application>
  <PresentationFormat>On-screen Show (4:3)</PresentationFormat>
  <Paragraphs>610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SMOCS Statistical Model Output Collection System</dc:title>
  <dc:creator>Lawrie Rikus</dc:creator>
  <cp:lastModifiedBy>Lawrence Rikus</cp:lastModifiedBy>
  <cp:revision>17</cp:revision>
  <dcterms:created xsi:type="dcterms:W3CDTF">2016-03-21T09:21:42Z</dcterms:created>
  <dcterms:modified xsi:type="dcterms:W3CDTF">2016-03-22T21:23:16Z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