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3"/>
  </p:notesMasterIdLst>
  <p:sldIdLst>
    <p:sldId id="256" r:id="rId4"/>
    <p:sldId id="287" r:id="rId5"/>
    <p:sldId id="288" r:id="rId6"/>
    <p:sldId id="293" r:id="rId7"/>
    <p:sldId id="294" r:id="rId8"/>
    <p:sldId id="289" r:id="rId9"/>
    <p:sldId id="290" r:id="rId10"/>
    <p:sldId id="295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67" autoAdjust="0"/>
  </p:normalViewPr>
  <p:slideViewPr>
    <p:cSldViewPr>
      <p:cViewPr varScale="1">
        <p:scale>
          <a:sx n="86" d="100"/>
          <a:sy n="86" d="100"/>
        </p:scale>
        <p:origin x="-13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B25F-D08C-45A5-B0C9-E1BB7B712E4A}" type="datetimeFigureOut">
              <a:rPr lang="en-AU" smtClean="0"/>
              <a:t>22/03/16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2CB6-E4B0-4980-8BD4-88FA4F249C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03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  <p:pic>
        <p:nvPicPr>
          <p:cNvPr id="18437" name="Picture 7" descr="logo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415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362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75" y="111125"/>
            <a:ext cx="7233544" cy="755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0175" y="1412875"/>
            <a:ext cx="404469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9136" y="1412875"/>
            <a:ext cx="4044690" cy="489585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73122" y="6470650"/>
            <a:ext cx="3238848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The Centre for Australian Weather and Climate Research</a:t>
            </a:r>
            <a:r>
              <a:rPr lang="en-AU" altLang="en-US" sz="800">
                <a:solidFill>
                  <a:schemeClr val="accent1"/>
                </a:solidFill>
              </a:rPr>
              <a:t> </a:t>
            </a:r>
            <a:br>
              <a:rPr lang="en-AU" altLang="en-US" sz="800">
                <a:solidFill>
                  <a:schemeClr val="accent1"/>
                </a:solidFill>
              </a:rPr>
            </a:br>
            <a:r>
              <a:rPr lang="en-AU" alt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687867" y="6423025"/>
            <a:ext cx="71895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414" y="6423025"/>
            <a:ext cx="71895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369651-5BDA-44D8-BE85-54D573C0495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80829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175" y="111125"/>
            <a:ext cx="7233544" cy="755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175" y="1252539"/>
            <a:ext cx="4044690" cy="505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136" y="1252539"/>
            <a:ext cx="4044690" cy="505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073650" y="6470650"/>
            <a:ext cx="3238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Centre for Australian Weather and Climate Research</a:t>
            </a:r>
            <a:r>
              <a:rPr lang="en-US" sz="800">
                <a:solidFill>
                  <a:schemeClr val="accent1"/>
                </a:solidFill>
              </a:rPr>
              <a:t> </a:t>
            </a:r>
            <a:br>
              <a:rPr lang="en-US" sz="800">
                <a:solidFill>
                  <a:schemeClr val="accent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1687513" y="6423025"/>
            <a:ext cx="719137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138" y="6423025"/>
            <a:ext cx="719137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9CF70-46DE-498B-8FED-62627E33A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3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3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890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771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744663"/>
            <a:ext cx="42418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663"/>
            <a:ext cx="4243388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79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972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29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4552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09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916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167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380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010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833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263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21010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94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94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492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26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050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4288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8268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8779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9968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052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419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419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72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347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809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1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58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0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3.jpeg"/><Relationship Id="rId15" Type="http://schemas.openxmlformats.org/officeDocument/2006/relationships/image" Target="../media/image4.jpeg"/><Relationship Id="rId16" Type="http://schemas.openxmlformats.org/officeDocument/2006/relationships/image" Target="../media/image5.jpe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17700" y="274638"/>
            <a:ext cx="6996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  <p:sldLayoutId id="2147483697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10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5" descr="image1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0"/>
            <a:ext cx="12525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8" descr="image3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0"/>
            <a:ext cx="12525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9" descr="image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0"/>
            <a:ext cx="1252538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7" descr="logo.eps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3400" y="274638"/>
            <a:ext cx="3317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744663"/>
            <a:ext cx="8637588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9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AU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lab.metoffice.gov.uk/twiki/bin/view/Support/ConvectiveScaleWorkshop2016%23Presentations%20and%20Poste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UM Partnership Convective Scale Modelling Workshop, Singapore, 22-25Feb 2016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7916862" cy="719137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Peter Steinle</a:t>
            </a:r>
          </a:p>
          <a:p>
            <a:r>
              <a:rPr lang="en-AU" dirty="0" smtClean="0"/>
              <a:t>(Alain Protat, </a:t>
            </a:r>
            <a:r>
              <a:rPr lang="en-AU" dirty="0" smtClean="0"/>
              <a:t>Charmaine </a:t>
            </a:r>
            <a:r>
              <a:rPr lang="en-AU" dirty="0" smtClean="0"/>
              <a:t>Franklin, Susan Rennie, Harald Richter, Peter May, Todd Lane)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32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7128792" cy="1143000"/>
          </a:xfrm>
        </p:spPr>
        <p:txBody>
          <a:bodyPr/>
          <a:lstStyle/>
          <a:p>
            <a:r>
              <a:rPr lang="en-US" dirty="0" smtClean="0"/>
              <a:t>Regional Model Evaluation &amp; Development (RMED)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772816"/>
            <a:ext cx="9036496" cy="50405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Aim to establish RMED/RA process (similar to GMED/GA)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Regional = Convective Scale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Mon &amp; Tues: discuss science (developments &amp; issues)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both individuals and centres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Wed: Summarize the major issues and what could be done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Microphysics, Turbulence/PBL, Evaluation/Verification, Data Assimilation, Surface Exchanges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8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Thu: Planning for the next year or two.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Fri: Partnership Board (Peter May)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200" dirty="0">
                <a:hlinkClick r:id="rId2"/>
              </a:rPr>
              <a:t>http://</a:t>
            </a:r>
            <a:r>
              <a:rPr lang="en-AU" sz="1200" dirty="0" smtClean="0">
                <a:hlinkClick r:id="rId2"/>
              </a:rPr>
              <a:t>collab.metoffice.gov.uk/twiki/bin/view/Support/ConvectiveScaleWorkshop2016#Presentations%20and%20Posters</a:t>
            </a:r>
            <a:endParaRPr lang="en-AU" sz="12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12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200" dirty="0" smtClean="0"/>
              <a:t>S:/Head Office/CAWCR/</a:t>
            </a:r>
            <a:r>
              <a:rPr lang="en-AU" sz="1200" dirty="0" err="1" smtClean="0"/>
              <a:t>PUBLIC_Bureau</a:t>
            </a:r>
            <a:r>
              <a:rPr lang="en-AU" sz="1200" dirty="0" smtClean="0"/>
              <a:t>/ACCCESS_NWP/_</a:t>
            </a:r>
            <a:r>
              <a:rPr lang="en-AU" sz="1200" dirty="0" err="1" smtClean="0"/>
              <a:t>Other_Workshops_Presentations_etc</a:t>
            </a:r>
            <a:r>
              <a:rPr lang="en-AU" sz="1200" dirty="0" smtClean="0"/>
              <a:t>/Convective Scale Modelling Workshop Singapore Feb2106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164210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3496210" cy="922114"/>
          </a:xfrm>
        </p:spPr>
        <p:txBody>
          <a:bodyPr/>
          <a:lstStyle/>
          <a:p>
            <a:r>
              <a:rPr lang="en-AU" dirty="0" smtClean="0"/>
              <a:t>Science</a:t>
            </a:r>
            <a:endParaRPr lang="en-AU" dirty="0"/>
          </a:p>
        </p:txBody>
      </p:sp>
      <p:pic>
        <p:nvPicPr>
          <p:cNvPr id="4" name="Content Placeholder 3" descr="incs_before_aranami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797" t="4864" r="5888" b="4864"/>
          <a:stretch/>
        </p:blipFill>
        <p:spPr>
          <a:xfrm>
            <a:off x="4243224" y="1052736"/>
            <a:ext cx="4910826" cy="2880000"/>
          </a:xfrm>
          <a:prstGeom prst="rect">
            <a:avLst/>
          </a:prstGeom>
        </p:spPr>
      </p:pic>
      <p:pic>
        <p:nvPicPr>
          <p:cNvPr id="5" name="Picture 4" descr="rotm_increment_kohei_fix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9999" y="3861048"/>
            <a:ext cx="4994921" cy="29969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988840"/>
            <a:ext cx="4176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Spurious large rain rates due to non-conserving Semi-</a:t>
            </a:r>
            <a:r>
              <a:rPr lang="en-US" dirty="0" err="1" smtClean="0"/>
              <a:t>Lagrangian</a:t>
            </a:r>
            <a:r>
              <a:rPr lang="en-US" dirty="0" smtClean="0"/>
              <a:t> advection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grid scale blobs of moisture conv.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r>
              <a:rPr lang="en-US" sz="1600" dirty="0" smtClean="0"/>
              <a:t>See Excess Rain PEG (Jonathon Wilkinson)</a:t>
            </a:r>
            <a:endParaRPr lang="en-US" sz="1600" dirty="0"/>
          </a:p>
        </p:txBody>
      </p:sp>
      <p:pic>
        <p:nvPicPr>
          <p:cNvPr id="7" name="Picture 6" descr="kohei_rain_hist_sv_cod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407" y="3717032"/>
            <a:ext cx="4187957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Science - Convection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AU" dirty="0" smtClean="0"/>
              <a:t>Still other major problems (Simon Vosper)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AU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Lack of cumulus </a:t>
            </a:r>
            <a:r>
              <a:rPr lang="en-AU" sz="2000" dirty="0" err="1" smtClean="0"/>
              <a:t>congestus</a:t>
            </a:r>
            <a:r>
              <a:rPr lang="en-AU" sz="2000" dirty="0" smtClean="0"/>
              <a:t> : PBL mixing turbulence?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AU" sz="1800" dirty="0" smtClean="0"/>
              <a:t>Convection still poorly resolved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AU" sz="1800" dirty="0" smtClean="0"/>
              <a:t>Need handover from </a:t>
            </a:r>
            <a:r>
              <a:rPr lang="en-AU" sz="1800" dirty="0" err="1" smtClean="0"/>
              <a:t>parametrized</a:t>
            </a:r>
            <a:r>
              <a:rPr lang="en-AU" sz="1800" dirty="0" smtClean="0"/>
              <a:t> shallow to “resolved” deep conv.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AU" sz="1800" dirty="0" smtClean="0"/>
              <a:t>Blended turbulence scheme (Adrian Lock et al.)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AU" sz="1800" dirty="0" smtClean="0"/>
              <a:t>Pete Clark looking at other turbulence </a:t>
            </a:r>
            <a:r>
              <a:rPr lang="en-AU" sz="1800" dirty="0" err="1" smtClean="0"/>
              <a:t>parametrization</a:t>
            </a:r>
            <a:endParaRPr lang="en-AU" sz="1800" dirty="0" smtClean="0"/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 smtClean="0">
                <a:sym typeface="Wingdings"/>
              </a:rPr>
              <a:t> Resolution does not cure everything</a:t>
            </a:r>
            <a:endParaRPr lang="en-AU" sz="18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AU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Lack of </a:t>
            </a:r>
            <a:r>
              <a:rPr lang="en-AU" sz="2000" dirty="0" err="1" smtClean="0"/>
              <a:t>stratiform</a:t>
            </a:r>
            <a:r>
              <a:rPr lang="en-AU" sz="2000" dirty="0" smtClean="0"/>
              <a:t> rain: Microphysics?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AU" sz="1800" dirty="0" smtClean="0"/>
              <a:t>Cloud physics needs to be aware of grid scale (amount of sub-grid variability)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5767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– Surface Exchanges</a:t>
            </a:r>
            <a:endParaRPr lang="en-US" dirty="0"/>
          </a:p>
        </p:txBody>
      </p:sp>
      <p:pic>
        <p:nvPicPr>
          <p:cNvPr id="4" name="Content Placeholder 3" descr="irtg_rad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-1933" r="-1657"/>
          <a:stretch/>
        </p:blipFill>
        <p:spPr>
          <a:xfrm>
            <a:off x="5148064" y="1700808"/>
            <a:ext cx="3919101" cy="3080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2060848"/>
            <a:ext cx="7416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of conditional verification: clear days &amp; nights</a:t>
            </a:r>
          </a:p>
          <a:p>
            <a:r>
              <a:rPr lang="en-US" dirty="0" smtClean="0"/>
              <a:t>(Simon Vosper)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Night-time warm </a:t>
            </a:r>
            <a:r>
              <a:rPr lang="en-GB" dirty="0" smtClean="0"/>
              <a:t>bias </a:t>
            </a:r>
            <a:r>
              <a:rPr lang="en-GB" dirty="0" smtClean="0">
                <a:sym typeface="Wingdings"/>
              </a:rPr>
              <a:t> </a:t>
            </a:r>
            <a:endParaRPr lang="en-GB" dirty="0"/>
          </a:p>
          <a:p>
            <a:pPr marL="180000" lvl="1">
              <a:buFont typeface="Arial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Excessive SBL mixing?</a:t>
            </a:r>
            <a:endParaRPr lang="en-GB" sz="800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Day-time cold </a:t>
            </a:r>
            <a:r>
              <a:rPr lang="en-GB" dirty="0" smtClean="0"/>
              <a:t>bias </a:t>
            </a:r>
            <a:r>
              <a:rPr lang="en-GB" dirty="0" smtClean="0">
                <a:sym typeface="Wingdings"/>
              </a:rPr>
              <a:t></a:t>
            </a:r>
            <a:endParaRPr lang="en-GB" dirty="0"/>
          </a:p>
          <a:p>
            <a:pPr marL="180000" lvl="1">
              <a:buFont typeface="Arial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Surface fluxes/Bowen ratio wrong?</a:t>
            </a:r>
          </a:p>
          <a:p>
            <a:pPr marL="180000" lvl="1">
              <a:buFont typeface="Arial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Boundary-layer depth/entrainment issues?</a:t>
            </a:r>
            <a:endParaRPr lang="en-GB" sz="800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Night and </a:t>
            </a:r>
            <a:r>
              <a:rPr lang="en-GB" dirty="0" smtClean="0"/>
              <a:t>day</a:t>
            </a:r>
            <a:r>
              <a:rPr lang="en-GB" dirty="0" smtClean="0">
                <a:sym typeface="Wingdings"/>
              </a:rPr>
              <a:t></a:t>
            </a:r>
            <a:endParaRPr lang="en-GB" dirty="0"/>
          </a:p>
          <a:p>
            <a:pPr marL="180000" lvl="1">
              <a:buFont typeface="Arial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Too strong coupling between atmosphere and soil</a:t>
            </a:r>
            <a:r>
              <a:rPr lang="en-GB" dirty="0" smtClean="0">
                <a:solidFill>
                  <a:schemeClr val="accent2"/>
                </a:solidFill>
              </a:rPr>
              <a:t>?</a:t>
            </a:r>
          </a:p>
          <a:p>
            <a:pPr marL="180000" lvl="1"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2"/>
                </a:solidFill>
              </a:rPr>
              <a:t>Improve representation of </a:t>
            </a:r>
            <a:r>
              <a:rPr lang="en-GB" dirty="0" smtClean="0">
                <a:solidFill>
                  <a:schemeClr val="accent2"/>
                </a:solidFill>
              </a:rPr>
              <a:t>grass</a:t>
            </a:r>
          </a:p>
          <a:p>
            <a:pPr marL="180000" lvl="1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Land surface characterization needs work!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USAF 557</a:t>
            </a:r>
            <a:r>
              <a:rPr lang="en-US" baseline="30000" dirty="0"/>
              <a:t>th</a:t>
            </a:r>
            <a:r>
              <a:rPr lang="en-US" dirty="0"/>
              <a:t> Weather Wing</a:t>
            </a:r>
          </a:p>
          <a:p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1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Infrastructure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772816"/>
            <a:ext cx="8637588" cy="48740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AU" dirty="0"/>
              <a:t>Work </a:t>
            </a:r>
            <a:r>
              <a:rPr lang="en-AU" dirty="0" smtClean="0"/>
              <a:t>progressing </a:t>
            </a:r>
            <a:r>
              <a:rPr lang="en-AU" dirty="0"/>
              <a:t>on improving ancillary </a:t>
            </a:r>
            <a:r>
              <a:rPr lang="en-AU" dirty="0" smtClean="0"/>
              <a:t>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Replacing CAP with ANTS</a:t>
            </a:r>
            <a:endParaRPr lang="en-AU" sz="20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AU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AU" dirty="0" smtClean="0"/>
              <a:t>Need for easy exchange of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Suites – Hilary Oliver, Stu Webster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AU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Initial conditions, LBCs – </a:t>
            </a:r>
            <a:r>
              <a:rPr lang="en-AU" sz="2000" dirty="0" smtClean="0"/>
              <a:t>JASMIN?</a:t>
            </a:r>
            <a:endParaRPr lang="en-AU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AU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Verifying data – </a:t>
            </a:r>
            <a:r>
              <a:rPr lang="en-AU" sz="2000" dirty="0" smtClean="0"/>
              <a:t>JASMIN?</a:t>
            </a:r>
            <a:endParaRPr lang="en-AU" sz="2000" dirty="0" smtClean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Partners to contribute</a:t>
            </a:r>
          </a:p>
          <a:p>
            <a:pPr marL="9144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AU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Verification/Evaluation (Chris Short &amp; Rachel North)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Toolbox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Calculation and display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Use IRIS within Rose-stem workflow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2359111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Making a change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AU" dirty="0" smtClean="0"/>
              <a:t>Test cases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Which ones and how many to be decided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AU" dirty="0" smtClean="0"/>
              <a:t>Agree on core metrics that everyone will calculate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Can add others as you see fit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AU" dirty="0" smtClean="0"/>
              <a:t>Timing to be decided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Maybe aim to have RA plans linked to UMUW 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3 months for developments to be tested individually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3 months for package testing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/>
              <a:t>3</a:t>
            </a:r>
            <a:r>
              <a:rPr lang="en-AU" sz="2000" dirty="0" smtClean="0"/>
              <a:t> months report and setting next round of issues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AU" dirty="0" err="1" smtClean="0"/>
              <a:t>Strawman</a:t>
            </a:r>
            <a:r>
              <a:rPr lang="en-AU" dirty="0" smtClean="0"/>
              <a:t> from Mike Bush et al.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Very </a:t>
            </a:r>
            <a:r>
              <a:rPr lang="en-AU" sz="2000" smtClean="0"/>
              <a:t>much a </a:t>
            </a:r>
            <a:r>
              <a:rPr lang="en-AU" sz="2000" dirty="0" smtClean="0"/>
              <a:t>starting point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197109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Working Together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AU" dirty="0" smtClean="0"/>
              <a:t>Current PEGs to Met Office focussed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endParaRPr lang="en-AU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AU" dirty="0" smtClean="0"/>
              <a:t>Set up Working / Interest Groups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Tentative convenors appointed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Scope</a:t>
            </a:r>
            <a:r>
              <a:rPr lang="en-AU" sz="2000" dirty="0"/>
              <a:t> </a:t>
            </a:r>
            <a:r>
              <a:rPr lang="en-AU" sz="2000" dirty="0" smtClean="0"/>
              <a:t>&amp; Terms of Reference TBD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DA – Steinle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Verification – </a:t>
            </a:r>
            <a:r>
              <a:rPr lang="en-AU" sz="2000" dirty="0" err="1" smtClean="0"/>
              <a:t>Mittermaier</a:t>
            </a:r>
            <a:endParaRPr lang="en-AU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Convection – Lean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AU" sz="2000" dirty="0" smtClean="0"/>
              <a:t>Surface Exchanges - Lock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58368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Some major </a:t>
            </a:r>
            <a:r>
              <a:rPr lang="en-AU" sz="2000" dirty="0" err="1" smtClean="0"/>
              <a:t>progess</a:t>
            </a: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dirty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Still plenty to do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Lack of </a:t>
            </a:r>
            <a:r>
              <a:rPr lang="en-AU" sz="1800" dirty="0" err="1" smtClean="0"/>
              <a:t>congestus</a:t>
            </a:r>
            <a:r>
              <a:rPr lang="en-AU" sz="1800" dirty="0" smtClean="0"/>
              <a:t>, lack of </a:t>
            </a:r>
            <a:r>
              <a:rPr lang="en-AU" sz="1800" dirty="0" err="1" smtClean="0"/>
              <a:t>stratiform</a:t>
            </a:r>
            <a:r>
              <a:rPr lang="en-AU" sz="1800" dirty="0" smtClean="0"/>
              <a:t> rain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DA, Land Surface, </a:t>
            </a:r>
            <a:r>
              <a:rPr lang="en-AU" sz="1800" dirty="0" err="1" smtClean="0"/>
              <a:t>Verifcation</a:t>
            </a:r>
            <a:r>
              <a:rPr lang="en-AU" sz="1800" dirty="0" smtClean="0"/>
              <a:t>, Evaluation…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Experiences across the partnership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dirty="0" smtClean="0"/>
              <a:t>Improving communication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Common suite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Common testing environment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Common test cases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Partnership holds a lot of reference observations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800" dirty="0" smtClean="0"/>
              <a:t>Regular video conferences / ….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8202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ureau Standard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reau 3 Picture">
  <a:themeElements>
    <a:clrScheme name="Bureau 3 Pi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 3 Pictur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3 Pi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ureau Blank">
  <a:themeElements>
    <a:clrScheme name="Bureau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Bureau_Pictorial_2012_v2</Template>
  <TotalTime>1464</TotalTime>
  <Words>569</Words>
  <Application>Microsoft Macintosh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Bureau Standard</vt:lpstr>
      <vt:lpstr>Bureau 3 Picture</vt:lpstr>
      <vt:lpstr>Bureau Blank</vt:lpstr>
      <vt:lpstr>UM Partnership Convective Scale Modelling Workshop, Singapore, 22-25Feb 2016</vt:lpstr>
      <vt:lpstr>Regional Model Evaluation &amp; Development (RMED)</vt:lpstr>
      <vt:lpstr>Science</vt:lpstr>
      <vt:lpstr>Science - Convection</vt:lpstr>
      <vt:lpstr>Science – Surface Exchanges</vt:lpstr>
      <vt:lpstr>Infrastructure</vt:lpstr>
      <vt:lpstr>Making a change</vt:lpstr>
      <vt:lpstr>Working Together</vt:lpstr>
      <vt:lpstr>Summary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Assimilation of Doppler radar observations for high-resolution numerical weather prediction</dc:title>
  <dc:creator>Susan Rennie</dc:creator>
  <cp:lastModifiedBy>Vicki Steinle</cp:lastModifiedBy>
  <cp:revision>53</cp:revision>
  <dcterms:created xsi:type="dcterms:W3CDTF">2015-11-13T04:38:24Z</dcterms:created>
  <dcterms:modified xsi:type="dcterms:W3CDTF">2016-03-22T10:11:41Z</dcterms:modified>
</cp:coreProperties>
</file>