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65" r:id="rId2"/>
    <p:sldId id="266" r:id="rId3"/>
    <p:sldId id="301" r:id="rId4"/>
    <p:sldId id="297" r:id="rId5"/>
    <p:sldId id="305" r:id="rId6"/>
    <p:sldId id="306" r:id="rId7"/>
    <p:sldId id="309" r:id="rId8"/>
    <p:sldId id="323" r:id="rId9"/>
    <p:sldId id="307" r:id="rId10"/>
    <p:sldId id="310" r:id="rId11"/>
    <p:sldId id="308" r:id="rId12"/>
    <p:sldId id="311" r:id="rId13"/>
    <p:sldId id="312" r:id="rId14"/>
    <p:sldId id="313" r:id="rId15"/>
    <p:sldId id="314" r:id="rId16"/>
    <p:sldId id="321" r:id="rId17"/>
    <p:sldId id="315" r:id="rId18"/>
    <p:sldId id="298" r:id="rId19"/>
    <p:sldId id="316" r:id="rId20"/>
    <p:sldId id="317" r:id="rId21"/>
    <p:sldId id="318" r:id="rId22"/>
    <p:sldId id="319" r:id="rId23"/>
    <p:sldId id="320" r:id="rId24"/>
    <p:sldId id="322" r:id="rId25"/>
    <p:sldId id="280" r:id="rId26"/>
    <p:sldId id="281" r:id="rId27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9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Go to "um --&gt; </a:t>
            </a:r>
            <a:r>
              <a:rPr lang="en-GB" dirty="0" err="1" smtClean="0"/>
              <a:t>namelist</a:t>
            </a:r>
            <a:r>
              <a:rPr lang="en-GB" dirty="0" smtClean="0"/>
              <a:t> --&gt; Model Input and Output --&gt; STASH Requests and Profiles --&gt; Time Profiles". This window lists various time profiles (e.g. time averages) that the model is outputting data. The fourth column from the right (</a:t>
            </a:r>
            <a:r>
              <a:rPr lang="en-GB" dirty="0" err="1" smtClean="0"/>
              <a:t>tim_name</a:t>
            </a:r>
            <a:r>
              <a:rPr lang="en-GB" dirty="0" smtClean="0"/>
              <a:t>) is the best way to distinguish between them. For instance if you right click on TDAYM and click on "View </a:t>
            </a:r>
            <a:r>
              <a:rPr lang="en-GB" dirty="0" err="1" smtClean="0"/>
              <a:t>namelist</a:t>
            </a:r>
            <a:r>
              <a:rPr lang="en-GB" dirty="0" smtClean="0"/>
              <a:t>" it shows you information on how the model generates daily </a:t>
            </a:r>
            <a:r>
              <a:rPr lang="en-GB" dirty="0" err="1" smtClean="0"/>
              <a:t>means.Back</a:t>
            </a:r>
            <a:r>
              <a:rPr lang="en-GB" dirty="0" smtClean="0"/>
              <a:t> in the Time Profiles window right click on anywhere in the table and click on "Add new section". This should make a new time profile where we will set up a single </a:t>
            </a:r>
            <a:r>
              <a:rPr lang="en-GB" dirty="0" err="1" smtClean="0"/>
              <a:t>timestep</a:t>
            </a:r>
            <a:r>
              <a:rPr lang="en-GB" dirty="0" smtClean="0"/>
              <a:t> time profile. Right click on this new time profile "Probably index 25" and "View </a:t>
            </a:r>
            <a:r>
              <a:rPr lang="en-GB" dirty="0" err="1" smtClean="0"/>
              <a:t>namelist</a:t>
            </a:r>
            <a:r>
              <a:rPr lang="en-GB" dirty="0" smtClean="0"/>
              <a:t>". Give it a name (</a:t>
            </a:r>
            <a:r>
              <a:rPr lang="en-GB" dirty="0" err="1" smtClean="0"/>
              <a:t>tim_name</a:t>
            </a:r>
            <a:r>
              <a:rPr lang="en-GB" dirty="0" smtClean="0"/>
              <a:t>) (e.g. TSTEP). Change </a:t>
            </a:r>
            <a:r>
              <a:rPr lang="en-GB" dirty="0" err="1" smtClean="0"/>
              <a:t>iend</a:t>
            </a:r>
            <a:r>
              <a:rPr lang="en-GB" dirty="0" smtClean="0"/>
              <a:t> to -1 and </a:t>
            </a:r>
            <a:r>
              <a:rPr lang="en-GB" dirty="0" err="1" smtClean="0"/>
              <a:t>ifre</a:t>
            </a:r>
            <a:r>
              <a:rPr lang="en-GB" dirty="0" smtClean="0"/>
              <a:t> to 1.Go to "um --&gt; </a:t>
            </a:r>
            <a:r>
              <a:rPr lang="en-GB" dirty="0" err="1" smtClean="0"/>
              <a:t>namelist</a:t>
            </a:r>
            <a:r>
              <a:rPr lang="en-GB" dirty="0" smtClean="0"/>
              <a:t> --&gt; Model Input and Output --&gt; STASH Requests and Profiles --&gt; STASH Requests". This lists all the diagnostic output from the model. Click on the "New +" button in the top right </a:t>
            </a:r>
            <a:r>
              <a:rPr lang="en-GB" dirty="0" err="1" smtClean="0"/>
              <a:t>corner.Select</a:t>
            </a:r>
            <a:r>
              <a:rPr lang="en-GB" dirty="0" smtClean="0"/>
              <a:t> "5: Convection --&gt; 251 DOWNDRAUGHT MASS FLUX (Pa/s)" and click on "Add +" in the top right. Close down the new STASH requests window to go back to the main Rose edit </a:t>
            </a:r>
            <a:r>
              <a:rPr lang="en-GB" dirty="0" err="1" smtClean="0"/>
              <a:t>window.Right</a:t>
            </a:r>
            <a:r>
              <a:rPr lang="en-GB" dirty="0" smtClean="0"/>
              <a:t> click on the new "DOWNDRAUGHT MASS FLUX" item in the table and click on "View </a:t>
            </a:r>
            <a:r>
              <a:rPr lang="en-GB" dirty="0" err="1" smtClean="0"/>
              <a:t>namelist</a:t>
            </a:r>
            <a:r>
              <a:rPr lang="en-GB" dirty="0" smtClean="0"/>
              <a:t>". We need to fill in information to tell it to output on all theta levels, output every </a:t>
            </a:r>
            <a:r>
              <a:rPr lang="en-GB" dirty="0" err="1" smtClean="0"/>
              <a:t>timestep</a:t>
            </a:r>
            <a:r>
              <a:rPr lang="en-GB" dirty="0" smtClean="0"/>
              <a:t> and go into the A stream. To do this fill in the following:    </a:t>
            </a:r>
            <a:r>
              <a:rPr lang="en-GB" dirty="0" err="1" smtClean="0"/>
              <a:t>dom_name</a:t>
            </a:r>
            <a:r>
              <a:rPr lang="en-GB" dirty="0" smtClean="0"/>
              <a:t> = DALLTH    package = UMUT diagnostics    </a:t>
            </a:r>
            <a:r>
              <a:rPr lang="en-GB" dirty="0" err="1" smtClean="0"/>
              <a:t>tim_name</a:t>
            </a:r>
            <a:r>
              <a:rPr lang="en-GB" dirty="0" smtClean="0"/>
              <a:t> = TSTEP (or whatever you called your new </a:t>
            </a:r>
            <a:r>
              <a:rPr lang="en-GB" dirty="0" err="1" smtClean="0"/>
              <a:t>timestep</a:t>
            </a:r>
            <a:r>
              <a:rPr lang="en-GB" dirty="0" smtClean="0"/>
              <a:t> time profile in step 3)    </a:t>
            </a:r>
            <a:r>
              <a:rPr lang="en-GB" dirty="0" err="1" smtClean="0"/>
              <a:t>use_name</a:t>
            </a:r>
            <a:r>
              <a:rPr lang="en-GB" dirty="0" smtClean="0"/>
              <a:t> = UPB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0DB30-E347-F441-AF02-9DE71AB320F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="" xmlns:p14="http://schemas.microsoft.com/office/powerpoint/2010/main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metoffice.gov.uk/trac/roses-u" TargetMode="External"/><Relationship Id="rId3" Type="http://schemas.openxmlformats.org/officeDocument/2006/relationships/hyperlink" Target="http://metomi.github.io/rose/doc/rose.html" TargetMode="External"/><Relationship Id="rId7" Type="http://schemas.openxmlformats.org/officeDocument/2006/relationships/hyperlink" Target="https://code.metoffice.gov.uk/" TargetMode="External"/><Relationship Id="rId2" Type="http://schemas.openxmlformats.org/officeDocument/2006/relationships/hyperlink" Target="https://github.com/metomi/ro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etomi.github.io/fcm/doc/user_guide" TargetMode="External"/><Relationship Id="rId5" Type="http://schemas.openxmlformats.org/officeDocument/2006/relationships/hyperlink" Target="http://cylc.github.io/cylc" TargetMode="External"/><Relationship Id="rId4" Type="http://schemas.openxmlformats.org/officeDocument/2006/relationships/hyperlink" Target="https://github.com/cylc/cyl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Practical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you do it?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09/02/2016 by João Teixeira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 Profiles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Solution!!!</a:t>
            </a:r>
          </a:p>
        </p:txBody>
      </p:sp>
      <p:pic>
        <p:nvPicPr>
          <p:cNvPr id="4" name="Picture 3" descr="practical2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4000" y="2356568"/>
            <a:ext cx="5600333" cy="438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877343"/>
            <a:ext cx="85689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Do you have a similar setting?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an output variable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2348880"/>
            <a:ext cx="8964488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50" b="1" dirty="0" smtClean="0">
                <a:solidFill>
                  <a:schemeClr val="bg1"/>
                </a:solidFill>
              </a:rPr>
              <a:t>um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550" b="1" dirty="0" err="1" smtClean="0">
                <a:solidFill>
                  <a:schemeClr val="bg1"/>
                </a:solidFill>
              </a:rPr>
              <a:t>namelist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550" b="1" dirty="0" smtClean="0">
                <a:solidFill>
                  <a:schemeClr val="bg1"/>
                </a:solidFill>
              </a:rPr>
              <a:t>Model Input and Output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550" b="1" dirty="0" smtClean="0">
                <a:solidFill>
                  <a:schemeClr val="bg1"/>
                </a:solidFill>
              </a:rPr>
              <a:t>STASH Requests and Profiles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550" b="1" dirty="0" smtClean="0">
                <a:solidFill>
                  <a:schemeClr val="bg1"/>
                </a:solidFill>
              </a:rPr>
              <a:t>STASH Requests</a:t>
            </a:r>
            <a:endParaRPr lang="en-GB" sz="1550" dirty="0">
              <a:solidFill>
                <a:schemeClr val="bg1"/>
              </a:solidFill>
            </a:endParaRPr>
          </a:p>
        </p:txBody>
      </p:sp>
      <p:pic>
        <p:nvPicPr>
          <p:cNvPr id="5" name="Picture 4" descr="practical2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852936"/>
            <a:ext cx="7596336" cy="38621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an output variable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2008" y="2348880"/>
            <a:ext cx="8964488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50" b="1" dirty="0" smtClean="0">
                <a:solidFill>
                  <a:schemeClr val="bg1"/>
                </a:solidFill>
              </a:rPr>
              <a:t>By clicking in the </a:t>
            </a:r>
            <a:r>
              <a:rPr lang="en-GB" sz="1550" b="1" i="1" dirty="0" smtClean="0">
                <a:solidFill>
                  <a:schemeClr val="bg1"/>
                </a:solidFill>
              </a:rPr>
              <a:t>“New“ </a:t>
            </a:r>
            <a:r>
              <a:rPr lang="en-GB" sz="1550" b="1" dirty="0" smtClean="0">
                <a:solidFill>
                  <a:schemeClr val="bg1"/>
                </a:solidFill>
              </a:rPr>
              <a:t>button, one gets a list of available variables </a:t>
            </a:r>
            <a:endParaRPr lang="en-GB" sz="1550" b="1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practical2_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852936"/>
            <a:ext cx="7596336" cy="38621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an output variable</a:t>
            </a:r>
          </a:p>
        </p:txBody>
      </p:sp>
      <p:pic>
        <p:nvPicPr>
          <p:cNvPr id="4" name="Picture 3" descr="practical2_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2324252"/>
            <a:ext cx="6224851" cy="44171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72200" y="2348880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STASH organised in sections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72200" y="3059762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Detailed description of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2200" y="3770644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Grid info</a:t>
            </a:r>
          </a:p>
        </p:txBody>
      </p:sp>
      <p:sp>
        <p:nvSpPr>
          <p:cNvPr id="9" name="Notched Right Arrow 8"/>
          <p:cNvSpPr/>
          <p:nvPr/>
        </p:nvSpPr>
        <p:spPr>
          <a:xfrm rot="5400000">
            <a:off x="7380312" y="4426097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72200" y="5113808"/>
            <a:ext cx="2736304" cy="327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Try adding STASH 251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5589240"/>
            <a:ext cx="2736304" cy="327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What is it?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an output variable</a:t>
            </a:r>
          </a:p>
          <a:p>
            <a:endParaRPr lang="en-GB" dirty="0"/>
          </a:p>
        </p:txBody>
      </p:sp>
      <p:pic>
        <p:nvPicPr>
          <p:cNvPr id="4" name="Picture 3" descr="practical2_0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140969"/>
            <a:ext cx="6011741" cy="3168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08" y="2348880"/>
            <a:ext cx="39959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We need to add some information...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2200" y="2348880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What if we want to output at</a:t>
            </a:r>
          </a:p>
        </p:txBody>
      </p:sp>
      <p:sp>
        <p:nvSpPr>
          <p:cNvPr id="7" name="Notched Right Arrow 6"/>
          <p:cNvSpPr/>
          <p:nvPr/>
        </p:nvSpPr>
        <p:spPr>
          <a:xfrm rot="5400000">
            <a:off x="7344308" y="3176972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72200" y="3861048"/>
            <a:ext cx="2736304" cy="327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All theta levels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2200" y="4325354"/>
            <a:ext cx="2736304" cy="327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Output every </a:t>
            </a:r>
            <a:r>
              <a:rPr lang="en-GB" sz="1800" dirty="0" err="1" smtClean="0">
                <a:solidFill>
                  <a:schemeClr val="bg1"/>
                </a:solidFill>
              </a:rPr>
              <a:t>timestep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2200" y="4797152"/>
            <a:ext cx="2736304" cy="3277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Output stream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Solution!!!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77343"/>
            <a:ext cx="85689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Do you have a similar setting?</a:t>
            </a:r>
          </a:p>
        </p:txBody>
      </p:sp>
      <p:pic>
        <p:nvPicPr>
          <p:cNvPr id="5" name="Picture 4" descr="practical2_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564904"/>
            <a:ext cx="6452784" cy="3384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52320" y="3389250"/>
            <a:ext cx="165618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All theta levels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3720" y="4829410"/>
            <a:ext cx="2520280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Output every </a:t>
            </a:r>
            <a:r>
              <a:rPr lang="en-GB" sz="1800" dirty="0" err="1" smtClean="0">
                <a:solidFill>
                  <a:schemeClr val="bg1"/>
                </a:solidFill>
              </a:rPr>
              <a:t>timestep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20272" y="5157192"/>
            <a:ext cx="2123728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Output stream A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300192" y="3573016"/>
            <a:ext cx="1080120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580112" y="4941168"/>
            <a:ext cx="1080120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012160" y="5301208"/>
            <a:ext cx="1080120" cy="0"/>
          </a:xfrm>
          <a:prstGeom prst="straightConnector1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Running...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0040" y="2348880"/>
            <a:ext cx="39959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You can now run your suite...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1799692" y="2744924"/>
            <a:ext cx="648072" cy="720080"/>
          </a:xfrm>
          <a:prstGeom prst="bentUpArrow">
            <a:avLst>
              <a:gd name="adj1" fmla="val 25756"/>
              <a:gd name="adj2" fmla="val 23772"/>
              <a:gd name="adj3" fmla="val 23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99792" y="3140968"/>
            <a:ext cx="1728192" cy="283539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suite-run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 rot="5400000">
            <a:off x="3131840" y="3825044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547664" y="4581128"/>
            <a:ext cx="38884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Check if the output is what you would expect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7664" y="5301208"/>
            <a:ext cx="38884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 what stream can you find the requested filed?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" name="Picture 9" descr="practical2_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1844824"/>
            <a:ext cx="3000735" cy="41490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um code… creating a branch</a:t>
            </a:r>
          </a:p>
        </p:txBody>
      </p:sp>
    </p:spTree>
    <p:extLst>
      <p:ext uri="{BB962C8B-B14F-4D97-AF65-F5344CB8AC3E}">
        <p14:creationId xmlns=""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a Ticket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348880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First priority </a:t>
            </a:r>
            <a:r>
              <a:rPr lang="en-GB" sz="1600" b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sz="2000" b="1" dirty="0" smtClean="0">
                <a:solidFill>
                  <a:schemeClr val="bg1"/>
                </a:solidFill>
                <a:sym typeface="Wingdings" pitchFamily="2" charset="2"/>
              </a:rPr>
              <a:t>Creating a ticket to describe purpose of branch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Bent-Up Arrow 6"/>
          <p:cNvSpPr/>
          <p:nvPr/>
        </p:nvSpPr>
        <p:spPr>
          <a:xfrm rot="5400000">
            <a:off x="1151620" y="2816932"/>
            <a:ext cx="792088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2267744" y="3034009"/>
            <a:ext cx="6588224" cy="2843263"/>
            <a:chOff x="2267744" y="3034009"/>
            <a:chExt cx="6588224" cy="2843263"/>
          </a:xfrm>
        </p:grpSpPr>
        <p:pic>
          <p:nvPicPr>
            <p:cNvPr id="6" name="Picture 5" descr="practical3_0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744" y="3034009"/>
              <a:ext cx="6588224" cy="284326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7308304" y="3852000"/>
              <a:ext cx="720080" cy="216024"/>
            </a:xfrm>
            <a:prstGeom prst="rect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a Ticket</a:t>
            </a:r>
          </a:p>
          <a:p>
            <a:endParaRPr lang="en-GB" dirty="0"/>
          </a:p>
        </p:txBody>
      </p:sp>
      <p:pic>
        <p:nvPicPr>
          <p:cNvPr id="4" name="Picture 3" descr="practical3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1" y="2060848"/>
            <a:ext cx="5644095" cy="324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64188" y="2093106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bg1"/>
                </a:solidFill>
              </a:rPr>
              <a:t>Meaningful</a:t>
            </a:r>
            <a:r>
              <a:rPr lang="en-GB" sz="1800" dirty="0" smtClean="0">
                <a:solidFill>
                  <a:schemeClr val="bg1"/>
                </a:solidFill>
              </a:rPr>
              <a:t> 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4188" y="2586825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Detailed description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4188" y="3080544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Type of code 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64188" y="3574263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Model component it applies to</a:t>
            </a:r>
          </a:p>
        </p:txBody>
      </p:sp>
      <p:sp>
        <p:nvSpPr>
          <p:cNvPr id="9" name="Rectangle 8"/>
          <p:cNvSpPr/>
          <p:nvPr/>
        </p:nvSpPr>
        <p:spPr>
          <a:xfrm>
            <a:off x="6264188" y="4303431"/>
            <a:ext cx="273630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Keywords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4188" y="4797152"/>
            <a:ext cx="2736304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Milestone – When to include it</a:t>
            </a:r>
          </a:p>
        </p:txBody>
      </p:sp>
      <p:sp>
        <p:nvSpPr>
          <p:cNvPr id="11" name="Bent-Up Arrow 10"/>
          <p:cNvSpPr/>
          <p:nvPr/>
        </p:nvSpPr>
        <p:spPr>
          <a:xfrm rot="5400000">
            <a:off x="935596" y="5625244"/>
            <a:ext cx="792088" cy="72008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763688" y="6021288"/>
            <a:ext cx="73083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You will be able to add comments describing you progress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 will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760640" cy="160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Practical Exercises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Changing run length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STASH Requests and Profiles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UM Code - Development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="" xmlns:p14="http://schemas.microsoft.com/office/powerpoint/2010/main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your branch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You can use FCM to create a branch with a copy of the trunk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323528" y="2852936"/>
            <a:ext cx="792088" cy="504056"/>
          </a:xfrm>
          <a:prstGeom prst="bentUpArrow">
            <a:avLst>
              <a:gd name="adj1" fmla="val 25756"/>
              <a:gd name="adj2" fmla="val 23772"/>
              <a:gd name="adj3" fmla="val 23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115616" y="3284984"/>
            <a:ext cx="7848872" cy="283539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</a:t>
            </a:r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branch-create -k (ticket number) (branch name) </a:t>
            </a:r>
            <a:r>
              <a:rPr lang="en-GB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fcm:um.x_tr</a:t>
            </a:r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@(version)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 rot="5400000">
            <a:off x="6084168" y="3897052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99992" y="4653136"/>
            <a:ext cx="38884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This opens a text editor where you should write a short description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10800000">
            <a:off x="3563888" y="4754731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9512" y="4770860"/>
            <a:ext cx="3096344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Checkout a local copy </a:t>
            </a:r>
            <a:r>
              <a:rPr lang="en-GB" sz="1800" b="1" dirty="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1295636" y="5409220"/>
            <a:ext cx="936104" cy="720080"/>
          </a:xfrm>
          <a:prstGeom prst="bentUpArrow">
            <a:avLst>
              <a:gd name="adj1" fmla="val 25756"/>
              <a:gd name="adj2" fmla="val 23772"/>
              <a:gd name="adj3" fmla="val 23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2267744" y="5953773"/>
            <a:ext cx="6552728" cy="283539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</a:t>
            </a:r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checkout </a:t>
            </a:r>
            <a:r>
              <a:rPr lang="en-GB" sz="1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fcm:um.x_br</a:t>
            </a:r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/dev/(user)/(version)_(branch name)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Changing the code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Lets make a change to the code...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3108928" y="4892072"/>
            <a:ext cx="504057" cy="458234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11760" y="3140968"/>
            <a:ext cx="4968552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Lets turn off downdraught in the deep part of the convection scheme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UNETW1WT\6a00d83451620669e200e54f26b5b78834-640wi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2204864"/>
            <a:ext cx="1130300" cy="131603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95536" y="4397362"/>
            <a:ext cx="8280920" cy="327782"/>
          </a:xfrm>
          <a:prstGeom prst="rect">
            <a:avLst/>
          </a:prstGeom>
          <a:ln w="349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sz="1800" i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br_name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18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GB" sz="18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/atmosphere/convection/deep_conv-dpconv5a.F90</a:t>
            </a:r>
            <a:endParaRPr lang="en-GB" sz="18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933056"/>
            <a:ext cx="1584176" cy="3539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</a:rPr>
              <a:t>Edit the file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7904" y="5085184"/>
            <a:ext cx="5256584" cy="327782"/>
          </a:xfrm>
          <a:prstGeom prst="rect">
            <a:avLst/>
          </a:prstGeom>
          <a:ln w="349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Set the </a:t>
            </a:r>
            <a:r>
              <a:rPr lang="en-GB" sz="1800" b="1" i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if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statment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in line 3088 to be always false</a:t>
            </a:r>
            <a:endParaRPr lang="en-GB" sz="1800" dirty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5656" y="5661248"/>
            <a:ext cx="6192688" cy="877163"/>
          </a:xfrm>
          <a:prstGeom prst="rect">
            <a:avLst/>
          </a:prstGeom>
          <a:solidFill>
            <a:schemeClr val="bg2">
              <a:alpha val="92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3088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IF (.FALSE.) THEN</a:t>
            </a:r>
          </a:p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3090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b_dd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 = .TRUE.</a:t>
            </a:r>
          </a:p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3091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	ELSE          </a:t>
            </a:r>
          </a:p>
          <a:p>
            <a:r>
              <a:rPr lang="en-GB" sz="1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3092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	  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b_nodd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2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 = .TRUE.</a:t>
            </a:r>
          </a:p>
          <a:p>
            <a:pPr marL="342900" indent="-342900"/>
            <a:r>
              <a:rPr lang="en-GB" sz="12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	...</a:t>
            </a:r>
            <a:endParaRPr lang="en-GB" sz="1200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Commit the code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48880"/>
            <a:ext cx="59766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You can now check your changes and commit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3212976"/>
            <a:ext cx="8064896" cy="208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GB" sz="18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</a:rPr>
              <a:t>Check differences against original code to check that your have made the correct change</a:t>
            </a:r>
          </a:p>
          <a:p>
            <a:pPr marL="1257300" lvl="2" indent="-342900"/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diff –g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Commit this to the </a:t>
            </a:r>
            <a:r>
              <a:rPr lang="en-GB" sz="1800" dirty="0" err="1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respository</a:t>
            </a:r>
            <a:r>
              <a:rPr lang="en-GB" sz="1800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and type a line into the revision log</a:t>
            </a:r>
          </a:p>
          <a:p>
            <a:pPr marL="1257300" lvl="2" indent="-342900">
              <a:lnSpc>
                <a:spcPct val="100000"/>
              </a:lnSpc>
            </a:pPr>
            <a:r>
              <a:rPr lang="en-GB" sz="18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fcm</a:t>
            </a:r>
            <a:r>
              <a:rPr lang="en-GB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commit</a:t>
            </a:r>
          </a:p>
          <a:p>
            <a:pPr marL="342900" indent="-342900"/>
            <a:r>
              <a:rPr lang="en-GB" sz="1800" b="1" dirty="0" smtClean="0">
                <a:solidFill>
                  <a:schemeClr val="bg1"/>
                </a:solidFill>
              </a:rPr>
              <a:t>		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the branch to your suite</a:t>
            </a:r>
            <a:endParaRPr lang="en-GB" dirty="0"/>
          </a:p>
        </p:txBody>
      </p:sp>
      <p:pic>
        <p:nvPicPr>
          <p:cNvPr id="4" name="Picture 3" descr="practical3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2454234"/>
            <a:ext cx="7056784" cy="42151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040" y="2060848"/>
            <a:ext cx="64442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Add your branch to the list of UM sources...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5746089"/>
            <a:ext cx="4824536" cy="5632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>
                <a:solidFill>
                  <a:schemeClr val="accent2">
                    <a:lumMod val="75000"/>
                  </a:schemeClr>
                </a:solidFill>
              </a:rPr>
              <a:t>NOTE: </a:t>
            </a:r>
            <a:r>
              <a:rPr lang="en-GB" sz="1800" dirty="0" smtClean="0">
                <a:solidFill>
                  <a:schemeClr val="bg1"/>
                </a:solidFill>
              </a:rPr>
              <a:t>Need to change the parameterization for convection to use the right option (5)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UM Code -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Running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0040" y="2348880"/>
            <a:ext cx="860444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You can now run your suite...    </a:t>
            </a:r>
            <a:r>
              <a:rPr lang="en-GB" sz="1800" dirty="0" smtClean="0">
                <a:solidFill>
                  <a:schemeClr val="bg1"/>
                </a:solidFill>
              </a:rPr>
              <a:t>Probably a good idea to do it from a copy</a:t>
            </a: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" name="Bent-Up Arrow 4"/>
          <p:cNvSpPr/>
          <p:nvPr/>
        </p:nvSpPr>
        <p:spPr>
          <a:xfrm rot="5400000">
            <a:off x="1799692" y="2744924"/>
            <a:ext cx="648072" cy="720080"/>
          </a:xfrm>
          <a:prstGeom prst="bentUpArrow">
            <a:avLst>
              <a:gd name="adj1" fmla="val 25756"/>
              <a:gd name="adj2" fmla="val 23772"/>
              <a:gd name="adj3" fmla="val 2367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699792" y="3140968"/>
            <a:ext cx="1728192" cy="283539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suite-run</a:t>
            </a:r>
            <a:endParaRPr lang="en-GB" sz="12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 rot="5400000">
            <a:off x="3131840" y="3825044"/>
            <a:ext cx="720080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547664" y="4581128"/>
            <a:ext cx="3888432" cy="5632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Compare the output with the previous run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7664" y="5301208"/>
            <a:ext cx="3888432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Is there any difference?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664" y="5765514"/>
            <a:ext cx="3888432" cy="3277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Is it what you would expect?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tutorials and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5832648" cy="82484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https://github.com/metomi/rose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http://metomi.github.io/rose/doc/rose.html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426755"/>
            <a:ext cx="5868144" cy="85100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https://github.com/cylc/cylc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http://cylc.github.io/cylc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064" y="4602799"/>
            <a:ext cx="5868144" cy="58939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FCM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http://metomi.github.io/fcm/doc/user_guide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064" y="5517232"/>
            <a:ext cx="5868144" cy="79868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MOSRS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roses-u </a:t>
            </a:r>
            <a:r>
              <a:rPr lang="en-GB" sz="1800" dirty="0" smtClean="0">
                <a:solidFill>
                  <a:schemeClr val="bg1"/>
                </a:solidFill>
                <a:hlinkClick r:id="rId8"/>
              </a:rPr>
              <a:t>https://code.metoffice.gov.uk/trac/roses-u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4221088"/>
            <a:ext cx="208823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tx2">
                    <a:lumMod val="50000"/>
                  </a:schemeClr>
                </a:solidFill>
              </a:rPr>
              <a:t>Coffee ?</a:t>
            </a:r>
            <a:endParaRPr lang="en-GB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OEKLT7XA\SMirC-coffeebrea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92088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Changing run length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Long runs? Short runs? How to set it up…</a:t>
            </a:r>
          </a:p>
        </p:txBody>
      </p:sp>
    </p:spTree>
    <p:extLst>
      <p:ext uri="{BB962C8B-B14F-4D97-AF65-F5344CB8AC3E}">
        <p14:creationId xmlns=""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Changing run length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Based on GA7 </a:t>
            </a:r>
            <a:r>
              <a:rPr lang="en-GB" dirty="0" err="1" smtClean="0"/>
              <a:t>Amip</a:t>
            </a:r>
            <a:r>
              <a:rPr lang="en-GB" dirty="0" smtClean="0"/>
              <a:t> (u-ab187/test-aa073)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564904"/>
            <a:ext cx="820891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Standard settings of an </a:t>
            </a:r>
            <a:r>
              <a:rPr lang="en-GB" sz="2000" b="1" dirty="0" err="1" smtClean="0">
                <a:solidFill>
                  <a:schemeClr val="bg1"/>
                </a:solidFill>
              </a:rPr>
              <a:t>Amip</a:t>
            </a:r>
            <a:r>
              <a:rPr lang="en-GB" sz="2000" b="1" dirty="0" smtClean="0">
                <a:solidFill>
                  <a:schemeClr val="bg1"/>
                </a:solidFill>
              </a:rPr>
              <a:t> run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Uses 360 days calendar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Starts 01/09/1988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Runs for 20 years and 6 months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Cycles each  month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4427984" y="2996952"/>
            <a:ext cx="216024" cy="1584176"/>
          </a:xfrm>
          <a:prstGeom prst="rightBrace">
            <a:avLst/>
          </a:prstGeom>
          <a:noFill/>
          <a:ln w="349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3429000"/>
            <a:ext cx="2592288" cy="798680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Time uses ISO8601 standard inherited from </a:t>
            </a:r>
            <a:r>
              <a:rPr lang="en-GB" sz="1800" b="1" dirty="0" smtClean="0">
                <a:solidFill>
                  <a:schemeClr val="bg1"/>
                </a:solidFill>
              </a:rPr>
              <a:t>Rose &amp; </a:t>
            </a:r>
            <a:r>
              <a:rPr lang="en-GB" sz="1800" b="1" dirty="0" err="1" smtClean="0">
                <a:solidFill>
                  <a:schemeClr val="bg1"/>
                </a:solidFill>
              </a:rPr>
              <a:t>cylc</a:t>
            </a:r>
            <a:endParaRPr lang="en-GB" sz="18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31640" y="5373216"/>
          <a:ext cx="60960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ISO8601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Combined 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smtClean="0">
                          <a:solidFill>
                            <a:schemeClr val="bg1"/>
                          </a:solidFill>
                        </a:rPr>
                        <a:t>&lt;date&gt;T&lt;time&gt;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olidFill>
                            <a:schemeClr val="bg1"/>
                          </a:solidFill>
                        </a:rPr>
                        <a:t>Durations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err="1" smtClean="0">
                          <a:solidFill>
                            <a:schemeClr val="bg1"/>
                          </a:solidFill>
                        </a:rPr>
                        <a:t>PnYnMnDTnHnMnS</a:t>
                      </a:r>
                      <a:endParaRPr lang="en-GB" sz="1800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Changing run length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Initialisation and Cycling (u-ab187/test-aa073)</a:t>
            </a:r>
          </a:p>
          <a:p>
            <a:endParaRPr lang="en-GB" dirty="0"/>
          </a:p>
        </p:txBody>
      </p:sp>
      <p:pic>
        <p:nvPicPr>
          <p:cNvPr id="4" name="Picture 3" descr="practical1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3033213"/>
            <a:ext cx="5760640" cy="37081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2348880"/>
            <a:ext cx="82089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How would you setup the run to have a length of 1 month?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Changing run length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2"/>
                </a:solidFill>
              </a:rPr>
              <a:t>Solution!!!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348880"/>
            <a:ext cx="85689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Do you have a similar setting? 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Can you tell which file and variable was changed in the rose suite?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6" name="Picture 5" descr="practical1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0000" y="3034800"/>
            <a:ext cx="5760398" cy="370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STASH Requests and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Changing the model output…</a:t>
            </a:r>
          </a:p>
        </p:txBody>
      </p:sp>
    </p:spTree>
    <p:extLst>
      <p:ext uri="{BB962C8B-B14F-4D97-AF65-F5344CB8AC3E}">
        <p14:creationId xmlns=""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 Profiles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Editing...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348880"/>
            <a:ext cx="885698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um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2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err="1" smtClean="0">
                <a:solidFill>
                  <a:schemeClr val="bg1"/>
                </a:solidFill>
              </a:rPr>
              <a:t>namelist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2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Model Input and Output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200" b="1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STASH Requests and Profiles </a:t>
            </a:r>
            <a:r>
              <a:rPr lang="en-GB" sz="1200" b="1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en-GB" sz="1600" b="1" dirty="0" smtClean="0">
                <a:solidFill>
                  <a:schemeClr val="bg1"/>
                </a:solidFill>
              </a:rPr>
              <a:t> Time Profiles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b="1" dirty="0" smtClean="0">
                <a:solidFill>
                  <a:schemeClr val="bg1"/>
                </a:solidFill>
              </a:rPr>
              <a:t>“</a:t>
            </a:r>
            <a:r>
              <a:rPr lang="en-GB" sz="1600" b="1" i="1" dirty="0" smtClean="0">
                <a:solidFill>
                  <a:schemeClr val="bg1"/>
                </a:solidFill>
              </a:rPr>
              <a:t>View </a:t>
            </a:r>
            <a:r>
              <a:rPr lang="en-GB" sz="1600" b="1" i="1" dirty="0" err="1" smtClean="0">
                <a:solidFill>
                  <a:schemeClr val="bg1"/>
                </a:solidFill>
              </a:rPr>
              <a:t>namelist:time</a:t>
            </a:r>
            <a:r>
              <a:rPr lang="en-GB" sz="1600" b="1" i="1" dirty="0" smtClean="0">
                <a:solidFill>
                  <a:schemeClr val="bg1"/>
                </a:solidFill>
              </a:rPr>
              <a:t>”</a:t>
            </a:r>
            <a:r>
              <a:rPr lang="en-GB" sz="1600" i="1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to check a given time profile option</a:t>
            </a:r>
          </a:p>
          <a:p>
            <a:pPr lvl="1">
              <a:buFont typeface="Arial" pitchFamily="34" charset="0"/>
              <a:buChar char="•"/>
            </a:pPr>
            <a:r>
              <a:rPr lang="en-GB" sz="1600" b="1" i="1" dirty="0" smtClean="0">
                <a:solidFill>
                  <a:schemeClr val="bg1"/>
                </a:solidFill>
              </a:rPr>
              <a:t> “Add new section”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i="1" dirty="0" smtClean="0">
                <a:solidFill>
                  <a:schemeClr val="bg1"/>
                </a:solidFill>
              </a:rPr>
              <a:t>to create a new blank time profile (you will need to edit)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practical2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120065"/>
            <a:ext cx="7524328" cy="36213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283968" y="4149080"/>
            <a:ext cx="1440160" cy="72008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Time Profiles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Creating a new Time Profile...</a:t>
            </a:r>
          </a:p>
        </p:txBody>
      </p:sp>
      <p:pic>
        <p:nvPicPr>
          <p:cNvPr id="5" name="Picture 4" descr="practical2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283471"/>
            <a:ext cx="5616624" cy="4385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1903243"/>
            <a:ext cx="885698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bg1"/>
                </a:solidFill>
              </a:rPr>
              <a:t>Create a Time profile to output at the end of every </a:t>
            </a:r>
            <a:r>
              <a:rPr lang="en-GB" sz="1600" b="1" dirty="0" err="1" smtClean="0">
                <a:solidFill>
                  <a:schemeClr val="bg1"/>
                </a:solidFill>
              </a:rPr>
              <a:t>timestep</a:t>
            </a:r>
            <a:r>
              <a:rPr lang="en-GB" sz="1600" b="1" dirty="0" smtClean="0">
                <a:solidFill>
                  <a:schemeClr val="bg1"/>
                </a:solidFill>
              </a:rPr>
              <a:t> </a:t>
            </a:r>
            <a:r>
              <a:rPr lang="en-GB" sz="1600" dirty="0" smtClean="0">
                <a:solidFill>
                  <a:schemeClr val="bg1"/>
                </a:solidFill>
              </a:rPr>
              <a:t>(pay attention to </a:t>
            </a:r>
            <a:r>
              <a:rPr lang="en-GB" sz="1600" dirty="0" err="1" smtClean="0">
                <a:solidFill>
                  <a:schemeClr val="bg1"/>
                </a:solidFill>
              </a:rPr>
              <a:t>istr</a:t>
            </a:r>
            <a:r>
              <a:rPr lang="en-GB" sz="1600" dirty="0" smtClean="0">
                <a:solidFill>
                  <a:schemeClr val="bg1"/>
                </a:solidFill>
              </a:rPr>
              <a:t> and </a:t>
            </a:r>
            <a:r>
              <a:rPr lang="en-GB" sz="1600" dirty="0" err="1" smtClean="0">
                <a:solidFill>
                  <a:schemeClr val="bg1"/>
                </a:solidFill>
              </a:rPr>
              <a:t>iend</a:t>
            </a:r>
            <a:r>
              <a:rPr lang="en-GB" sz="1600" dirty="0" smtClean="0">
                <a:solidFill>
                  <a:schemeClr val="bg1"/>
                </a:solidFill>
              </a:rPr>
              <a:t>)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3045</TotalTime>
  <Words>1074</Words>
  <Application>Microsoft Office PowerPoint</Application>
  <PresentationFormat>On-screen Show (4:3)</PresentationFormat>
  <Paragraphs>149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 master</vt:lpstr>
      <vt:lpstr>UM Practical Exercises</vt:lpstr>
      <vt:lpstr>Contents</vt:lpstr>
      <vt:lpstr>Changing run length</vt:lpstr>
      <vt:lpstr>Changing run length</vt:lpstr>
      <vt:lpstr>Changing run length</vt:lpstr>
      <vt:lpstr>Changing run length</vt:lpstr>
      <vt:lpstr>STASH Requests and Profiles</vt:lpstr>
      <vt:lpstr>Time Profiles</vt:lpstr>
      <vt:lpstr>Time Profiles</vt:lpstr>
      <vt:lpstr>Time Profiles</vt:lpstr>
      <vt:lpstr>STASH Request</vt:lpstr>
      <vt:lpstr>STASH Request</vt:lpstr>
      <vt:lpstr>STASH Request</vt:lpstr>
      <vt:lpstr>STASH Request</vt:lpstr>
      <vt:lpstr>STASH Request</vt:lpstr>
      <vt:lpstr>STASH Request</vt:lpstr>
      <vt:lpstr>UM Code - Development</vt:lpstr>
      <vt:lpstr>UM Code - Development</vt:lpstr>
      <vt:lpstr>UM Code - Development</vt:lpstr>
      <vt:lpstr>UM Code - Development</vt:lpstr>
      <vt:lpstr>UM Code - Development</vt:lpstr>
      <vt:lpstr>UM Code - Development</vt:lpstr>
      <vt:lpstr>UM Code - Development</vt:lpstr>
      <vt:lpstr>UM Code - Development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240</cp:revision>
  <cp:lastPrinted>2004-10-15T09:34:20Z</cp:lastPrinted>
  <dcterms:created xsi:type="dcterms:W3CDTF">2009-08-03T14:32:49Z</dcterms:created>
  <dcterms:modified xsi:type="dcterms:W3CDTF">2016-03-20T04:18:38Z</dcterms:modified>
</cp:coreProperties>
</file>