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7" r:id="rId4"/>
    <p:sldId id="258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7"/>
          <p:cNvSpPr txBox="1">
            <a:spLocks noChangeArrowheads="1"/>
          </p:cNvSpPr>
          <p:nvPr/>
        </p:nvSpPr>
        <p:spPr bwMode="auto">
          <a:xfrm>
            <a:off x="2324100" y="6157913"/>
            <a:ext cx="48133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300" b="1">
                <a:solidFill>
                  <a:srgbClr val="006F93"/>
                </a:solidFill>
              </a:rPr>
              <a:t>The Centre for Australian Weather and Climate Research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100" b="1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5" name="Picture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5842000"/>
            <a:ext cx="1295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888"/>
            <a:ext cx="91440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3" descr="CSIRO_Grad_RGB_h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5903913"/>
            <a:ext cx="8778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754063"/>
            <a:ext cx="7343775" cy="1008062"/>
          </a:xfrm>
        </p:spPr>
        <p:txBody>
          <a:bodyPr tIns="0"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4281488"/>
            <a:ext cx="3638550" cy="1008062"/>
          </a:xfrm>
        </p:spPr>
        <p:txBody>
          <a:bodyPr anchor="b"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885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FF97E-8E40-479F-803E-3BBD49282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111125"/>
            <a:ext cx="2051050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11125"/>
            <a:ext cx="6000750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3DF5A-D37B-405E-8196-64E45C808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2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7"/>
          <p:cNvSpPr txBox="1">
            <a:spLocks noChangeArrowheads="1"/>
          </p:cNvSpPr>
          <p:nvPr/>
        </p:nvSpPr>
        <p:spPr bwMode="auto">
          <a:xfrm>
            <a:off x="2324100" y="6157913"/>
            <a:ext cx="48133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300" b="1">
                <a:solidFill>
                  <a:srgbClr val="006F93"/>
                </a:solidFill>
              </a:rPr>
              <a:t>The Centre for Australian Weather and Climate Research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100" b="1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5" name="Picture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5842000"/>
            <a:ext cx="1295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888"/>
            <a:ext cx="91440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3" descr="CSIRO_Grad_RGB_h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5903913"/>
            <a:ext cx="8778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754063"/>
            <a:ext cx="7343775" cy="1008062"/>
          </a:xfrm>
        </p:spPr>
        <p:txBody>
          <a:bodyPr tIns="0"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4281488"/>
            <a:ext cx="3638550" cy="1008062"/>
          </a:xfrm>
        </p:spPr>
        <p:txBody>
          <a:bodyPr anchor="b"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829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C6F17-D280-484F-85E2-1CAF319C6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4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BEBB7-5BCA-4C59-A317-5E8B87FBC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8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9A24C-0BA9-43DA-AD10-B7B2E2975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78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8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62210-CF9F-414C-B4F1-00DE79711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3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3CD11-FB57-4295-B4C0-8666189DA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3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3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27A2-EFA9-4385-990A-24E841D2A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38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F1FBA-FD1D-4D47-AE61-365AC3195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C6F17-D280-484F-85E2-1CAF319C6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66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ABEAF-AEB3-495C-AA47-AEC6F6505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79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FF97E-8E40-479F-803E-3BBD49282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02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111125"/>
            <a:ext cx="2051050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11125"/>
            <a:ext cx="6000750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3DF5A-D37B-405E-8196-64E45C808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75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7"/>
          <p:cNvSpPr txBox="1">
            <a:spLocks noChangeArrowheads="1"/>
          </p:cNvSpPr>
          <p:nvPr/>
        </p:nvSpPr>
        <p:spPr bwMode="auto">
          <a:xfrm>
            <a:off x="2324100" y="6157913"/>
            <a:ext cx="48133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300" b="1">
                <a:solidFill>
                  <a:srgbClr val="006F93"/>
                </a:solidFill>
              </a:rPr>
              <a:t>The Centre for Australian Weather and Climate Research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100" b="1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5" name="Picture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5842000"/>
            <a:ext cx="1295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888"/>
            <a:ext cx="91440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3" descr="CSIRO_Grad_RGB_h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5903913"/>
            <a:ext cx="8778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754063"/>
            <a:ext cx="7343775" cy="1008062"/>
          </a:xfrm>
        </p:spPr>
        <p:txBody>
          <a:bodyPr tIns="0"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4281488"/>
            <a:ext cx="3638550" cy="1008062"/>
          </a:xfrm>
        </p:spPr>
        <p:txBody>
          <a:bodyPr anchor="b"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21188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C6F17-D280-484F-85E2-1CAF319C6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83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BEBB7-5BCA-4C59-A317-5E8B87FBC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722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9A24C-0BA9-43DA-AD10-B7B2E2975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84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8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62210-CF9F-414C-B4F1-00DE79711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518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3CD11-FB57-4295-B4C0-8666189DA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5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3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27A2-EFA9-4385-990A-24E841D2A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BEBB7-5BCA-4C59-A317-5E8B87FBC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112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F1FBA-FD1D-4D47-AE61-365AC3195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77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ABEAF-AEB3-495C-AA47-AEC6F6505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9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FF97E-8E40-479F-803E-3BBD49282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25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111125"/>
            <a:ext cx="2051050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11125"/>
            <a:ext cx="6000750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3DF5A-D37B-405E-8196-64E45C808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9A24C-0BA9-43DA-AD10-B7B2E2975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6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8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62210-CF9F-414C-B4F1-00DE79711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7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3CD11-FB57-4295-B4C0-8666189DA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3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27A2-EFA9-4385-990A-24E841D2A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0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F1FBA-FD1D-4D47-AE61-365AC3195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ABEAF-AEB3-495C-AA47-AEC6F6505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385888"/>
            <a:ext cx="8204200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73650" y="6423025"/>
            <a:ext cx="3238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006F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1028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6100763"/>
            <a:ext cx="1057275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7513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138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006F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8EA95C-6478-4DA0-9BC8-CFF207BC6D7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1031" name="Picture 4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34475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11125"/>
            <a:ext cx="72342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pic>
        <p:nvPicPr>
          <p:cNvPr id="1033" name="Picture 46" descr="CSIRO_Grad_RGB_h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249988"/>
            <a:ext cx="58261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86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6F93"/>
          </a:solidFill>
          <a:latin typeface="+mn-lt"/>
          <a:ea typeface="+mn-ea"/>
          <a:cs typeface="+mn-cs"/>
        </a:defRPr>
      </a:lvl1pPr>
      <a:lvl2pPr marL="538163" indent="-1778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893763" indent="-1762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7300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16176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748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320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892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4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385888"/>
            <a:ext cx="8204200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73650" y="6423025"/>
            <a:ext cx="3238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006F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1028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6100763"/>
            <a:ext cx="1057275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7513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138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006F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8EA95C-6478-4DA0-9BC8-CFF207BC6D7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1031" name="Picture 4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34475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11125"/>
            <a:ext cx="72342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pic>
        <p:nvPicPr>
          <p:cNvPr id="1033" name="Picture 46" descr="CSIRO_Grad_RGB_h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249988"/>
            <a:ext cx="58261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00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6F93"/>
          </a:solidFill>
          <a:latin typeface="+mn-lt"/>
          <a:ea typeface="+mn-ea"/>
          <a:cs typeface="+mn-cs"/>
        </a:defRPr>
      </a:lvl1pPr>
      <a:lvl2pPr marL="538163" indent="-1778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893763" indent="-1762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7300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16176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748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320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892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4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385888"/>
            <a:ext cx="8204200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73650" y="6423025"/>
            <a:ext cx="3238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006F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rgbClr val="0099CC"/>
                </a:solidFill>
              </a:rPr>
              <a:t> </a:t>
            </a:r>
            <a:br>
              <a:rPr lang="en-US" sz="800">
                <a:solidFill>
                  <a:srgbClr val="0099CC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1028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6100763"/>
            <a:ext cx="1057275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7513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138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006F93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8EA95C-6478-4DA0-9BC8-CFF207BC6D7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1031" name="Picture 4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34475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11125"/>
            <a:ext cx="72342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pic>
        <p:nvPicPr>
          <p:cNvPr id="1033" name="Picture 46" descr="CSIRO_Grad_RGB_h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249988"/>
            <a:ext cx="58261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61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6F93"/>
          </a:solidFill>
          <a:latin typeface="+mn-lt"/>
          <a:ea typeface="+mn-ea"/>
          <a:cs typeface="+mn-cs"/>
        </a:defRPr>
      </a:lvl1pPr>
      <a:lvl2pPr marL="538163" indent="-1778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893763" indent="-1762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7300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16176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748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320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892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4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rac.nci.org.au/trac/access/wiki/AccessModelExperimentLibrary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579838"/>
            <a:ext cx="8136903" cy="1660125"/>
          </a:xfrm>
        </p:spPr>
        <p:txBody>
          <a:bodyPr/>
          <a:lstStyle/>
          <a:p>
            <a:r>
              <a:rPr lang="en-US" dirty="0" smtClean="0">
                <a:solidFill>
                  <a:srgbClr val="0099CC"/>
                </a:solidFill>
              </a:rPr>
              <a:t>ACCESS Model Experiment Library: </a:t>
            </a:r>
            <a:br>
              <a:rPr lang="en-US" dirty="0" smtClean="0">
                <a:solidFill>
                  <a:srgbClr val="0099CC"/>
                </a:solidFill>
              </a:rPr>
            </a:br>
            <a:r>
              <a:rPr lang="en-US" dirty="0" smtClean="0">
                <a:solidFill>
                  <a:srgbClr val="0099CC"/>
                </a:solidFill>
              </a:rPr>
              <a:t>ACCESS City and ACCESS Domain-on-Demand</a:t>
            </a:r>
            <a:r>
              <a:rPr lang="en-AU" dirty="0" smtClean="0">
                <a:solidFill>
                  <a:srgbClr val="0099CC"/>
                </a:solidFill>
              </a:rPr>
              <a:t/>
            </a:r>
            <a:br>
              <a:rPr lang="en-AU" dirty="0" smtClean="0">
                <a:solidFill>
                  <a:srgbClr val="0099CC"/>
                </a:solidFill>
              </a:rPr>
            </a:br>
            <a:endParaRPr lang="en-AU" sz="2400" dirty="0" smtClean="0">
              <a:solidFill>
                <a:srgbClr val="006F93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5736" y="4208016"/>
            <a:ext cx="3308689" cy="1081534"/>
          </a:xfrm>
        </p:spPr>
        <p:txBody>
          <a:bodyPr/>
          <a:lstStyle/>
          <a:p>
            <a:pPr eaLnBrk="1" hangingPunct="1"/>
            <a:r>
              <a:rPr lang="en-AU" b="0" dirty="0" smtClean="0"/>
              <a:t>Wenming LU, Mike NAUGHTON</a:t>
            </a:r>
          </a:p>
          <a:p>
            <a:r>
              <a:rPr lang="en-AU" b="0" dirty="0" smtClean="0">
                <a:hlinkClick r:id=""/>
              </a:rPr>
              <a:t>lwenming@bom.gov.au</a:t>
            </a:r>
          </a:p>
          <a:p>
            <a:r>
              <a:rPr lang="en-AU" b="0" dirty="0" smtClean="0">
                <a:hlinkClick r:id=""/>
              </a:rPr>
              <a:t>mjn@bom.gov.au</a:t>
            </a:r>
            <a:endParaRPr lang="en-AU" b="0" dirty="0" smtClean="0"/>
          </a:p>
          <a:p>
            <a:pPr eaLnBrk="1" hangingPunct="1"/>
            <a:r>
              <a:rPr lang="en-AU" b="0" dirty="0" smtClean="0"/>
              <a:t>MAR</a:t>
            </a:r>
            <a:r>
              <a:rPr lang="en-AU" b="0" dirty="0" smtClean="0"/>
              <a:t> </a:t>
            </a:r>
            <a:r>
              <a:rPr lang="en-AU" b="0" dirty="0" smtClean="0"/>
              <a:t>26 </a:t>
            </a:r>
            <a:r>
              <a:rPr lang="en-AU" b="0" dirty="0" smtClean="0"/>
              <a:t>2014</a:t>
            </a:r>
            <a:endParaRPr lang="en-AU" b="0" dirty="0" smtClean="0"/>
          </a:p>
        </p:txBody>
      </p:sp>
      <p:sp>
        <p:nvSpPr>
          <p:cNvPr id="3076" name="Text Box 57"/>
          <p:cNvSpPr txBox="1">
            <a:spLocks noChangeArrowheads="1"/>
          </p:cNvSpPr>
          <p:nvPr/>
        </p:nvSpPr>
        <p:spPr bwMode="auto">
          <a:xfrm>
            <a:off x="1266825" y="2239963"/>
            <a:ext cx="177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400">
                <a:solidFill>
                  <a:srgbClr val="006F93"/>
                </a:solidFill>
              </a:rPr>
              <a:t>www.cawcr.gov.au</a:t>
            </a:r>
            <a:endParaRPr lang="en-AU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ACCESS City Forecast </a:t>
            </a:r>
            <a:r>
              <a:rPr lang="en-AU" dirty="0" smtClean="0"/>
              <a:t>System Operational</a:t>
            </a:r>
            <a:endParaRPr lang="en-AU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2200" dirty="0" smtClean="0"/>
              <a:t>ACCESS City Forecast system, </a:t>
            </a:r>
            <a:r>
              <a:rPr lang="en-AU" sz="2200" dirty="0" smtClean="0"/>
              <a:t>ACCESS-C</a:t>
            </a:r>
            <a:r>
              <a:rPr lang="en-AU" sz="2200" dirty="0" smtClean="0"/>
              <a:t>, </a:t>
            </a:r>
            <a:r>
              <a:rPr lang="en-US" sz="2200" dirty="0"/>
              <a:t>is the highest resolution operational numerical weather prediction system in </a:t>
            </a:r>
            <a:r>
              <a:rPr lang="en-US" sz="2200" dirty="0" smtClean="0"/>
              <a:t>Weather Bureau. </a:t>
            </a:r>
            <a:endParaRPr lang="en-US" sz="2200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 dirty="0" smtClean="0"/>
              <a:t>Has spatial resolution of 4km and vertical resolution of 70 levels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AU" sz="2200" dirty="0" smtClean="0"/>
              <a:t>Runs out to 36 hours and 4 times daily 00, 06, 12 and 18Z, </a:t>
            </a:r>
            <a:r>
              <a:rPr lang="en-AU" sz="2200" dirty="0" smtClean="0"/>
              <a:t>nesting </a:t>
            </a:r>
            <a:r>
              <a:rPr lang="en-AU" sz="2200" dirty="0" smtClean="0"/>
              <a:t>within ACCESS-Regional, i.e., the initial and boundary conditions are interpolated from the larger ACCESS-R analyses and forecasts </a:t>
            </a:r>
          </a:p>
        </p:txBody>
      </p:sp>
    </p:spTree>
    <p:extLst>
      <p:ext uri="{BB962C8B-B14F-4D97-AF65-F5344CB8AC3E}">
        <p14:creationId xmlns:p14="http://schemas.microsoft.com/office/powerpoint/2010/main" val="40723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93" y="548924"/>
            <a:ext cx="8266282" cy="5556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88024" y="2350110"/>
            <a:ext cx="504008" cy="430817"/>
          </a:xfrm>
          <a:prstGeom prst="rect">
            <a:avLst/>
          </a:prstGeom>
          <a:noFill/>
          <a:ln w="31750">
            <a:solidFill>
              <a:srgbClr val="FF0000"/>
            </a:solidFill>
            <a:prstDash val="solid"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AU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19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11125"/>
            <a:ext cx="7342460" cy="755650"/>
          </a:xfrm>
        </p:spPr>
        <p:txBody>
          <a:bodyPr/>
          <a:lstStyle/>
          <a:p>
            <a:pPr eaLnBrk="1" hangingPunct="1"/>
            <a:r>
              <a:rPr lang="en-AU" dirty="0" smtClean="0"/>
              <a:t>ACCESS </a:t>
            </a:r>
            <a:r>
              <a:rPr lang="en-AU" dirty="0" smtClean="0"/>
              <a:t>C and ACCESS X Research System </a:t>
            </a:r>
            <a:endParaRPr lang="en-AU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dirty="0" smtClean="0"/>
              <a:t>The operational ACCESS-C aps1_access_c is UM vn7.6 system.</a:t>
            </a:r>
            <a:endParaRPr lang="en-US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smtClean="0"/>
              <a:t>Research suite access_c_vn7.8_1.5km is UM vn7.8 with spatial resolution of 1.5km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smtClean="0"/>
              <a:t>ACCESS-X: domain-on-demand, user specified movable domain within ACCESS-R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/>
              <a:t>extra task(s): create ancillaries on fly by user's specification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AU" dirty="0" smtClean="0"/>
              <a:t>access_x_vn7.6_4km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AU" dirty="0" smtClean="0"/>
              <a:t>access_x_vn7.8_1.5km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0500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11125"/>
            <a:ext cx="7342460" cy="755650"/>
          </a:xfrm>
        </p:spPr>
        <p:txBody>
          <a:bodyPr/>
          <a:lstStyle/>
          <a:p>
            <a:pPr eaLnBrk="1" hangingPunct="1"/>
            <a:r>
              <a:rPr lang="en-AU" dirty="0" smtClean="0"/>
              <a:t>ACCESS </a:t>
            </a:r>
            <a:r>
              <a:rPr lang="en-AU" dirty="0" smtClean="0"/>
              <a:t>C and ACCESS X How-to</a:t>
            </a:r>
            <a:endParaRPr lang="en-AU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The detailed instructions are located at 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trac.nci.org.au/trac/access/wiki/AccessModelExperimentLibrary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400" dirty="0" smtClean="0"/>
              <a:t>Please go to section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NWP configurations (forecast-only)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ACCESS-C : Limited area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rgbClr val="0099CC"/>
                </a:solidFill>
              </a:rPr>
              <a:t> </a:t>
            </a:r>
            <a:br>
              <a:rPr lang="en-AU" sz="800">
                <a:solidFill>
                  <a:srgbClr val="0099CC"/>
                </a:solidFill>
              </a:rPr>
            </a:br>
            <a:r>
              <a:rPr lang="en-AU" sz="80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064896" cy="755650"/>
          </a:xfrm>
        </p:spPr>
        <p:txBody>
          <a:bodyPr/>
          <a:lstStyle/>
          <a:p>
            <a:pPr eaLnBrk="1" hangingPunct="1"/>
            <a:r>
              <a:rPr lang="en-AU" dirty="0" smtClean="0"/>
              <a:t>ACCESS </a:t>
            </a:r>
            <a:r>
              <a:rPr lang="en-AU" dirty="0" smtClean="0"/>
              <a:t>C and ACCESS X Standard Experiments</a:t>
            </a:r>
            <a:endParaRPr lang="en-AU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Preparation: raijin and accessdev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Installation: system files, suite files and source codes</a:t>
            </a:r>
            <a:endParaRPr lang="en-US" sz="2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Running: accessdev (rose suite-run) and raijin </a:t>
            </a:r>
            <a:r>
              <a:rPr lang="en-US" sz="2200" dirty="0" err="1" smtClean="0">
                <a:solidFill>
                  <a:schemeClr val="accent5">
                    <a:lumMod val="50000"/>
                  </a:schemeClr>
                </a:solidFill>
              </a:rPr>
              <a:t>qstat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 –u $USER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Checking forecast data and plot: pp files, </a:t>
            </a:r>
            <a:r>
              <a:rPr lang="en-US" sz="2200" dirty="0" err="1" smtClean="0">
                <a:solidFill>
                  <a:schemeClr val="accent5">
                    <a:lumMod val="50000"/>
                  </a:schemeClr>
                </a:solidFill>
              </a:rPr>
              <a:t>netCDF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 data and plots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Configuring: running for different dates, nesting within other system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Checking resources: comparing with resources by standard domains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xfrm>
            <a:off x="1627188" y="4267200"/>
            <a:ext cx="7200900" cy="900113"/>
          </a:xfrm>
        </p:spPr>
        <p:txBody>
          <a:bodyPr/>
          <a:lstStyle/>
          <a:p>
            <a:pPr eaLnBrk="1" hangingPunct="1"/>
            <a:r>
              <a:rPr lang="en-AU" sz="4400" smtClean="0"/>
              <a:t>Thank you</a:t>
            </a:r>
          </a:p>
        </p:txBody>
      </p:sp>
      <p:sp>
        <p:nvSpPr>
          <p:cNvPr id="5123" name="Text Box 41"/>
          <p:cNvSpPr txBox="1">
            <a:spLocks noChangeArrowheads="1"/>
          </p:cNvSpPr>
          <p:nvPr/>
        </p:nvSpPr>
        <p:spPr bwMode="auto">
          <a:xfrm>
            <a:off x="2022475" y="322263"/>
            <a:ext cx="59658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300" b="1">
                <a:solidFill>
                  <a:srgbClr val="006F93"/>
                </a:solidFill>
              </a:rPr>
              <a:t>The Centre for Australian Weather and Climate Research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100" b="1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5124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42875"/>
            <a:ext cx="14573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43"/>
          <p:cNvSpPr txBox="1">
            <a:spLocks noChangeArrowheads="1"/>
          </p:cNvSpPr>
          <p:nvPr/>
        </p:nvSpPr>
        <p:spPr bwMode="auto">
          <a:xfrm>
            <a:off x="2667000" y="1531938"/>
            <a:ext cx="4622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600" b="1" dirty="0" smtClean="0">
                <a:solidFill>
                  <a:srgbClr val="000000"/>
                </a:solidFill>
              </a:rPr>
              <a:t>Mike NAUGHTON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600" b="1" dirty="0" smtClean="0">
                <a:solidFill>
                  <a:srgbClr val="000000"/>
                </a:solidFill>
              </a:rPr>
              <a:t>Wenming </a:t>
            </a:r>
            <a:r>
              <a:rPr lang="en-AU" sz="1600" b="1" dirty="0">
                <a:solidFill>
                  <a:srgbClr val="000000"/>
                </a:solidFill>
              </a:rPr>
              <a:t>LU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AU" sz="1600" b="1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600" b="1" dirty="0" smtClean="0">
                <a:solidFill>
                  <a:srgbClr val="000000"/>
                </a:solidFill>
              </a:rPr>
              <a:t>mjn@bom.gov.au</a:t>
            </a:r>
            <a:endParaRPr lang="en-AU" sz="16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600" b="1" dirty="0" smtClean="0">
                <a:solidFill>
                  <a:srgbClr val="000000"/>
                </a:solidFill>
              </a:rPr>
              <a:t>lwenming@bom.gov.au</a:t>
            </a:r>
            <a:endParaRPr lang="en-AU" sz="16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600" b="1" dirty="0">
                <a:solidFill>
                  <a:srgbClr val="000000"/>
                </a:solidFill>
              </a:rPr>
              <a:t>Web: www.cawcr.gov.au</a:t>
            </a:r>
          </a:p>
        </p:txBody>
      </p:sp>
      <p:pic>
        <p:nvPicPr>
          <p:cNvPr id="5126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9144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7" name="Rectangle 47"/>
          <p:cNvSpPr>
            <a:spLocks noChangeArrowheads="1"/>
          </p:cNvSpPr>
          <p:nvPr/>
        </p:nvSpPr>
        <p:spPr bwMode="auto">
          <a:xfrm>
            <a:off x="1368425" y="3435350"/>
            <a:ext cx="3228975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40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5128" name="Text Box 48"/>
          <p:cNvSpPr txBox="1">
            <a:spLocks noChangeArrowheads="1"/>
          </p:cNvSpPr>
          <p:nvPr/>
        </p:nvSpPr>
        <p:spPr bwMode="auto">
          <a:xfrm>
            <a:off x="1285875" y="4325938"/>
            <a:ext cx="177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400">
                <a:solidFill>
                  <a:srgbClr val="006F93"/>
                </a:solidFill>
              </a:rPr>
              <a:t>www.cawcr.gov.au</a:t>
            </a:r>
            <a:endParaRPr lang="en-AU" sz="1300">
              <a:solidFill>
                <a:srgbClr val="000000"/>
              </a:solidFill>
            </a:endParaRPr>
          </a:p>
        </p:txBody>
      </p:sp>
      <p:pic>
        <p:nvPicPr>
          <p:cNvPr id="5129" name="Picture 49" descr="CSIRO_Grad_RGB_h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100013"/>
            <a:ext cx="9540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45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_cawcr2">
  <a:themeElements>
    <a:clrScheme name="onecsiro_powerpoint_080516 13">
      <a:dk1>
        <a:srgbClr val="000000"/>
      </a:dk1>
      <a:lt1>
        <a:srgbClr val="FFFFFF"/>
      </a:lt1>
      <a:dk2>
        <a:srgbClr val="FFFFFF"/>
      </a:dk2>
      <a:lt2>
        <a:srgbClr val="999999"/>
      </a:lt2>
      <a:accent1>
        <a:srgbClr val="0099CC"/>
      </a:accent1>
      <a:accent2>
        <a:srgbClr val="BED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ACC200"/>
      </a:accent6>
      <a:hlink>
        <a:srgbClr val="CB5056"/>
      </a:hlink>
      <a:folHlink>
        <a:srgbClr val="EBAB00"/>
      </a:folHlink>
    </a:clrScheme>
    <a:fontScheme name="onecsiro_powerpoint_0805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necsiro_powerpoint_08051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3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0099CC"/>
        </a:accent1>
        <a:accent2>
          <a:srgbClr val="BED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CC200"/>
        </a:accent6>
        <a:hlink>
          <a:srgbClr val="CB5056"/>
        </a:hlink>
        <a:folHlink>
          <a:srgbClr val="EBA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_ppt_cawcr2">
  <a:themeElements>
    <a:clrScheme name="onecsiro_powerpoint_080516 13">
      <a:dk1>
        <a:srgbClr val="000000"/>
      </a:dk1>
      <a:lt1>
        <a:srgbClr val="FFFFFF"/>
      </a:lt1>
      <a:dk2>
        <a:srgbClr val="FFFFFF"/>
      </a:dk2>
      <a:lt2>
        <a:srgbClr val="999999"/>
      </a:lt2>
      <a:accent1>
        <a:srgbClr val="0099CC"/>
      </a:accent1>
      <a:accent2>
        <a:srgbClr val="BED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ACC200"/>
      </a:accent6>
      <a:hlink>
        <a:srgbClr val="CB5056"/>
      </a:hlink>
      <a:folHlink>
        <a:srgbClr val="EBAB00"/>
      </a:folHlink>
    </a:clrScheme>
    <a:fontScheme name="onecsiro_powerpoint_0805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necsiro_powerpoint_08051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3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0099CC"/>
        </a:accent1>
        <a:accent2>
          <a:srgbClr val="BED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CC200"/>
        </a:accent6>
        <a:hlink>
          <a:srgbClr val="CB5056"/>
        </a:hlink>
        <a:folHlink>
          <a:srgbClr val="EBA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mplate_ppt_cawcr2">
  <a:themeElements>
    <a:clrScheme name="onecsiro_powerpoint_080516 13">
      <a:dk1>
        <a:srgbClr val="000000"/>
      </a:dk1>
      <a:lt1>
        <a:srgbClr val="FFFFFF"/>
      </a:lt1>
      <a:dk2>
        <a:srgbClr val="FFFFFF"/>
      </a:dk2>
      <a:lt2>
        <a:srgbClr val="999999"/>
      </a:lt2>
      <a:accent1>
        <a:srgbClr val="0099CC"/>
      </a:accent1>
      <a:accent2>
        <a:srgbClr val="BED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ACC200"/>
      </a:accent6>
      <a:hlink>
        <a:srgbClr val="CB5056"/>
      </a:hlink>
      <a:folHlink>
        <a:srgbClr val="EBAB00"/>
      </a:folHlink>
    </a:clrScheme>
    <a:fontScheme name="onecsiro_powerpoint_0805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necsiro_powerpoint_08051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3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0099CC"/>
        </a:accent1>
        <a:accent2>
          <a:srgbClr val="BED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CC200"/>
        </a:accent6>
        <a:hlink>
          <a:srgbClr val="CB5056"/>
        </a:hlink>
        <a:folHlink>
          <a:srgbClr val="EBA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306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template_ppt_cawcr2</vt:lpstr>
      <vt:lpstr>1_template_ppt_cawcr2</vt:lpstr>
      <vt:lpstr>2_template_ppt_cawcr2</vt:lpstr>
      <vt:lpstr>ACCESS Model Experiment Library:  ACCESS City and ACCESS Domain-on-Demand </vt:lpstr>
      <vt:lpstr>ACCESS City Forecast System Operational</vt:lpstr>
      <vt:lpstr>PowerPoint Presentation</vt:lpstr>
      <vt:lpstr>ACCESS C and ACCESS X Research System </vt:lpstr>
      <vt:lpstr>ACCESS C and ACCESS X How-to</vt:lpstr>
      <vt:lpstr>ACCESS C and ACCESS X Standard Experiments</vt:lpstr>
      <vt:lpstr>Thank you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Availability of ACCESS-C Forecast System to the National Research Community </dc:title>
  <dc:creator>Wenming Lu</dc:creator>
  <cp:lastModifiedBy>Wenming Lu</cp:lastModifiedBy>
  <cp:revision>28</cp:revision>
  <dcterms:created xsi:type="dcterms:W3CDTF">2014-03-05T23:52:06Z</dcterms:created>
  <dcterms:modified xsi:type="dcterms:W3CDTF">2014-03-06T06:17:35Z</dcterms:modified>
</cp:coreProperties>
</file>