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808" r:id="rId2"/>
    <p:sldMasterId id="2147484044" r:id="rId3"/>
  </p:sldMasterIdLst>
  <p:notesMasterIdLst>
    <p:notesMasterId r:id="rId57"/>
  </p:notesMasterIdLst>
  <p:sldIdLst>
    <p:sldId id="381" r:id="rId4"/>
    <p:sldId id="413" r:id="rId5"/>
    <p:sldId id="419" r:id="rId6"/>
    <p:sldId id="415" r:id="rId7"/>
    <p:sldId id="417" r:id="rId8"/>
    <p:sldId id="418" r:id="rId9"/>
    <p:sldId id="428" r:id="rId10"/>
    <p:sldId id="430" r:id="rId11"/>
    <p:sldId id="472" r:id="rId12"/>
    <p:sldId id="473" r:id="rId13"/>
    <p:sldId id="471" r:id="rId14"/>
    <p:sldId id="470" r:id="rId15"/>
    <p:sldId id="474" r:id="rId16"/>
    <p:sldId id="475" r:id="rId17"/>
    <p:sldId id="431" r:id="rId18"/>
    <p:sldId id="429"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0" r:id="rId52"/>
    <p:sldId id="451" r:id="rId53"/>
    <p:sldId id="452" r:id="rId54"/>
    <p:sldId id="453" r:id="rId55"/>
    <p:sldId id="454" r:id="rId56"/>
  </p:sldIdLst>
  <p:sldSz cx="9144000" cy="6858000" type="screen4x3"/>
  <p:notesSz cx="6858000" cy="9144000"/>
  <p:defaultTextStyle>
    <a:defPPr>
      <a:defRPr lang="en-GB"/>
    </a:defPPr>
    <a:lvl1pPr algn="ctr" rtl="0" fontAlgn="base">
      <a:lnSpc>
        <a:spcPct val="85000"/>
      </a:lnSpc>
      <a:spcBef>
        <a:spcPct val="0"/>
      </a:spcBef>
      <a:spcAft>
        <a:spcPct val="0"/>
      </a:spcAft>
      <a:defRPr sz="4400" kern="1200">
        <a:solidFill>
          <a:schemeClr val="tx2"/>
        </a:solidFill>
        <a:latin typeface="Arial" charset="0"/>
        <a:ea typeface="+mn-ea"/>
        <a:cs typeface="+mn-cs"/>
      </a:defRPr>
    </a:lvl1pPr>
    <a:lvl2pPr marL="457200" algn="ctr" rtl="0" fontAlgn="base">
      <a:lnSpc>
        <a:spcPct val="85000"/>
      </a:lnSpc>
      <a:spcBef>
        <a:spcPct val="0"/>
      </a:spcBef>
      <a:spcAft>
        <a:spcPct val="0"/>
      </a:spcAft>
      <a:defRPr sz="4400" kern="1200">
        <a:solidFill>
          <a:schemeClr val="tx2"/>
        </a:solidFill>
        <a:latin typeface="Arial" charset="0"/>
        <a:ea typeface="+mn-ea"/>
        <a:cs typeface="+mn-cs"/>
      </a:defRPr>
    </a:lvl2pPr>
    <a:lvl3pPr marL="914400" algn="ctr" rtl="0" fontAlgn="base">
      <a:lnSpc>
        <a:spcPct val="85000"/>
      </a:lnSpc>
      <a:spcBef>
        <a:spcPct val="0"/>
      </a:spcBef>
      <a:spcAft>
        <a:spcPct val="0"/>
      </a:spcAft>
      <a:defRPr sz="4400" kern="1200">
        <a:solidFill>
          <a:schemeClr val="tx2"/>
        </a:solidFill>
        <a:latin typeface="Arial" charset="0"/>
        <a:ea typeface="+mn-ea"/>
        <a:cs typeface="+mn-cs"/>
      </a:defRPr>
    </a:lvl3pPr>
    <a:lvl4pPr marL="1371600" algn="ctr" rtl="0" fontAlgn="base">
      <a:lnSpc>
        <a:spcPct val="85000"/>
      </a:lnSpc>
      <a:spcBef>
        <a:spcPct val="0"/>
      </a:spcBef>
      <a:spcAft>
        <a:spcPct val="0"/>
      </a:spcAft>
      <a:defRPr sz="4400" kern="1200">
        <a:solidFill>
          <a:schemeClr val="tx2"/>
        </a:solidFill>
        <a:latin typeface="Arial" charset="0"/>
        <a:ea typeface="+mn-ea"/>
        <a:cs typeface="+mn-cs"/>
      </a:defRPr>
    </a:lvl4pPr>
    <a:lvl5pPr marL="1828800" algn="ctr" rtl="0" fontAlgn="base">
      <a:lnSpc>
        <a:spcPct val="85000"/>
      </a:lnSpc>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1" autoAdjust="0"/>
    <p:restoredTop sz="82576" autoAdjust="0"/>
  </p:normalViewPr>
  <p:slideViewPr>
    <p:cSldViewPr>
      <p:cViewPr varScale="1">
        <p:scale>
          <a:sx n="86" d="100"/>
          <a:sy n="86" d="100"/>
        </p:scale>
        <p:origin x="-1728" y="-90"/>
      </p:cViewPr>
      <p:guideLst>
        <p:guide orient="horz" pos="2160"/>
        <p:guide pos="2880"/>
      </p:guideLst>
    </p:cSldViewPr>
  </p:slideViewPr>
  <p:outlineViewPr>
    <p:cViewPr>
      <p:scale>
        <a:sx n="33" d="100"/>
        <a:sy n="33" d="100"/>
      </p:scale>
      <p:origin x="0" y="13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83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45D13-437A-4C99-982A-863CC29193A1}" type="doc">
      <dgm:prSet loTypeId="urn:microsoft.com/office/officeart/2005/8/layout/cycle8" loCatId="cycle" qsTypeId="urn:microsoft.com/office/officeart/2005/8/quickstyle/simple1" qsCatId="simple" csTypeId="urn:microsoft.com/office/officeart/2005/8/colors/accent1_2" csCatId="accent1" phldr="1"/>
      <dgm:spPr/>
    </dgm:pt>
    <dgm:pt modelId="{9C288B5B-133F-4B19-976E-2C94838BCFA0}">
      <dgm:prSet phldrT="[Text]"/>
      <dgm:spPr>
        <a:solidFill>
          <a:srgbClr val="FF7C80"/>
        </a:solidFill>
        <a:ln>
          <a:solidFill>
            <a:schemeClr val="lt1">
              <a:hueOff val="0"/>
              <a:satOff val="0"/>
              <a:lumOff val="0"/>
            </a:schemeClr>
          </a:solidFill>
        </a:ln>
      </dgm:spPr>
      <dgm:t>
        <a:bodyPr/>
        <a:lstStyle/>
        <a:p>
          <a:r>
            <a:rPr lang="en-GB" dirty="0" smtClean="0"/>
            <a:t>1. Review individual repository content</a:t>
          </a:r>
          <a:endParaRPr lang="en-GB" dirty="0"/>
        </a:p>
      </dgm:t>
    </dgm:pt>
    <dgm:pt modelId="{F79A4FF9-E2BE-46BB-BA8B-3D69861FFB81}" type="parTrans" cxnId="{8AB44B7E-AD0A-4724-9CBF-7B94FCFB504C}">
      <dgm:prSet/>
      <dgm:spPr/>
      <dgm:t>
        <a:bodyPr/>
        <a:lstStyle/>
        <a:p>
          <a:endParaRPr lang="en-GB"/>
        </a:p>
      </dgm:t>
    </dgm:pt>
    <dgm:pt modelId="{486A13F0-E20C-4BE4-B34A-0E348A43DC88}" type="sibTrans" cxnId="{8AB44B7E-AD0A-4724-9CBF-7B94FCFB504C}">
      <dgm:prSet/>
      <dgm:spPr/>
      <dgm:t>
        <a:bodyPr/>
        <a:lstStyle/>
        <a:p>
          <a:endParaRPr lang="en-GB"/>
        </a:p>
      </dgm:t>
    </dgm:pt>
    <dgm:pt modelId="{41229151-155C-4A1F-BBB0-3D8985651BD6}">
      <dgm:prSet phldrT="[Text]"/>
      <dgm:spPr>
        <a:solidFill>
          <a:srgbClr val="FFFF00"/>
        </a:solidFill>
        <a:ln cap="rnd">
          <a:solidFill>
            <a:schemeClr val="lt1">
              <a:hueOff val="0"/>
              <a:satOff val="0"/>
              <a:lumOff val="0"/>
            </a:schemeClr>
          </a:solidFill>
          <a:miter lim="800000"/>
        </a:ln>
      </dgm:spPr>
      <dgm:t>
        <a:bodyPr/>
        <a:lstStyle/>
        <a:p>
          <a:r>
            <a:rPr lang="en-GB" dirty="0" smtClean="0"/>
            <a:t>2. Review working practices associated with repository</a:t>
          </a:r>
          <a:endParaRPr lang="en-GB" dirty="0"/>
        </a:p>
      </dgm:t>
    </dgm:pt>
    <dgm:pt modelId="{BF25F722-90BA-404F-9647-A60C921B2355}" type="parTrans" cxnId="{9B1AE7A7-53E9-4BC1-8A55-E2853AF76262}">
      <dgm:prSet/>
      <dgm:spPr/>
      <dgm:t>
        <a:bodyPr/>
        <a:lstStyle/>
        <a:p>
          <a:endParaRPr lang="en-GB"/>
        </a:p>
      </dgm:t>
    </dgm:pt>
    <dgm:pt modelId="{91FB9DFF-9A01-4D40-8D49-F140C8F20260}" type="sibTrans" cxnId="{9B1AE7A7-53E9-4BC1-8A55-E2853AF76262}">
      <dgm:prSet/>
      <dgm:spPr/>
      <dgm:t>
        <a:bodyPr/>
        <a:lstStyle/>
        <a:p>
          <a:endParaRPr lang="en-GB"/>
        </a:p>
      </dgm:t>
    </dgm:pt>
    <dgm:pt modelId="{1FDFFB2B-952C-455B-9DF4-6B89670FB24F}">
      <dgm:prSet phldrT="[Text]"/>
      <dgm:spPr>
        <a:solidFill>
          <a:srgbClr val="92D050"/>
        </a:solidFill>
        <a:ln>
          <a:solidFill>
            <a:schemeClr val="lt1">
              <a:hueOff val="0"/>
              <a:satOff val="0"/>
              <a:lumOff val="0"/>
            </a:schemeClr>
          </a:solidFill>
        </a:ln>
      </dgm:spPr>
      <dgm:t>
        <a:bodyPr/>
        <a:lstStyle/>
        <a:p>
          <a:r>
            <a:rPr lang="en-GB" dirty="0" smtClean="0"/>
            <a:t>3. Information Asset Owner approval to share</a:t>
          </a:r>
          <a:endParaRPr lang="en-GB" dirty="0"/>
        </a:p>
      </dgm:t>
    </dgm:pt>
    <dgm:pt modelId="{EA2DEF37-F51B-45C6-A179-D506C250F382}" type="parTrans" cxnId="{98E1D938-CC1F-4F85-8765-A0B309BD68B0}">
      <dgm:prSet/>
      <dgm:spPr/>
      <dgm:t>
        <a:bodyPr/>
        <a:lstStyle/>
        <a:p>
          <a:endParaRPr lang="en-GB"/>
        </a:p>
      </dgm:t>
    </dgm:pt>
    <dgm:pt modelId="{5753C9BF-9446-45F6-B2FD-8012420AE516}" type="sibTrans" cxnId="{98E1D938-CC1F-4F85-8765-A0B309BD68B0}">
      <dgm:prSet/>
      <dgm:spPr/>
      <dgm:t>
        <a:bodyPr/>
        <a:lstStyle/>
        <a:p>
          <a:endParaRPr lang="en-GB"/>
        </a:p>
      </dgm:t>
    </dgm:pt>
    <dgm:pt modelId="{33EF0F43-1CE9-4B65-A55B-83F49B08BB32}" type="pres">
      <dgm:prSet presAssocID="{CA345D13-437A-4C99-982A-863CC29193A1}" presName="compositeShape" presStyleCnt="0">
        <dgm:presLayoutVars>
          <dgm:chMax val="7"/>
          <dgm:dir/>
          <dgm:resizeHandles val="exact"/>
        </dgm:presLayoutVars>
      </dgm:prSet>
      <dgm:spPr/>
    </dgm:pt>
    <dgm:pt modelId="{294FC617-7F4F-4DBE-9A9E-413A01C41E41}" type="pres">
      <dgm:prSet presAssocID="{CA345D13-437A-4C99-982A-863CC29193A1}" presName="wedge1" presStyleLbl="node1" presStyleIdx="0" presStyleCnt="3"/>
      <dgm:spPr/>
      <dgm:t>
        <a:bodyPr/>
        <a:lstStyle/>
        <a:p>
          <a:endParaRPr lang="en-GB"/>
        </a:p>
      </dgm:t>
    </dgm:pt>
    <dgm:pt modelId="{E1E372F8-2050-40AD-9D85-909E3C56672B}" type="pres">
      <dgm:prSet presAssocID="{CA345D13-437A-4C99-982A-863CC29193A1}" presName="dummy1a" presStyleCnt="0"/>
      <dgm:spPr/>
    </dgm:pt>
    <dgm:pt modelId="{9F912E06-6759-4CFC-997D-CA0953AD6FD5}" type="pres">
      <dgm:prSet presAssocID="{CA345D13-437A-4C99-982A-863CC29193A1}" presName="dummy1b" presStyleCnt="0"/>
      <dgm:spPr/>
    </dgm:pt>
    <dgm:pt modelId="{7F331E68-EFB5-4B60-9A3A-5910AA0806C6}" type="pres">
      <dgm:prSet presAssocID="{CA345D13-437A-4C99-982A-863CC29193A1}" presName="wedge1Tx" presStyleLbl="node1" presStyleIdx="0" presStyleCnt="3">
        <dgm:presLayoutVars>
          <dgm:chMax val="0"/>
          <dgm:chPref val="0"/>
          <dgm:bulletEnabled val="1"/>
        </dgm:presLayoutVars>
      </dgm:prSet>
      <dgm:spPr/>
      <dgm:t>
        <a:bodyPr/>
        <a:lstStyle/>
        <a:p>
          <a:endParaRPr lang="en-GB"/>
        </a:p>
      </dgm:t>
    </dgm:pt>
    <dgm:pt modelId="{6D97501D-A720-4929-8857-1E42CFD4F54B}" type="pres">
      <dgm:prSet presAssocID="{CA345D13-437A-4C99-982A-863CC29193A1}" presName="wedge2" presStyleLbl="node1" presStyleIdx="1" presStyleCnt="3" custAng="0"/>
      <dgm:spPr/>
      <dgm:t>
        <a:bodyPr/>
        <a:lstStyle/>
        <a:p>
          <a:endParaRPr lang="en-GB"/>
        </a:p>
      </dgm:t>
    </dgm:pt>
    <dgm:pt modelId="{F306EEFD-CCF9-48C5-9D1A-045E45086B33}" type="pres">
      <dgm:prSet presAssocID="{CA345D13-437A-4C99-982A-863CC29193A1}" presName="dummy2a" presStyleCnt="0"/>
      <dgm:spPr/>
    </dgm:pt>
    <dgm:pt modelId="{2CB7EC5E-F332-4FBE-BEC0-302C502DCD95}" type="pres">
      <dgm:prSet presAssocID="{CA345D13-437A-4C99-982A-863CC29193A1}" presName="dummy2b" presStyleCnt="0"/>
      <dgm:spPr/>
    </dgm:pt>
    <dgm:pt modelId="{AE8C8B10-6853-4970-9DA5-15652C0AC5CD}" type="pres">
      <dgm:prSet presAssocID="{CA345D13-437A-4C99-982A-863CC29193A1}" presName="wedge2Tx" presStyleLbl="node1" presStyleIdx="1" presStyleCnt="3">
        <dgm:presLayoutVars>
          <dgm:chMax val="0"/>
          <dgm:chPref val="0"/>
          <dgm:bulletEnabled val="1"/>
        </dgm:presLayoutVars>
      </dgm:prSet>
      <dgm:spPr/>
      <dgm:t>
        <a:bodyPr/>
        <a:lstStyle/>
        <a:p>
          <a:endParaRPr lang="en-GB"/>
        </a:p>
      </dgm:t>
    </dgm:pt>
    <dgm:pt modelId="{3BC6E13C-D556-483E-BCF3-FA9B9D4E1E0B}" type="pres">
      <dgm:prSet presAssocID="{CA345D13-437A-4C99-982A-863CC29193A1}" presName="wedge3" presStyleLbl="node1" presStyleIdx="2" presStyleCnt="3"/>
      <dgm:spPr/>
      <dgm:t>
        <a:bodyPr/>
        <a:lstStyle/>
        <a:p>
          <a:endParaRPr lang="en-GB"/>
        </a:p>
      </dgm:t>
    </dgm:pt>
    <dgm:pt modelId="{DF8E147D-70D7-44CD-B74D-5849A354C6BF}" type="pres">
      <dgm:prSet presAssocID="{CA345D13-437A-4C99-982A-863CC29193A1}" presName="dummy3a" presStyleCnt="0"/>
      <dgm:spPr/>
    </dgm:pt>
    <dgm:pt modelId="{D2B4C1AA-81E9-4586-A71C-D03103C50B8B}" type="pres">
      <dgm:prSet presAssocID="{CA345D13-437A-4C99-982A-863CC29193A1}" presName="dummy3b" presStyleCnt="0"/>
      <dgm:spPr/>
    </dgm:pt>
    <dgm:pt modelId="{F1AFB285-C48D-49D1-9A9C-CFC58D413BDD}" type="pres">
      <dgm:prSet presAssocID="{CA345D13-437A-4C99-982A-863CC29193A1}" presName="wedge3Tx" presStyleLbl="node1" presStyleIdx="2" presStyleCnt="3">
        <dgm:presLayoutVars>
          <dgm:chMax val="0"/>
          <dgm:chPref val="0"/>
          <dgm:bulletEnabled val="1"/>
        </dgm:presLayoutVars>
      </dgm:prSet>
      <dgm:spPr/>
      <dgm:t>
        <a:bodyPr/>
        <a:lstStyle/>
        <a:p>
          <a:endParaRPr lang="en-GB"/>
        </a:p>
      </dgm:t>
    </dgm:pt>
    <dgm:pt modelId="{E77152E8-1316-4E31-9FEA-CAC23036B12A}" type="pres">
      <dgm:prSet presAssocID="{486A13F0-E20C-4BE4-B34A-0E348A43DC88}" presName="arrowWedge1" presStyleLbl="fgSibTrans2D1" presStyleIdx="0" presStyleCnt="3"/>
      <dgm:spPr>
        <a:solidFill>
          <a:schemeClr val="accent1">
            <a:lumMod val="95000"/>
          </a:schemeClr>
        </a:solidFill>
        <a:ln>
          <a:solidFill>
            <a:schemeClr val="lt1">
              <a:hueOff val="0"/>
              <a:satOff val="0"/>
              <a:lumOff val="0"/>
            </a:schemeClr>
          </a:solidFill>
        </a:ln>
      </dgm:spPr>
    </dgm:pt>
    <dgm:pt modelId="{90B6A348-E922-4228-853B-A412BEA80EE4}" type="pres">
      <dgm:prSet presAssocID="{91FB9DFF-9A01-4D40-8D49-F140C8F20260}" presName="arrowWedge2" presStyleLbl="fgSibTrans2D1" presStyleIdx="1" presStyleCnt="3"/>
      <dgm:spPr>
        <a:solidFill>
          <a:schemeClr val="accent1">
            <a:lumMod val="95000"/>
          </a:schemeClr>
        </a:solidFill>
        <a:ln>
          <a:solidFill>
            <a:schemeClr val="lt1">
              <a:hueOff val="0"/>
              <a:satOff val="0"/>
              <a:lumOff val="0"/>
            </a:schemeClr>
          </a:solidFill>
        </a:ln>
      </dgm:spPr>
    </dgm:pt>
    <dgm:pt modelId="{E9D249B2-86E7-4E86-A708-703182ABA7A8}" type="pres">
      <dgm:prSet presAssocID="{5753C9BF-9446-45F6-B2FD-8012420AE516}" presName="arrowWedge3" presStyleLbl="fgSibTrans2D1" presStyleIdx="2" presStyleCnt="3"/>
      <dgm:spPr>
        <a:solidFill>
          <a:schemeClr val="bg2">
            <a:lumMod val="20000"/>
            <a:lumOff val="80000"/>
          </a:schemeClr>
        </a:solidFill>
        <a:ln>
          <a:solidFill>
            <a:schemeClr val="lt1">
              <a:hueOff val="0"/>
              <a:satOff val="0"/>
              <a:lumOff val="0"/>
            </a:schemeClr>
          </a:solidFill>
        </a:ln>
      </dgm:spPr>
    </dgm:pt>
  </dgm:ptLst>
  <dgm:cxnLst>
    <dgm:cxn modelId="{98E1D938-CC1F-4F85-8765-A0B309BD68B0}" srcId="{CA345D13-437A-4C99-982A-863CC29193A1}" destId="{1FDFFB2B-952C-455B-9DF4-6B89670FB24F}" srcOrd="2" destOrd="0" parTransId="{EA2DEF37-F51B-45C6-A179-D506C250F382}" sibTransId="{5753C9BF-9446-45F6-B2FD-8012420AE516}"/>
    <dgm:cxn modelId="{CB535048-840B-47A9-B246-43E5A4ADD381}" type="presOf" srcId="{CA345D13-437A-4C99-982A-863CC29193A1}" destId="{33EF0F43-1CE9-4B65-A55B-83F49B08BB32}" srcOrd="0" destOrd="0" presId="urn:microsoft.com/office/officeart/2005/8/layout/cycle8"/>
    <dgm:cxn modelId="{DF758D3A-63DA-4CF4-BB99-7C22EDFB913B}" type="presOf" srcId="{41229151-155C-4A1F-BBB0-3D8985651BD6}" destId="{AE8C8B10-6853-4970-9DA5-15652C0AC5CD}" srcOrd="1" destOrd="0" presId="urn:microsoft.com/office/officeart/2005/8/layout/cycle8"/>
    <dgm:cxn modelId="{9B1AE7A7-53E9-4BC1-8A55-E2853AF76262}" srcId="{CA345D13-437A-4C99-982A-863CC29193A1}" destId="{41229151-155C-4A1F-BBB0-3D8985651BD6}" srcOrd="1" destOrd="0" parTransId="{BF25F722-90BA-404F-9647-A60C921B2355}" sibTransId="{91FB9DFF-9A01-4D40-8D49-F140C8F20260}"/>
    <dgm:cxn modelId="{50989C88-0577-43A8-84CE-3F44B50CE82F}" type="presOf" srcId="{9C288B5B-133F-4B19-976E-2C94838BCFA0}" destId="{294FC617-7F4F-4DBE-9A9E-413A01C41E41}" srcOrd="0" destOrd="0" presId="urn:microsoft.com/office/officeart/2005/8/layout/cycle8"/>
    <dgm:cxn modelId="{8AB44B7E-AD0A-4724-9CBF-7B94FCFB504C}" srcId="{CA345D13-437A-4C99-982A-863CC29193A1}" destId="{9C288B5B-133F-4B19-976E-2C94838BCFA0}" srcOrd="0" destOrd="0" parTransId="{F79A4FF9-E2BE-46BB-BA8B-3D69861FFB81}" sibTransId="{486A13F0-E20C-4BE4-B34A-0E348A43DC88}"/>
    <dgm:cxn modelId="{9677E75B-BC0F-41B9-82CD-2FAA623B8F58}" type="presOf" srcId="{1FDFFB2B-952C-455B-9DF4-6B89670FB24F}" destId="{3BC6E13C-D556-483E-BCF3-FA9B9D4E1E0B}" srcOrd="0" destOrd="0" presId="urn:microsoft.com/office/officeart/2005/8/layout/cycle8"/>
    <dgm:cxn modelId="{4036567A-E6B6-45E9-B47C-E232675DA820}" type="presOf" srcId="{41229151-155C-4A1F-BBB0-3D8985651BD6}" destId="{6D97501D-A720-4929-8857-1E42CFD4F54B}" srcOrd="0" destOrd="0" presId="urn:microsoft.com/office/officeart/2005/8/layout/cycle8"/>
    <dgm:cxn modelId="{19C03382-A56A-4890-84AD-4980CEFF9897}" type="presOf" srcId="{1FDFFB2B-952C-455B-9DF4-6B89670FB24F}" destId="{F1AFB285-C48D-49D1-9A9C-CFC58D413BDD}" srcOrd="1" destOrd="0" presId="urn:microsoft.com/office/officeart/2005/8/layout/cycle8"/>
    <dgm:cxn modelId="{2273175C-11FF-40F9-89A3-AAB7B87DE58E}" type="presOf" srcId="{9C288B5B-133F-4B19-976E-2C94838BCFA0}" destId="{7F331E68-EFB5-4B60-9A3A-5910AA0806C6}" srcOrd="1" destOrd="0" presId="urn:microsoft.com/office/officeart/2005/8/layout/cycle8"/>
    <dgm:cxn modelId="{5454BCBC-88CC-412A-BFF5-0B9010203453}" type="presParOf" srcId="{33EF0F43-1CE9-4B65-A55B-83F49B08BB32}" destId="{294FC617-7F4F-4DBE-9A9E-413A01C41E41}" srcOrd="0" destOrd="0" presId="urn:microsoft.com/office/officeart/2005/8/layout/cycle8"/>
    <dgm:cxn modelId="{B7B4ED8A-A653-45C1-8B1C-A909B29B48EF}" type="presParOf" srcId="{33EF0F43-1CE9-4B65-A55B-83F49B08BB32}" destId="{E1E372F8-2050-40AD-9D85-909E3C56672B}" srcOrd="1" destOrd="0" presId="urn:microsoft.com/office/officeart/2005/8/layout/cycle8"/>
    <dgm:cxn modelId="{968FA5E7-340E-4AAA-BDAE-2063FAED6992}" type="presParOf" srcId="{33EF0F43-1CE9-4B65-A55B-83F49B08BB32}" destId="{9F912E06-6759-4CFC-997D-CA0953AD6FD5}" srcOrd="2" destOrd="0" presId="urn:microsoft.com/office/officeart/2005/8/layout/cycle8"/>
    <dgm:cxn modelId="{35E92022-F1EA-497B-B2BA-CDD81DDFD31A}" type="presParOf" srcId="{33EF0F43-1CE9-4B65-A55B-83F49B08BB32}" destId="{7F331E68-EFB5-4B60-9A3A-5910AA0806C6}" srcOrd="3" destOrd="0" presId="urn:microsoft.com/office/officeart/2005/8/layout/cycle8"/>
    <dgm:cxn modelId="{3E287E9B-1DAF-4650-A2DE-A263D5735D76}" type="presParOf" srcId="{33EF0F43-1CE9-4B65-A55B-83F49B08BB32}" destId="{6D97501D-A720-4929-8857-1E42CFD4F54B}" srcOrd="4" destOrd="0" presId="urn:microsoft.com/office/officeart/2005/8/layout/cycle8"/>
    <dgm:cxn modelId="{4FED2222-0B0B-44E4-BF51-6EC65618E5C4}" type="presParOf" srcId="{33EF0F43-1CE9-4B65-A55B-83F49B08BB32}" destId="{F306EEFD-CCF9-48C5-9D1A-045E45086B33}" srcOrd="5" destOrd="0" presId="urn:microsoft.com/office/officeart/2005/8/layout/cycle8"/>
    <dgm:cxn modelId="{F21992B0-DBBA-4424-A21E-88E99A34BB07}" type="presParOf" srcId="{33EF0F43-1CE9-4B65-A55B-83F49B08BB32}" destId="{2CB7EC5E-F332-4FBE-BEC0-302C502DCD95}" srcOrd="6" destOrd="0" presId="urn:microsoft.com/office/officeart/2005/8/layout/cycle8"/>
    <dgm:cxn modelId="{FD5C7F73-7D85-4D2F-A655-F19341345D62}" type="presParOf" srcId="{33EF0F43-1CE9-4B65-A55B-83F49B08BB32}" destId="{AE8C8B10-6853-4970-9DA5-15652C0AC5CD}" srcOrd="7" destOrd="0" presId="urn:microsoft.com/office/officeart/2005/8/layout/cycle8"/>
    <dgm:cxn modelId="{ED9876B4-EB13-4C34-B137-BE976ECBF935}" type="presParOf" srcId="{33EF0F43-1CE9-4B65-A55B-83F49B08BB32}" destId="{3BC6E13C-D556-483E-BCF3-FA9B9D4E1E0B}" srcOrd="8" destOrd="0" presId="urn:microsoft.com/office/officeart/2005/8/layout/cycle8"/>
    <dgm:cxn modelId="{1798347B-DEBB-47E9-B30E-C53A11A5797E}" type="presParOf" srcId="{33EF0F43-1CE9-4B65-A55B-83F49B08BB32}" destId="{DF8E147D-70D7-44CD-B74D-5849A354C6BF}" srcOrd="9" destOrd="0" presId="urn:microsoft.com/office/officeart/2005/8/layout/cycle8"/>
    <dgm:cxn modelId="{D558B489-613C-4BFE-A801-54FECABFB228}" type="presParOf" srcId="{33EF0F43-1CE9-4B65-A55B-83F49B08BB32}" destId="{D2B4C1AA-81E9-4586-A71C-D03103C50B8B}" srcOrd="10" destOrd="0" presId="urn:microsoft.com/office/officeart/2005/8/layout/cycle8"/>
    <dgm:cxn modelId="{B8886743-1A3D-4C0D-A123-F34FB91902B1}" type="presParOf" srcId="{33EF0F43-1CE9-4B65-A55B-83F49B08BB32}" destId="{F1AFB285-C48D-49D1-9A9C-CFC58D413BDD}" srcOrd="11" destOrd="0" presId="urn:microsoft.com/office/officeart/2005/8/layout/cycle8"/>
    <dgm:cxn modelId="{147DBE27-E229-4427-A089-6425CE854A88}" type="presParOf" srcId="{33EF0F43-1CE9-4B65-A55B-83F49B08BB32}" destId="{E77152E8-1316-4E31-9FEA-CAC23036B12A}" srcOrd="12" destOrd="0" presId="urn:microsoft.com/office/officeart/2005/8/layout/cycle8"/>
    <dgm:cxn modelId="{31621B82-7F4B-4536-8867-605878748B72}" type="presParOf" srcId="{33EF0F43-1CE9-4B65-A55B-83F49B08BB32}" destId="{90B6A348-E922-4228-853B-A412BEA80EE4}" srcOrd="13" destOrd="0" presId="urn:microsoft.com/office/officeart/2005/8/layout/cycle8"/>
    <dgm:cxn modelId="{E0C07743-EB60-4BCF-BA1C-D8AF23C6360E}" type="presParOf" srcId="{33EF0F43-1CE9-4B65-A55B-83F49B08BB32}" destId="{E9D249B2-86E7-4E86-A708-703182ABA7A8}" srcOrd="14" destOrd="0" presId="urn:microsoft.com/office/officeart/2005/8/layout/cycle8"/>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F5608-5D8D-4613-8226-795DF4B4D9F3}"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GB"/>
        </a:p>
      </dgm:t>
    </dgm:pt>
    <dgm:pt modelId="{0D5FCF22-AB40-4B5E-9394-3CBDC8AA6608}">
      <dgm:prSet phldrT="[Text]"/>
      <dgm:spPr>
        <a:solidFill>
          <a:schemeClr val="accent6">
            <a:lumMod val="40000"/>
            <a:lumOff val="60000"/>
          </a:schemeClr>
        </a:solidFill>
      </dgm:spPr>
      <dgm:t>
        <a:bodyPr/>
        <a:lstStyle/>
        <a:p>
          <a:r>
            <a:rPr lang="en-GB" b="1" u="none" dirty="0" smtClean="0"/>
            <a:t>Sensitivity</a:t>
          </a:r>
        </a:p>
        <a:p>
          <a:r>
            <a:rPr lang="en-GB" u="none" dirty="0" smtClean="0"/>
            <a:t>I</a:t>
          </a:r>
          <a:r>
            <a:rPr lang="en-GB" dirty="0" smtClean="0"/>
            <a:t>s the asset protectively marked?</a:t>
          </a:r>
        </a:p>
        <a:p>
          <a:endParaRPr lang="en-GB" dirty="0"/>
        </a:p>
      </dgm:t>
    </dgm:pt>
    <dgm:pt modelId="{9FF4FDD7-8E42-4711-A512-612F902C0E92}" type="parTrans" cxnId="{5E429AD8-8695-432B-B34D-C547E48E3047}">
      <dgm:prSet/>
      <dgm:spPr/>
      <dgm:t>
        <a:bodyPr/>
        <a:lstStyle/>
        <a:p>
          <a:endParaRPr lang="en-GB"/>
        </a:p>
      </dgm:t>
    </dgm:pt>
    <dgm:pt modelId="{EA7A494C-9FC4-4ECE-AC13-8DCD8B44DC81}" type="sibTrans" cxnId="{5E429AD8-8695-432B-B34D-C547E48E3047}">
      <dgm:prSet/>
      <dgm:spPr/>
      <dgm:t>
        <a:bodyPr/>
        <a:lstStyle/>
        <a:p>
          <a:endParaRPr lang="en-GB"/>
        </a:p>
      </dgm:t>
    </dgm:pt>
    <dgm:pt modelId="{5F9CC335-CCE6-40BE-A8AD-3B20471E501B}">
      <dgm:prSet phldrT="[Text]"/>
      <dgm:spPr>
        <a:solidFill>
          <a:schemeClr val="accent6">
            <a:lumMod val="60000"/>
            <a:lumOff val="40000"/>
          </a:schemeClr>
        </a:solidFill>
      </dgm:spPr>
      <dgm:t>
        <a:bodyPr/>
        <a:lstStyle/>
        <a:p>
          <a:r>
            <a:rPr lang="en-GB" b="1" u="none" dirty="0" smtClean="0"/>
            <a:t>Risks</a:t>
          </a:r>
        </a:p>
        <a:p>
          <a:r>
            <a:rPr lang="en-GB" u="none" dirty="0" smtClean="0"/>
            <a:t>A</a:t>
          </a:r>
          <a:r>
            <a:rPr lang="en-GB" dirty="0" smtClean="0"/>
            <a:t>ssociated with the sharing of the asset</a:t>
          </a:r>
        </a:p>
        <a:p>
          <a:endParaRPr lang="en-GB" dirty="0"/>
        </a:p>
      </dgm:t>
    </dgm:pt>
    <dgm:pt modelId="{C74633BB-9755-426C-A6CC-D5503A763250}" type="parTrans" cxnId="{4D5A22DD-B245-4BCA-873B-E9376D2F0DA4}">
      <dgm:prSet/>
      <dgm:spPr/>
      <dgm:t>
        <a:bodyPr/>
        <a:lstStyle/>
        <a:p>
          <a:endParaRPr lang="en-GB"/>
        </a:p>
      </dgm:t>
    </dgm:pt>
    <dgm:pt modelId="{55101666-2B76-4239-8932-7EB30A4A749E}" type="sibTrans" cxnId="{4D5A22DD-B245-4BCA-873B-E9376D2F0DA4}">
      <dgm:prSet/>
      <dgm:spPr/>
      <dgm:t>
        <a:bodyPr/>
        <a:lstStyle/>
        <a:p>
          <a:endParaRPr lang="en-GB"/>
        </a:p>
      </dgm:t>
    </dgm:pt>
    <dgm:pt modelId="{56A49C00-D871-4054-9CC5-939579CAC10B}">
      <dgm:prSet phldrT="[Text]"/>
      <dgm:spPr>
        <a:solidFill>
          <a:schemeClr val="accent6">
            <a:lumMod val="75000"/>
          </a:schemeClr>
        </a:solidFill>
      </dgm:spPr>
      <dgm:t>
        <a:bodyPr/>
        <a:lstStyle/>
        <a:p>
          <a:r>
            <a:rPr lang="en-GB" b="1" u="none" dirty="0" smtClean="0"/>
            <a:t>Access </a:t>
          </a:r>
        </a:p>
        <a:p>
          <a:r>
            <a:rPr lang="en-GB" dirty="0" smtClean="0"/>
            <a:t>Who can access  the asset and how?</a:t>
          </a:r>
        </a:p>
        <a:p>
          <a:endParaRPr lang="en-GB" dirty="0"/>
        </a:p>
      </dgm:t>
    </dgm:pt>
    <dgm:pt modelId="{82538B28-17D4-4032-B977-F7F5DF9E3D09}" type="parTrans" cxnId="{39184E7E-C51D-4C7D-8276-242B7E063B06}">
      <dgm:prSet/>
      <dgm:spPr/>
      <dgm:t>
        <a:bodyPr/>
        <a:lstStyle/>
        <a:p>
          <a:endParaRPr lang="en-GB"/>
        </a:p>
      </dgm:t>
    </dgm:pt>
    <dgm:pt modelId="{AA47F3AA-C347-437C-8870-6485F6B1FD55}" type="sibTrans" cxnId="{39184E7E-C51D-4C7D-8276-242B7E063B06}">
      <dgm:prSet/>
      <dgm:spPr/>
      <dgm:t>
        <a:bodyPr/>
        <a:lstStyle/>
        <a:p>
          <a:endParaRPr lang="en-GB"/>
        </a:p>
      </dgm:t>
    </dgm:pt>
    <dgm:pt modelId="{CFB6AAF1-58B4-48C6-8B39-22C5350F468E}">
      <dgm:prSet phldrT="[Text]"/>
      <dgm:spPr>
        <a:solidFill>
          <a:schemeClr val="accent6">
            <a:lumMod val="50000"/>
          </a:schemeClr>
        </a:solidFill>
      </dgm:spPr>
      <dgm:t>
        <a:bodyPr/>
        <a:lstStyle/>
        <a:p>
          <a:r>
            <a:rPr lang="en-GB" b="1" u="none" dirty="0" smtClean="0"/>
            <a:t>Trust </a:t>
          </a:r>
        </a:p>
        <a:p>
          <a:r>
            <a:rPr lang="en-GB" dirty="0" smtClean="0"/>
            <a:t>Additional validation required to prove asset is correct, up-to-date and what it claims to be.</a:t>
          </a:r>
          <a:endParaRPr lang="en-GB" dirty="0"/>
        </a:p>
      </dgm:t>
    </dgm:pt>
    <dgm:pt modelId="{01565E56-5417-4BBF-AC03-FA425D78DC42}" type="parTrans" cxnId="{939B590D-E57C-4B4C-847C-3FF7F1363D65}">
      <dgm:prSet/>
      <dgm:spPr/>
      <dgm:t>
        <a:bodyPr/>
        <a:lstStyle/>
        <a:p>
          <a:endParaRPr lang="en-GB"/>
        </a:p>
      </dgm:t>
    </dgm:pt>
    <dgm:pt modelId="{7E7AFBF2-1085-4D79-AA65-5413D986E14F}" type="sibTrans" cxnId="{939B590D-E57C-4B4C-847C-3FF7F1363D65}">
      <dgm:prSet/>
      <dgm:spPr/>
      <dgm:t>
        <a:bodyPr/>
        <a:lstStyle/>
        <a:p>
          <a:endParaRPr lang="en-GB"/>
        </a:p>
      </dgm:t>
    </dgm:pt>
    <dgm:pt modelId="{66A3C893-8362-496D-89B6-A5F230C9EA6C}">
      <dgm:prSet phldrT="[Text]"/>
      <dgm:spPr>
        <a:solidFill>
          <a:schemeClr val="accent6">
            <a:lumMod val="20000"/>
            <a:lumOff val="80000"/>
          </a:schemeClr>
        </a:solidFill>
      </dgm:spPr>
      <dgm:t>
        <a:bodyPr/>
        <a:lstStyle/>
        <a:p>
          <a:r>
            <a:rPr lang="en-GB" b="1" u="none" dirty="0" smtClean="0"/>
            <a:t>Personal data</a:t>
          </a:r>
        </a:p>
        <a:p>
          <a:r>
            <a:rPr lang="en-GB" dirty="0" smtClean="0"/>
            <a:t>Does the asset contain information that might fall under the data protection act.</a:t>
          </a:r>
          <a:endParaRPr lang="en-GB" dirty="0"/>
        </a:p>
      </dgm:t>
    </dgm:pt>
    <dgm:pt modelId="{35441A73-7A61-4862-A34A-8653DFF6F158}" type="sibTrans" cxnId="{4E938769-51AC-4FB6-B634-850E7D5BF443}">
      <dgm:prSet/>
      <dgm:spPr/>
      <dgm:t>
        <a:bodyPr/>
        <a:lstStyle/>
        <a:p>
          <a:endParaRPr lang="en-GB"/>
        </a:p>
      </dgm:t>
    </dgm:pt>
    <dgm:pt modelId="{D013D331-9F10-4B4D-93DD-339B3D3C90AD}" type="parTrans" cxnId="{4E938769-51AC-4FB6-B634-850E7D5BF443}">
      <dgm:prSet/>
      <dgm:spPr/>
      <dgm:t>
        <a:bodyPr/>
        <a:lstStyle/>
        <a:p>
          <a:endParaRPr lang="en-GB"/>
        </a:p>
      </dgm:t>
    </dgm:pt>
    <dgm:pt modelId="{99A07167-3049-4D36-A718-C144F6AFDA85}" type="pres">
      <dgm:prSet presAssocID="{0E9F5608-5D8D-4613-8226-795DF4B4D9F3}" presName="diagram" presStyleCnt="0">
        <dgm:presLayoutVars>
          <dgm:dir/>
          <dgm:resizeHandles val="exact"/>
        </dgm:presLayoutVars>
      </dgm:prSet>
      <dgm:spPr/>
      <dgm:t>
        <a:bodyPr/>
        <a:lstStyle/>
        <a:p>
          <a:endParaRPr lang="en-GB"/>
        </a:p>
      </dgm:t>
    </dgm:pt>
    <dgm:pt modelId="{59875F85-5CB5-461E-8B8B-ECB2DAD04BB7}" type="pres">
      <dgm:prSet presAssocID="{66A3C893-8362-496D-89B6-A5F230C9EA6C}" presName="node" presStyleLbl="node1" presStyleIdx="0" presStyleCnt="5">
        <dgm:presLayoutVars>
          <dgm:bulletEnabled val="1"/>
        </dgm:presLayoutVars>
      </dgm:prSet>
      <dgm:spPr/>
      <dgm:t>
        <a:bodyPr/>
        <a:lstStyle/>
        <a:p>
          <a:endParaRPr lang="en-GB"/>
        </a:p>
      </dgm:t>
    </dgm:pt>
    <dgm:pt modelId="{A0433463-8881-4879-B411-568018303F52}" type="pres">
      <dgm:prSet presAssocID="{35441A73-7A61-4862-A34A-8653DFF6F158}" presName="sibTrans" presStyleCnt="0"/>
      <dgm:spPr/>
    </dgm:pt>
    <dgm:pt modelId="{0ED23910-D50A-4933-9577-4F4C419896FF}" type="pres">
      <dgm:prSet presAssocID="{0D5FCF22-AB40-4B5E-9394-3CBDC8AA6608}" presName="node" presStyleLbl="node1" presStyleIdx="1" presStyleCnt="5" custLinFactNeighborY="-5435">
        <dgm:presLayoutVars>
          <dgm:bulletEnabled val="1"/>
        </dgm:presLayoutVars>
      </dgm:prSet>
      <dgm:spPr/>
      <dgm:t>
        <a:bodyPr/>
        <a:lstStyle/>
        <a:p>
          <a:endParaRPr lang="en-GB"/>
        </a:p>
      </dgm:t>
    </dgm:pt>
    <dgm:pt modelId="{F80143A9-A05E-4BF3-95DB-CD5B56E6B803}" type="pres">
      <dgm:prSet presAssocID="{EA7A494C-9FC4-4ECE-AC13-8DCD8B44DC81}" presName="sibTrans" presStyleCnt="0"/>
      <dgm:spPr/>
    </dgm:pt>
    <dgm:pt modelId="{25E9DA56-8A00-4230-AC6A-D23C4247D4DA}" type="pres">
      <dgm:prSet presAssocID="{5F9CC335-CCE6-40BE-A8AD-3B20471E501B}" presName="node" presStyleLbl="node1" presStyleIdx="2" presStyleCnt="5" custLinFactNeighborY="-5435">
        <dgm:presLayoutVars>
          <dgm:bulletEnabled val="1"/>
        </dgm:presLayoutVars>
      </dgm:prSet>
      <dgm:spPr/>
      <dgm:t>
        <a:bodyPr/>
        <a:lstStyle/>
        <a:p>
          <a:endParaRPr lang="en-GB"/>
        </a:p>
      </dgm:t>
    </dgm:pt>
    <dgm:pt modelId="{38981F59-0356-4B03-A556-8BD64132D9BF}" type="pres">
      <dgm:prSet presAssocID="{55101666-2B76-4239-8932-7EB30A4A749E}" presName="sibTrans" presStyleCnt="0"/>
      <dgm:spPr/>
    </dgm:pt>
    <dgm:pt modelId="{02FF9FE3-70F1-4CB2-8D0B-49AC1D946140}" type="pres">
      <dgm:prSet presAssocID="{56A49C00-D871-4054-9CC5-939579CAC10B}" presName="node" presStyleLbl="node1" presStyleIdx="3" presStyleCnt="5" custLinFactNeighborY="5487">
        <dgm:presLayoutVars>
          <dgm:bulletEnabled val="1"/>
        </dgm:presLayoutVars>
      </dgm:prSet>
      <dgm:spPr/>
      <dgm:t>
        <a:bodyPr/>
        <a:lstStyle/>
        <a:p>
          <a:endParaRPr lang="en-GB"/>
        </a:p>
      </dgm:t>
    </dgm:pt>
    <dgm:pt modelId="{2EE73193-DB08-4DDA-B655-91F65C47F81D}" type="pres">
      <dgm:prSet presAssocID="{AA47F3AA-C347-437C-8870-6485F6B1FD55}" presName="sibTrans" presStyleCnt="0"/>
      <dgm:spPr/>
    </dgm:pt>
    <dgm:pt modelId="{EB858515-5017-4C04-B98C-C659D2161776}" type="pres">
      <dgm:prSet presAssocID="{CFB6AAF1-58B4-48C6-8B39-22C5350F468E}" presName="node" presStyleLbl="node1" presStyleIdx="4" presStyleCnt="5">
        <dgm:presLayoutVars>
          <dgm:bulletEnabled val="1"/>
        </dgm:presLayoutVars>
      </dgm:prSet>
      <dgm:spPr/>
      <dgm:t>
        <a:bodyPr/>
        <a:lstStyle/>
        <a:p>
          <a:endParaRPr lang="en-GB"/>
        </a:p>
      </dgm:t>
    </dgm:pt>
  </dgm:ptLst>
  <dgm:cxnLst>
    <dgm:cxn modelId="{6940D209-F584-4074-9544-63B4FB2312CF}" type="presOf" srcId="{0D5FCF22-AB40-4B5E-9394-3CBDC8AA6608}" destId="{0ED23910-D50A-4933-9577-4F4C419896FF}" srcOrd="0" destOrd="0" presId="urn:microsoft.com/office/officeart/2005/8/layout/default#2"/>
    <dgm:cxn modelId="{6458979A-0B81-4A2B-9666-B5104506EF2D}" type="presOf" srcId="{CFB6AAF1-58B4-48C6-8B39-22C5350F468E}" destId="{EB858515-5017-4C04-B98C-C659D2161776}" srcOrd="0" destOrd="0" presId="urn:microsoft.com/office/officeart/2005/8/layout/default#2"/>
    <dgm:cxn modelId="{1DB8C50C-E8D3-49C9-B8D7-8F9946F203E2}" type="presOf" srcId="{5F9CC335-CCE6-40BE-A8AD-3B20471E501B}" destId="{25E9DA56-8A00-4230-AC6A-D23C4247D4DA}" srcOrd="0" destOrd="0" presId="urn:microsoft.com/office/officeart/2005/8/layout/default#2"/>
    <dgm:cxn modelId="{4E938769-51AC-4FB6-B634-850E7D5BF443}" srcId="{0E9F5608-5D8D-4613-8226-795DF4B4D9F3}" destId="{66A3C893-8362-496D-89B6-A5F230C9EA6C}" srcOrd="0" destOrd="0" parTransId="{D013D331-9F10-4B4D-93DD-339B3D3C90AD}" sibTransId="{35441A73-7A61-4862-A34A-8653DFF6F158}"/>
    <dgm:cxn modelId="{939B590D-E57C-4B4C-847C-3FF7F1363D65}" srcId="{0E9F5608-5D8D-4613-8226-795DF4B4D9F3}" destId="{CFB6AAF1-58B4-48C6-8B39-22C5350F468E}" srcOrd="4" destOrd="0" parTransId="{01565E56-5417-4BBF-AC03-FA425D78DC42}" sibTransId="{7E7AFBF2-1085-4D79-AA65-5413D986E14F}"/>
    <dgm:cxn modelId="{2E9FB527-C852-4AB7-8EFF-E2ECAEBDFBA9}" type="presOf" srcId="{66A3C893-8362-496D-89B6-A5F230C9EA6C}" destId="{59875F85-5CB5-461E-8B8B-ECB2DAD04BB7}" srcOrd="0" destOrd="0" presId="urn:microsoft.com/office/officeart/2005/8/layout/default#2"/>
    <dgm:cxn modelId="{31E3B3FA-7F15-48C6-9B9B-5517B9173347}" type="presOf" srcId="{0E9F5608-5D8D-4613-8226-795DF4B4D9F3}" destId="{99A07167-3049-4D36-A718-C144F6AFDA85}" srcOrd="0" destOrd="0" presId="urn:microsoft.com/office/officeart/2005/8/layout/default#2"/>
    <dgm:cxn modelId="{5E429AD8-8695-432B-B34D-C547E48E3047}" srcId="{0E9F5608-5D8D-4613-8226-795DF4B4D9F3}" destId="{0D5FCF22-AB40-4B5E-9394-3CBDC8AA6608}" srcOrd="1" destOrd="0" parTransId="{9FF4FDD7-8E42-4711-A512-612F902C0E92}" sibTransId="{EA7A494C-9FC4-4ECE-AC13-8DCD8B44DC81}"/>
    <dgm:cxn modelId="{4D5A22DD-B245-4BCA-873B-E9376D2F0DA4}" srcId="{0E9F5608-5D8D-4613-8226-795DF4B4D9F3}" destId="{5F9CC335-CCE6-40BE-A8AD-3B20471E501B}" srcOrd="2" destOrd="0" parTransId="{C74633BB-9755-426C-A6CC-D5503A763250}" sibTransId="{55101666-2B76-4239-8932-7EB30A4A749E}"/>
    <dgm:cxn modelId="{39184E7E-C51D-4C7D-8276-242B7E063B06}" srcId="{0E9F5608-5D8D-4613-8226-795DF4B4D9F3}" destId="{56A49C00-D871-4054-9CC5-939579CAC10B}" srcOrd="3" destOrd="0" parTransId="{82538B28-17D4-4032-B977-F7F5DF9E3D09}" sibTransId="{AA47F3AA-C347-437C-8870-6485F6B1FD55}"/>
    <dgm:cxn modelId="{0692C547-2F4A-4823-9D4B-8F990A5CFA3B}" type="presOf" srcId="{56A49C00-D871-4054-9CC5-939579CAC10B}" destId="{02FF9FE3-70F1-4CB2-8D0B-49AC1D946140}" srcOrd="0" destOrd="0" presId="urn:microsoft.com/office/officeart/2005/8/layout/default#2"/>
    <dgm:cxn modelId="{31BAF146-EEE1-4A4E-821D-62D992A4064C}" type="presParOf" srcId="{99A07167-3049-4D36-A718-C144F6AFDA85}" destId="{59875F85-5CB5-461E-8B8B-ECB2DAD04BB7}" srcOrd="0" destOrd="0" presId="urn:microsoft.com/office/officeart/2005/8/layout/default#2"/>
    <dgm:cxn modelId="{FC6A1863-7011-481E-8588-31D7A9B430CF}" type="presParOf" srcId="{99A07167-3049-4D36-A718-C144F6AFDA85}" destId="{A0433463-8881-4879-B411-568018303F52}" srcOrd="1" destOrd="0" presId="urn:microsoft.com/office/officeart/2005/8/layout/default#2"/>
    <dgm:cxn modelId="{3F1A907E-853D-4B8E-B859-184121070342}" type="presParOf" srcId="{99A07167-3049-4D36-A718-C144F6AFDA85}" destId="{0ED23910-D50A-4933-9577-4F4C419896FF}" srcOrd="2" destOrd="0" presId="urn:microsoft.com/office/officeart/2005/8/layout/default#2"/>
    <dgm:cxn modelId="{56C40082-D8B3-45F8-8914-D61DC7A0AB16}" type="presParOf" srcId="{99A07167-3049-4D36-A718-C144F6AFDA85}" destId="{F80143A9-A05E-4BF3-95DB-CD5B56E6B803}" srcOrd="3" destOrd="0" presId="urn:microsoft.com/office/officeart/2005/8/layout/default#2"/>
    <dgm:cxn modelId="{96D5FE7F-8982-446B-9126-083E4B31DC17}" type="presParOf" srcId="{99A07167-3049-4D36-A718-C144F6AFDA85}" destId="{25E9DA56-8A00-4230-AC6A-D23C4247D4DA}" srcOrd="4" destOrd="0" presId="urn:microsoft.com/office/officeart/2005/8/layout/default#2"/>
    <dgm:cxn modelId="{F048CD4D-6016-4962-B76F-40177353D419}" type="presParOf" srcId="{99A07167-3049-4D36-A718-C144F6AFDA85}" destId="{38981F59-0356-4B03-A556-8BD64132D9BF}" srcOrd="5" destOrd="0" presId="urn:microsoft.com/office/officeart/2005/8/layout/default#2"/>
    <dgm:cxn modelId="{113794FA-DF49-498F-89DE-BB9C265B81C4}" type="presParOf" srcId="{99A07167-3049-4D36-A718-C144F6AFDA85}" destId="{02FF9FE3-70F1-4CB2-8D0B-49AC1D946140}" srcOrd="6" destOrd="0" presId="urn:microsoft.com/office/officeart/2005/8/layout/default#2"/>
    <dgm:cxn modelId="{084A9C7E-381C-4E2E-8D8B-8582C69292BE}" type="presParOf" srcId="{99A07167-3049-4D36-A718-C144F6AFDA85}" destId="{2EE73193-DB08-4DDA-B655-91F65C47F81D}" srcOrd="7" destOrd="0" presId="urn:microsoft.com/office/officeart/2005/8/layout/default#2"/>
    <dgm:cxn modelId="{06DB1851-E6C7-47C9-A693-C46977335B70}" type="presParOf" srcId="{99A07167-3049-4D36-A718-C144F6AFDA85}" destId="{EB858515-5017-4C04-B98C-C659D2161776}" srcOrd="8"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DBB4F5-697B-4609-B4EE-931498A9AEB3}"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77D8EB72-885E-48D0-82D3-285AA086C44F}">
      <dgm:prSet phldrT="[Text]"/>
      <dgm:spPr>
        <a:solidFill>
          <a:schemeClr val="bg2">
            <a:lumMod val="50000"/>
          </a:schemeClr>
        </a:solidFill>
      </dgm:spPr>
      <dgm:t>
        <a:bodyPr/>
        <a:lstStyle/>
        <a:p>
          <a:r>
            <a:rPr lang="en-GB" dirty="0" smtClean="0">
              <a:solidFill>
                <a:schemeClr val="accent1"/>
              </a:solidFill>
            </a:rPr>
            <a:t>Developer tests</a:t>
          </a:r>
          <a:endParaRPr lang="en-GB" dirty="0">
            <a:solidFill>
              <a:schemeClr val="accent1"/>
            </a:solidFill>
          </a:endParaRPr>
        </a:p>
      </dgm:t>
    </dgm:pt>
    <dgm:pt modelId="{477C3246-4336-4135-919C-35F28FE0B991}" type="sibTrans" cxnId="{08013B2D-5C63-4EE6-B0C2-2F85875B83B8}">
      <dgm:prSet custT="1"/>
      <dgm:spPr>
        <a:solidFill>
          <a:schemeClr val="bg2">
            <a:lumMod val="75000"/>
          </a:schemeClr>
        </a:solidFill>
      </dgm:spPr>
      <dgm:t>
        <a:bodyPr/>
        <a:lstStyle/>
        <a:p>
          <a:r>
            <a:rPr lang="en-GB" sz="1600" dirty="0" smtClean="0">
              <a:solidFill>
                <a:schemeClr val="accent1"/>
              </a:solidFill>
            </a:rPr>
            <a:t>Routine tests</a:t>
          </a:r>
          <a:endParaRPr lang="en-GB" sz="1600" dirty="0">
            <a:solidFill>
              <a:schemeClr val="accent1"/>
            </a:solidFill>
          </a:endParaRPr>
        </a:p>
      </dgm:t>
    </dgm:pt>
    <dgm:pt modelId="{79C3C219-8AB8-489B-8876-4D4FFE3EDD0F}" type="parTrans" cxnId="{08013B2D-5C63-4EE6-B0C2-2F85875B83B8}">
      <dgm:prSet/>
      <dgm:spPr/>
      <dgm:t>
        <a:bodyPr/>
        <a:lstStyle/>
        <a:p>
          <a:endParaRPr lang="en-GB"/>
        </a:p>
      </dgm:t>
    </dgm:pt>
    <dgm:pt modelId="{AC81565C-52E4-4BAB-AAD8-71296A97E5F1}">
      <dgm:prSet phldrT="[Text]"/>
      <dgm:spPr>
        <a:solidFill>
          <a:schemeClr val="bg2">
            <a:lumMod val="40000"/>
            <a:lumOff val="60000"/>
          </a:schemeClr>
        </a:solidFill>
      </dgm:spPr>
      <dgm:t>
        <a:bodyPr/>
        <a:lstStyle/>
        <a:p>
          <a:r>
            <a:rPr lang="en-GB" dirty="0" smtClean="0"/>
            <a:t>Review process</a:t>
          </a:r>
          <a:endParaRPr lang="en-GB" dirty="0"/>
        </a:p>
      </dgm:t>
    </dgm:pt>
    <dgm:pt modelId="{B556D0AB-1E4E-4505-951B-013B35C7519D}" type="sibTrans" cxnId="{E9CC42A3-2B7E-4709-B6E1-11AE8A3F893B}">
      <dgm:prSet custT="1"/>
      <dgm:spPr>
        <a:solidFill>
          <a:schemeClr val="bg2">
            <a:lumMod val="60000"/>
            <a:lumOff val="40000"/>
          </a:schemeClr>
        </a:solidFill>
      </dgm:spPr>
      <dgm:t>
        <a:bodyPr/>
        <a:lstStyle/>
        <a:p>
          <a:r>
            <a:rPr lang="en-GB" sz="1600" dirty="0" smtClean="0"/>
            <a:t>System manager or owner</a:t>
          </a:r>
          <a:endParaRPr lang="en-GB" sz="1600" dirty="0"/>
        </a:p>
      </dgm:t>
    </dgm:pt>
    <dgm:pt modelId="{9E0566DA-4A58-4130-AE4D-AFBF70F658E0}" type="parTrans" cxnId="{E9CC42A3-2B7E-4709-B6E1-11AE8A3F893B}">
      <dgm:prSet/>
      <dgm:spPr/>
      <dgm:t>
        <a:bodyPr/>
        <a:lstStyle/>
        <a:p>
          <a:endParaRPr lang="en-GB"/>
        </a:p>
      </dgm:t>
    </dgm:pt>
    <dgm:pt modelId="{22E407E5-DA7B-4C6F-B357-473920C9278E}">
      <dgm:prSet phldrT="[Text]"/>
      <dgm:spPr>
        <a:solidFill>
          <a:schemeClr val="bg2">
            <a:lumMod val="20000"/>
            <a:lumOff val="80000"/>
          </a:schemeClr>
        </a:solidFill>
      </dgm:spPr>
      <dgm:t>
        <a:bodyPr/>
        <a:lstStyle/>
        <a:p>
          <a:r>
            <a:rPr lang="en-GB" dirty="0" smtClean="0"/>
            <a:t>Protected branches &amp; </a:t>
          </a:r>
          <a:r>
            <a:rPr lang="en-GB" dirty="0" smtClean="0"/>
            <a:t>trunk</a:t>
          </a:r>
          <a:endParaRPr lang="en-GB" dirty="0"/>
        </a:p>
      </dgm:t>
    </dgm:pt>
    <dgm:pt modelId="{E4A50A36-4C76-41B2-8CB4-B5066E5B9664}" type="sibTrans" cxnId="{F782DF3B-8627-4593-BF2C-89A78C239802}">
      <dgm:prSet/>
      <dgm:spPr>
        <a:noFill/>
      </dgm:spPr>
      <dgm:t>
        <a:bodyPr/>
        <a:lstStyle/>
        <a:p>
          <a:endParaRPr lang="en-GB" dirty="0"/>
        </a:p>
      </dgm:t>
    </dgm:pt>
    <dgm:pt modelId="{CC786B1C-32EB-4315-81FF-8E2939FAAE90}" type="parTrans" cxnId="{F782DF3B-8627-4593-BF2C-89A78C239802}">
      <dgm:prSet/>
      <dgm:spPr/>
      <dgm:t>
        <a:bodyPr/>
        <a:lstStyle/>
        <a:p>
          <a:endParaRPr lang="en-GB"/>
        </a:p>
      </dgm:t>
    </dgm:pt>
    <dgm:pt modelId="{86EF2EC3-35BF-493C-85B9-D8692C12D58F}" type="pres">
      <dgm:prSet presAssocID="{96DBB4F5-697B-4609-B4EE-931498A9AEB3}" presName="Name0" presStyleCnt="0">
        <dgm:presLayoutVars>
          <dgm:chMax/>
          <dgm:chPref/>
          <dgm:dir/>
          <dgm:animLvl val="lvl"/>
        </dgm:presLayoutVars>
      </dgm:prSet>
      <dgm:spPr/>
      <dgm:t>
        <a:bodyPr/>
        <a:lstStyle/>
        <a:p>
          <a:endParaRPr lang="en-GB"/>
        </a:p>
      </dgm:t>
    </dgm:pt>
    <dgm:pt modelId="{6394ED9F-100F-4F53-8DDB-5AE489AE75AF}" type="pres">
      <dgm:prSet presAssocID="{22E407E5-DA7B-4C6F-B357-473920C9278E}" presName="composite" presStyleCnt="0"/>
      <dgm:spPr/>
    </dgm:pt>
    <dgm:pt modelId="{2C9EA273-A227-48E6-873A-D37601A17781}" type="pres">
      <dgm:prSet presAssocID="{22E407E5-DA7B-4C6F-B357-473920C9278E}" presName="Parent1" presStyleLbl="node1" presStyleIdx="0" presStyleCnt="6">
        <dgm:presLayoutVars>
          <dgm:chMax val="1"/>
          <dgm:chPref val="1"/>
          <dgm:bulletEnabled val="1"/>
        </dgm:presLayoutVars>
      </dgm:prSet>
      <dgm:spPr/>
      <dgm:t>
        <a:bodyPr/>
        <a:lstStyle/>
        <a:p>
          <a:endParaRPr lang="en-GB"/>
        </a:p>
      </dgm:t>
    </dgm:pt>
    <dgm:pt modelId="{6E61801D-A000-4ED9-AAB8-02D016520CC0}" type="pres">
      <dgm:prSet presAssocID="{22E407E5-DA7B-4C6F-B357-473920C9278E}" presName="Childtext1" presStyleLbl="revTx" presStyleIdx="0" presStyleCnt="3">
        <dgm:presLayoutVars>
          <dgm:chMax val="0"/>
          <dgm:chPref val="0"/>
          <dgm:bulletEnabled val="1"/>
        </dgm:presLayoutVars>
      </dgm:prSet>
      <dgm:spPr/>
      <dgm:t>
        <a:bodyPr/>
        <a:lstStyle/>
        <a:p>
          <a:endParaRPr lang="en-GB"/>
        </a:p>
      </dgm:t>
    </dgm:pt>
    <dgm:pt modelId="{6A9F5D47-764B-421C-B981-9770344D69D3}" type="pres">
      <dgm:prSet presAssocID="{22E407E5-DA7B-4C6F-B357-473920C9278E}" presName="BalanceSpacing" presStyleCnt="0"/>
      <dgm:spPr/>
    </dgm:pt>
    <dgm:pt modelId="{4568C529-9A00-4169-BDB9-27511A904EA1}" type="pres">
      <dgm:prSet presAssocID="{22E407E5-DA7B-4C6F-B357-473920C9278E}" presName="BalanceSpacing1" presStyleCnt="0"/>
      <dgm:spPr/>
    </dgm:pt>
    <dgm:pt modelId="{CA480577-464E-4B84-A4BC-9EC4A5DF8F71}" type="pres">
      <dgm:prSet presAssocID="{E4A50A36-4C76-41B2-8CB4-B5066E5B9664}" presName="Accent1Text" presStyleLbl="node1" presStyleIdx="1" presStyleCnt="6"/>
      <dgm:spPr/>
      <dgm:t>
        <a:bodyPr/>
        <a:lstStyle/>
        <a:p>
          <a:endParaRPr lang="en-GB"/>
        </a:p>
      </dgm:t>
    </dgm:pt>
    <dgm:pt modelId="{56379506-A87D-4C39-A50C-E9F2CD16CCAF}" type="pres">
      <dgm:prSet presAssocID="{E4A50A36-4C76-41B2-8CB4-B5066E5B9664}" presName="spaceBetweenRectangles" presStyleCnt="0"/>
      <dgm:spPr/>
    </dgm:pt>
    <dgm:pt modelId="{C3E83295-412B-444E-806C-A7753FC96B16}" type="pres">
      <dgm:prSet presAssocID="{AC81565C-52E4-4BAB-AAD8-71296A97E5F1}" presName="composite" presStyleCnt="0"/>
      <dgm:spPr/>
    </dgm:pt>
    <dgm:pt modelId="{ACD66C4A-98B7-4732-916D-A2F528069246}" type="pres">
      <dgm:prSet presAssocID="{AC81565C-52E4-4BAB-AAD8-71296A97E5F1}" presName="Parent1" presStyleLbl="node1" presStyleIdx="2" presStyleCnt="6">
        <dgm:presLayoutVars>
          <dgm:chMax val="1"/>
          <dgm:chPref val="1"/>
          <dgm:bulletEnabled val="1"/>
        </dgm:presLayoutVars>
      </dgm:prSet>
      <dgm:spPr/>
      <dgm:t>
        <a:bodyPr/>
        <a:lstStyle/>
        <a:p>
          <a:endParaRPr lang="en-GB"/>
        </a:p>
      </dgm:t>
    </dgm:pt>
    <dgm:pt modelId="{C499D8B0-ACF3-440C-9BCC-C17D5C22B6C3}" type="pres">
      <dgm:prSet presAssocID="{AC81565C-52E4-4BAB-AAD8-71296A97E5F1}" presName="Childtext1" presStyleLbl="revTx" presStyleIdx="1" presStyleCnt="3">
        <dgm:presLayoutVars>
          <dgm:chMax val="0"/>
          <dgm:chPref val="0"/>
          <dgm:bulletEnabled val="1"/>
        </dgm:presLayoutVars>
      </dgm:prSet>
      <dgm:spPr/>
      <dgm:t>
        <a:bodyPr/>
        <a:lstStyle/>
        <a:p>
          <a:endParaRPr lang="en-GB"/>
        </a:p>
      </dgm:t>
    </dgm:pt>
    <dgm:pt modelId="{D2D2519C-EBD3-460E-9E20-84F1755D1197}" type="pres">
      <dgm:prSet presAssocID="{AC81565C-52E4-4BAB-AAD8-71296A97E5F1}" presName="BalanceSpacing" presStyleCnt="0"/>
      <dgm:spPr/>
    </dgm:pt>
    <dgm:pt modelId="{EA57D3C0-0DE8-489D-8404-9CF397E82EAB}" type="pres">
      <dgm:prSet presAssocID="{AC81565C-52E4-4BAB-AAD8-71296A97E5F1}" presName="BalanceSpacing1" presStyleCnt="0"/>
      <dgm:spPr/>
    </dgm:pt>
    <dgm:pt modelId="{37428BAE-8A86-4F88-8A32-7FBBBD8BF4EC}" type="pres">
      <dgm:prSet presAssocID="{B556D0AB-1E4E-4505-951B-013B35C7519D}" presName="Accent1Text" presStyleLbl="node1" presStyleIdx="3" presStyleCnt="6"/>
      <dgm:spPr/>
      <dgm:t>
        <a:bodyPr/>
        <a:lstStyle/>
        <a:p>
          <a:endParaRPr lang="en-GB"/>
        </a:p>
      </dgm:t>
    </dgm:pt>
    <dgm:pt modelId="{AD60686D-FB03-4BF2-BF4E-8A593B4A7BEF}" type="pres">
      <dgm:prSet presAssocID="{B556D0AB-1E4E-4505-951B-013B35C7519D}" presName="spaceBetweenRectangles" presStyleCnt="0"/>
      <dgm:spPr/>
    </dgm:pt>
    <dgm:pt modelId="{571C0241-B36A-4F41-B87C-E19013B2F8AF}" type="pres">
      <dgm:prSet presAssocID="{77D8EB72-885E-48D0-82D3-285AA086C44F}" presName="composite" presStyleCnt="0"/>
      <dgm:spPr/>
    </dgm:pt>
    <dgm:pt modelId="{D1B4B080-A94B-4E74-A8D7-6A3692F94AA2}" type="pres">
      <dgm:prSet presAssocID="{77D8EB72-885E-48D0-82D3-285AA086C44F}" presName="Parent1" presStyleLbl="node1" presStyleIdx="4" presStyleCnt="6">
        <dgm:presLayoutVars>
          <dgm:chMax val="1"/>
          <dgm:chPref val="1"/>
          <dgm:bulletEnabled val="1"/>
        </dgm:presLayoutVars>
      </dgm:prSet>
      <dgm:spPr/>
      <dgm:t>
        <a:bodyPr/>
        <a:lstStyle/>
        <a:p>
          <a:endParaRPr lang="en-GB"/>
        </a:p>
      </dgm:t>
    </dgm:pt>
    <dgm:pt modelId="{17ED297E-F673-4D2D-822B-25A8DEB913C0}" type="pres">
      <dgm:prSet presAssocID="{77D8EB72-885E-48D0-82D3-285AA086C44F}" presName="Childtext1" presStyleLbl="revTx" presStyleIdx="2" presStyleCnt="3">
        <dgm:presLayoutVars>
          <dgm:chMax val="0"/>
          <dgm:chPref val="0"/>
          <dgm:bulletEnabled val="1"/>
        </dgm:presLayoutVars>
      </dgm:prSet>
      <dgm:spPr/>
      <dgm:t>
        <a:bodyPr/>
        <a:lstStyle/>
        <a:p>
          <a:endParaRPr lang="en-GB"/>
        </a:p>
      </dgm:t>
    </dgm:pt>
    <dgm:pt modelId="{A0E10ED0-DB1B-4294-83F7-9DFBC5495BFB}" type="pres">
      <dgm:prSet presAssocID="{77D8EB72-885E-48D0-82D3-285AA086C44F}" presName="BalanceSpacing" presStyleCnt="0"/>
      <dgm:spPr/>
    </dgm:pt>
    <dgm:pt modelId="{2738789A-D7BF-42F6-9D5C-628CA900FB67}" type="pres">
      <dgm:prSet presAssocID="{77D8EB72-885E-48D0-82D3-285AA086C44F}" presName="BalanceSpacing1" presStyleCnt="0"/>
      <dgm:spPr/>
    </dgm:pt>
    <dgm:pt modelId="{6033DFEC-5A57-4774-A919-4F8F4944667D}" type="pres">
      <dgm:prSet presAssocID="{477C3246-4336-4135-919C-35F28FE0B991}" presName="Accent1Text" presStyleLbl="node1" presStyleIdx="5" presStyleCnt="6"/>
      <dgm:spPr/>
      <dgm:t>
        <a:bodyPr/>
        <a:lstStyle/>
        <a:p>
          <a:endParaRPr lang="en-GB"/>
        </a:p>
      </dgm:t>
    </dgm:pt>
  </dgm:ptLst>
  <dgm:cxnLst>
    <dgm:cxn modelId="{08013B2D-5C63-4EE6-B0C2-2F85875B83B8}" srcId="{96DBB4F5-697B-4609-B4EE-931498A9AEB3}" destId="{77D8EB72-885E-48D0-82D3-285AA086C44F}" srcOrd="2" destOrd="0" parTransId="{79C3C219-8AB8-489B-8876-4D4FFE3EDD0F}" sibTransId="{477C3246-4336-4135-919C-35F28FE0B991}"/>
    <dgm:cxn modelId="{86031F03-43F5-4CAC-87C7-ACB76796E792}" type="presOf" srcId="{477C3246-4336-4135-919C-35F28FE0B991}" destId="{6033DFEC-5A57-4774-A919-4F8F4944667D}" srcOrd="0" destOrd="0" presId="urn:microsoft.com/office/officeart/2008/layout/AlternatingHexagons"/>
    <dgm:cxn modelId="{F782DF3B-8627-4593-BF2C-89A78C239802}" srcId="{96DBB4F5-697B-4609-B4EE-931498A9AEB3}" destId="{22E407E5-DA7B-4C6F-B357-473920C9278E}" srcOrd="0" destOrd="0" parTransId="{CC786B1C-32EB-4315-81FF-8E2939FAAE90}" sibTransId="{E4A50A36-4C76-41B2-8CB4-B5066E5B9664}"/>
    <dgm:cxn modelId="{1C018354-2021-4CDB-8E1C-F015A28C4681}" type="presOf" srcId="{B556D0AB-1E4E-4505-951B-013B35C7519D}" destId="{37428BAE-8A86-4F88-8A32-7FBBBD8BF4EC}" srcOrd="0" destOrd="0" presId="urn:microsoft.com/office/officeart/2008/layout/AlternatingHexagons"/>
    <dgm:cxn modelId="{890F8977-C83C-44EC-876D-1017B0415D8C}" type="presOf" srcId="{E4A50A36-4C76-41B2-8CB4-B5066E5B9664}" destId="{CA480577-464E-4B84-A4BC-9EC4A5DF8F71}" srcOrd="0" destOrd="0" presId="urn:microsoft.com/office/officeart/2008/layout/AlternatingHexagons"/>
    <dgm:cxn modelId="{E9CC42A3-2B7E-4709-B6E1-11AE8A3F893B}" srcId="{96DBB4F5-697B-4609-B4EE-931498A9AEB3}" destId="{AC81565C-52E4-4BAB-AAD8-71296A97E5F1}" srcOrd="1" destOrd="0" parTransId="{9E0566DA-4A58-4130-AE4D-AFBF70F658E0}" sibTransId="{B556D0AB-1E4E-4505-951B-013B35C7519D}"/>
    <dgm:cxn modelId="{C81062C7-BD68-46BE-996F-43C5FBD12646}" type="presOf" srcId="{AC81565C-52E4-4BAB-AAD8-71296A97E5F1}" destId="{ACD66C4A-98B7-4732-916D-A2F528069246}" srcOrd="0" destOrd="0" presId="urn:microsoft.com/office/officeart/2008/layout/AlternatingHexagons"/>
    <dgm:cxn modelId="{C03ED0A3-9025-4B21-84F3-379CB352C308}" type="presOf" srcId="{22E407E5-DA7B-4C6F-B357-473920C9278E}" destId="{2C9EA273-A227-48E6-873A-D37601A17781}" srcOrd="0" destOrd="0" presId="urn:microsoft.com/office/officeart/2008/layout/AlternatingHexagons"/>
    <dgm:cxn modelId="{E0D08B5B-79B3-4B95-92C2-E48A4FDB97B4}" type="presOf" srcId="{77D8EB72-885E-48D0-82D3-285AA086C44F}" destId="{D1B4B080-A94B-4E74-A8D7-6A3692F94AA2}" srcOrd="0" destOrd="0" presId="urn:microsoft.com/office/officeart/2008/layout/AlternatingHexagons"/>
    <dgm:cxn modelId="{126AC39B-2C3B-4C30-B911-37F97223C31D}" type="presOf" srcId="{96DBB4F5-697B-4609-B4EE-931498A9AEB3}" destId="{86EF2EC3-35BF-493C-85B9-D8692C12D58F}" srcOrd="0" destOrd="0" presId="urn:microsoft.com/office/officeart/2008/layout/AlternatingHexagons"/>
    <dgm:cxn modelId="{15B6D3AF-7EB8-4561-8C29-2D482D332FED}" type="presParOf" srcId="{86EF2EC3-35BF-493C-85B9-D8692C12D58F}" destId="{6394ED9F-100F-4F53-8DDB-5AE489AE75AF}" srcOrd="0" destOrd="0" presId="urn:microsoft.com/office/officeart/2008/layout/AlternatingHexagons"/>
    <dgm:cxn modelId="{F6B174B8-F945-4CC2-A38D-07A8AF710510}" type="presParOf" srcId="{6394ED9F-100F-4F53-8DDB-5AE489AE75AF}" destId="{2C9EA273-A227-48E6-873A-D37601A17781}" srcOrd="0" destOrd="0" presId="urn:microsoft.com/office/officeart/2008/layout/AlternatingHexagons"/>
    <dgm:cxn modelId="{E99D0FE6-5079-4D74-A84E-22B00A3A012A}" type="presParOf" srcId="{6394ED9F-100F-4F53-8DDB-5AE489AE75AF}" destId="{6E61801D-A000-4ED9-AAB8-02D016520CC0}" srcOrd="1" destOrd="0" presId="urn:microsoft.com/office/officeart/2008/layout/AlternatingHexagons"/>
    <dgm:cxn modelId="{5CE6FBBD-8E03-4FD1-A073-A79B945D658F}" type="presParOf" srcId="{6394ED9F-100F-4F53-8DDB-5AE489AE75AF}" destId="{6A9F5D47-764B-421C-B981-9770344D69D3}" srcOrd="2" destOrd="0" presId="urn:microsoft.com/office/officeart/2008/layout/AlternatingHexagons"/>
    <dgm:cxn modelId="{848C9265-6462-47AF-BBE5-A42A909A1941}" type="presParOf" srcId="{6394ED9F-100F-4F53-8DDB-5AE489AE75AF}" destId="{4568C529-9A00-4169-BDB9-27511A904EA1}" srcOrd="3" destOrd="0" presId="urn:microsoft.com/office/officeart/2008/layout/AlternatingHexagons"/>
    <dgm:cxn modelId="{0A088C35-5D94-4602-978B-D6ABBA595D56}" type="presParOf" srcId="{6394ED9F-100F-4F53-8DDB-5AE489AE75AF}" destId="{CA480577-464E-4B84-A4BC-9EC4A5DF8F71}" srcOrd="4" destOrd="0" presId="urn:microsoft.com/office/officeart/2008/layout/AlternatingHexagons"/>
    <dgm:cxn modelId="{744FD768-C9C8-456E-B713-FB7F4D47308C}" type="presParOf" srcId="{86EF2EC3-35BF-493C-85B9-D8692C12D58F}" destId="{56379506-A87D-4C39-A50C-E9F2CD16CCAF}" srcOrd="1" destOrd="0" presId="urn:microsoft.com/office/officeart/2008/layout/AlternatingHexagons"/>
    <dgm:cxn modelId="{B4F9C2BF-3FC3-4BAE-8BE5-FE826CCCECB6}" type="presParOf" srcId="{86EF2EC3-35BF-493C-85B9-D8692C12D58F}" destId="{C3E83295-412B-444E-806C-A7753FC96B16}" srcOrd="2" destOrd="0" presId="urn:microsoft.com/office/officeart/2008/layout/AlternatingHexagons"/>
    <dgm:cxn modelId="{E2620BA8-D09D-4324-AD6B-9ED8F8787061}" type="presParOf" srcId="{C3E83295-412B-444E-806C-A7753FC96B16}" destId="{ACD66C4A-98B7-4732-916D-A2F528069246}" srcOrd="0" destOrd="0" presId="urn:microsoft.com/office/officeart/2008/layout/AlternatingHexagons"/>
    <dgm:cxn modelId="{1FE20157-79EF-4CB2-A957-FE97838E1D2D}" type="presParOf" srcId="{C3E83295-412B-444E-806C-A7753FC96B16}" destId="{C499D8B0-ACF3-440C-9BCC-C17D5C22B6C3}" srcOrd="1" destOrd="0" presId="urn:microsoft.com/office/officeart/2008/layout/AlternatingHexagons"/>
    <dgm:cxn modelId="{33531964-9C41-4212-BC31-915297D4E1D6}" type="presParOf" srcId="{C3E83295-412B-444E-806C-A7753FC96B16}" destId="{D2D2519C-EBD3-460E-9E20-84F1755D1197}" srcOrd="2" destOrd="0" presId="urn:microsoft.com/office/officeart/2008/layout/AlternatingHexagons"/>
    <dgm:cxn modelId="{F075E2E9-F82C-4EC8-80C4-312CC1372D99}" type="presParOf" srcId="{C3E83295-412B-444E-806C-A7753FC96B16}" destId="{EA57D3C0-0DE8-489D-8404-9CF397E82EAB}" srcOrd="3" destOrd="0" presId="urn:microsoft.com/office/officeart/2008/layout/AlternatingHexagons"/>
    <dgm:cxn modelId="{3825DBE9-CBDD-49B9-90AD-766B4A7DEA92}" type="presParOf" srcId="{C3E83295-412B-444E-806C-A7753FC96B16}" destId="{37428BAE-8A86-4F88-8A32-7FBBBD8BF4EC}" srcOrd="4" destOrd="0" presId="urn:microsoft.com/office/officeart/2008/layout/AlternatingHexagons"/>
    <dgm:cxn modelId="{40DFF6B7-4708-4CF1-BB74-5C294D3FF600}" type="presParOf" srcId="{86EF2EC3-35BF-493C-85B9-D8692C12D58F}" destId="{AD60686D-FB03-4BF2-BF4E-8A593B4A7BEF}" srcOrd="3" destOrd="0" presId="urn:microsoft.com/office/officeart/2008/layout/AlternatingHexagons"/>
    <dgm:cxn modelId="{E102135C-CE61-4A9A-BB37-FC10C89FF17A}" type="presParOf" srcId="{86EF2EC3-35BF-493C-85B9-D8692C12D58F}" destId="{571C0241-B36A-4F41-B87C-E19013B2F8AF}" srcOrd="4" destOrd="0" presId="urn:microsoft.com/office/officeart/2008/layout/AlternatingHexagons"/>
    <dgm:cxn modelId="{E8554E90-9943-4CA8-84FD-9509937A5519}" type="presParOf" srcId="{571C0241-B36A-4F41-B87C-E19013B2F8AF}" destId="{D1B4B080-A94B-4E74-A8D7-6A3692F94AA2}" srcOrd="0" destOrd="0" presId="urn:microsoft.com/office/officeart/2008/layout/AlternatingHexagons"/>
    <dgm:cxn modelId="{CCF0C0A5-73F6-4232-B005-9C84E503F3F6}" type="presParOf" srcId="{571C0241-B36A-4F41-B87C-E19013B2F8AF}" destId="{17ED297E-F673-4D2D-822B-25A8DEB913C0}" srcOrd="1" destOrd="0" presId="urn:microsoft.com/office/officeart/2008/layout/AlternatingHexagons"/>
    <dgm:cxn modelId="{F8449ECD-65FD-4E2C-B0DD-0840110542B0}" type="presParOf" srcId="{571C0241-B36A-4F41-B87C-E19013B2F8AF}" destId="{A0E10ED0-DB1B-4294-83F7-9DFBC5495BFB}" srcOrd="2" destOrd="0" presId="urn:microsoft.com/office/officeart/2008/layout/AlternatingHexagons"/>
    <dgm:cxn modelId="{82A9DDD4-A9A9-4666-A02C-703B10F6F448}" type="presParOf" srcId="{571C0241-B36A-4F41-B87C-E19013B2F8AF}" destId="{2738789A-D7BF-42F6-9D5C-628CA900FB67}" srcOrd="3" destOrd="0" presId="urn:microsoft.com/office/officeart/2008/layout/AlternatingHexagons"/>
    <dgm:cxn modelId="{50C171CD-6B91-493C-B1F5-78A6560B9364}" type="presParOf" srcId="{571C0241-B36A-4F41-B87C-E19013B2F8AF}" destId="{6033DFEC-5A57-4774-A919-4F8F4944667D}" srcOrd="4" destOrd="0" presId="urn:microsoft.com/office/officeart/2008/layout/AlternatingHexagon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2BEE30-6C71-40D0-9C09-22EF11841EB3}"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GB"/>
        </a:p>
      </dgm:t>
    </dgm:pt>
    <dgm:pt modelId="{03A2B038-D24D-4BFE-BA0A-DA4E403FD26C}">
      <dgm:prSet phldrT="[Text]"/>
      <dgm:spPr>
        <a:solidFill>
          <a:srgbClr val="FF7C80">
            <a:alpha val="90000"/>
          </a:srgbClr>
        </a:solidFill>
      </dgm:spPr>
      <dgm:t>
        <a:bodyPr/>
        <a:lstStyle/>
        <a:p>
          <a:pPr algn="ctr"/>
          <a:r>
            <a:rPr lang="en-GB" dirty="0" smtClean="0"/>
            <a:t>    No	</a:t>
          </a:r>
          <a:endParaRPr lang="en-GB" dirty="0"/>
        </a:p>
      </dgm:t>
    </dgm:pt>
    <dgm:pt modelId="{B3DB19BE-DE65-423B-ABD5-0CB3B5082B2A}" type="parTrans" cxnId="{457CF7FE-D1B0-4B08-BAE8-1FB2B8E3691E}">
      <dgm:prSet/>
      <dgm:spPr/>
      <dgm:t>
        <a:bodyPr/>
        <a:lstStyle/>
        <a:p>
          <a:endParaRPr lang="en-GB"/>
        </a:p>
      </dgm:t>
    </dgm:pt>
    <dgm:pt modelId="{9FF8D905-A093-4B65-B192-92D89C17D447}" type="sibTrans" cxnId="{457CF7FE-D1B0-4B08-BAE8-1FB2B8E3691E}">
      <dgm:prSet/>
      <dgm:spPr/>
      <dgm:t>
        <a:bodyPr/>
        <a:lstStyle/>
        <a:p>
          <a:endParaRPr lang="en-GB"/>
        </a:p>
      </dgm:t>
    </dgm:pt>
    <dgm:pt modelId="{D09D4EC1-0EF9-43F7-9656-42439204DBDE}">
      <dgm:prSet phldrT="[Text]"/>
      <dgm:spPr/>
      <dgm:t>
        <a:bodyPr/>
        <a:lstStyle/>
        <a:p>
          <a:r>
            <a:rPr lang="en-GB" dirty="0" smtClean="0"/>
            <a:t>Risks and issues</a:t>
          </a:r>
          <a:endParaRPr lang="en-GB" dirty="0"/>
        </a:p>
      </dgm:t>
    </dgm:pt>
    <dgm:pt modelId="{0EA11CDB-C07C-46B1-AF64-92E013B7BED6}" type="parTrans" cxnId="{E4C4E77D-2E19-41F7-9BE9-D1C42643BA62}">
      <dgm:prSet/>
      <dgm:spPr/>
      <dgm:t>
        <a:bodyPr/>
        <a:lstStyle/>
        <a:p>
          <a:endParaRPr lang="en-GB"/>
        </a:p>
      </dgm:t>
    </dgm:pt>
    <dgm:pt modelId="{6FBF9A35-AB71-429C-B95E-99E40BDF718A}" type="sibTrans" cxnId="{E4C4E77D-2E19-41F7-9BE9-D1C42643BA62}">
      <dgm:prSet/>
      <dgm:spPr/>
      <dgm:t>
        <a:bodyPr/>
        <a:lstStyle/>
        <a:p>
          <a:endParaRPr lang="en-GB"/>
        </a:p>
      </dgm:t>
    </dgm:pt>
    <dgm:pt modelId="{E1E560F0-5A24-4160-A653-EFBA8C9E3204}">
      <dgm:prSet phldrT="[Text]"/>
      <dgm:spPr/>
      <dgm:t>
        <a:bodyPr/>
        <a:lstStyle/>
        <a:p>
          <a:r>
            <a:rPr lang="en-GB" dirty="0" smtClean="0"/>
            <a:t>Asset analysis in register of assets</a:t>
          </a:r>
          <a:endParaRPr lang="en-GB" dirty="0"/>
        </a:p>
      </dgm:t>
    </dgm:pt>
    <dgm:pt modelId="{4B487EDA-3374-45DF-9201-ED590C9AAE0B}" type="parTrans" cxnId="{B20D8F73-E799-4620-AB03-09BB488AE4B1}">
      <dgm:prSet/>
      <dgm:spPr/>
      <dgm:t>
        <a:bodyPr/>
        <a:lstStyle/>
        <a:p>
          <a:endParaRPr lang="en-GB"/>
        </a:p>
      </dgm:t>
    </dgm:pt>
    <dgm:pt modelId="{246B11D7-45AD-4B12-9041-18A57D20CC38}" type="sibTrans" cxnId="{B20D8F73-E799-4620-AB03-09BB488AE4B1}">
      <dgm:prSet/>
      <dgm:spPr/>
      <dgm:t>
        <a:bodyPr/>
        <a:lstStyle/>
        <a:p>
          <a:endParaRPr lang="en-GB"/>
        </a:p>
      </dgm:t>
    </dgm:pt>
    <dgm:pt modelId="{CAE9DB3D-C5EC-43A9-9240-744D99DEAFF6}">
      <dgm:prSet phldrT="[Text]"/>
      <dgm:spPr>
        <a:solidFill>
          <a:srgbClr val="CCFF99">
            <a:alpha val="90000"/>
          </a:srgbClr>
        </a:solidFill>
      </dgm:spPr>
      <dgm:t>
        <a:bodyPr/>
        <a:lstStyle/>
        <a:p>
          <a:r>
            <a:rPr lang="en-GB" dirty="0" smtClean="0"/>
            <a:t>Yes</a:t>
          </a:r>
          <a:endParaRPr lang="en-GB" dirty="0"/>
        </a:p>
      </dgm:t>
    </dgm:pt>
    <dgm:pt modelId="{4FA09A50-0D0A-411F-9A79-DFFEE7B7AFC9}" type="parTrans" cxnId="{8699FD2C-1029-4E9D-ADCF-BDB171B7D551}">
      <dgm:prSet/>
      <dgm:spPr/>
      <dgm:t>
        <a:bodyPr/>
        <a:lstStyle/>
        <a:p>
          <a:endParaRPr lang="en-GB"/>
        </a:p>
      </dgm:t>
    </dgm:pt>
    <dgm:pt modelId="{9A51A47A-E733-4295-B1F9-89BA5BB42462}" type="sibTrans" cxnId="{8699FD2C-1029-4E9D-ADCF-BDB171B7D551}">
      <dgm:prSet/>
      <dgm:spPr/>
      <dgm:t>
        <a:bodyPr/>
        <a:lstStyle/>
        <a:p>
          <a:endParaRPr lang="en-GB"/>
        </a:p>
      </dgm:t>
    </dgm:pt>
    <dgm:pt modelId="{1855B803-996F-4853-BECB-39C50A46050C}">
      <dgm:prSet phldrT="[Text]"/>
      <dgm:spPr/>
      <dgm:t>
        <a:bodyPr/>
        <a:lstStyle/>
        <a:p>
          <a:r>
            <a:rPr lang="en-GB" dirty="0" smtClean="0"/>
            <a:t>Updated content that can be shared</a:t>
          </a:r>
          <a:endParaRPr lang="en-GB" dirty="0"/>
        </a:p>
      </dgm:t>
    </dgm:pt>
    <dgm:pt modelId="{4A1DB56F-8180-4182-9478-42FAC6CCC234}" type="parTrans" cxnId="{DEDBA4B7-362D-419A-AF3C-361883C5C9F2}">
      <dgm:prSet/>
      <dgm:spPr/>
      <dgm:t>
        <a:bodyPr/>
        <a:lstStyle/>
        <a:p>
          <a:endParaRPr lang="en-GB"/>
        </a:p>
      </dgm:t>
    </dgm:pt>
    <dgm:pt modelId="{58A5DB59-8F81-4896-A5D6-A7325851B5C6}" type="sibTrans" cxnId="{DEDBA4B7-362D-419A-AF3C-361883C5C9F2}">
      <dgm:prSet/>
      <dgm:spPr/>
      <dgm:t>
        <a:bodyPr/>
        <a:lstStyle/>
        <a:p>
          <a:endParaRPr lang="en-GB"/>
        </a:p>
      </dgm:t>
    </dgm:pt>
    <dgm:pt modelId="{13725B71-46FB-49C9-9AC5-DD162D842B45}">
      <dgm:prSet phldrT="[Text]"/>
      <dgm:spPr/>
      <dgm:t>
        <a:bodyPr/>
        <a:lstStyle/>
        <a:p>
          <a:r>
            <a:rPr lang="en-GB" dirty="0" smtClean="0"/>
            <a:t>Acceptable working practices</a:t>
          </a:r>
          <a:endParaRPr lang="en-GB" dirty="0"/>
        </a:p>
      </dgm:t>
    </dgm:pt>
    <dgm:pt modelId="{135E2865-CC80-4C86-BFD5-ED07DB24B817}" type="parTrans" cxnId="{B6000698-2E26-41A9-97CD-9646EBF8E10B}">
      <dgm:prSet/>
      <dgm:spPr/>
      <dgm:t>
        <a:bodyPr/>
        <a:lstStyle/>
        <a:p>
          <a:endParaRPr lang="en-GB"/>
        </a:p>
      </dgm:t>
    </dgm:pt>
    <dgm:pt modelId="{96CBB5AB-3DDE-4B93-B6BC-8F025593D4AE}" type="sibTrans" cxnId="{B6000698-2E26-41A9-97CD-9646EBF8E10B}">
      <dgm:prSet/>
      <dgm:spPr/>
      <dgm:t>
        <a:bodyPr/>
        <a:lstStyle/>
        <a:p>
          <a:endParaRPr lang="en-GB"/>
        </a:p>
      </dgm:t>
    </dgm:pt>
    <dgm:pt modelId="{F83574EA-A7F2-46E8-A7FF-4A14D36C0189}">
      <dgm:prSet phldrT="[Text]"/>
      <dgm:spPr/>
      <dgm:t>
        <a:bodyPr/>
        <a:lstStyle/>
        <a:p>
          <a:r>
            <a:rPr lang="en-GB" dirty="0" smtClean="0"/>
            <a:t>Risk mitigation and issue resolutions</a:t>
          </a:r>
          <a:endParaRPr lang="en-GB" dirty="0"/>
        </a:p>
      </dgm:t>
    </dgm:pt>
    <dgm:pt modelId="{2630665B-36ED-4DA1-9D30-77C5DBCEB3B0}" type="parTrans" cxnId="{BFAF6C4D-B774-4860-859F-62C9765AB683}">
      <dgm:prSet/>
      <dgm:spPr/>
      <dgm:t>
        <a:bodyPr/>
        <a:lstStyle/>
        <a:p>
          <a:endParaRPr lang="en-GB"/>
        </a:p>
      </dgm:t>
    </dgm:pt>
    <dgm:pt modelId="{4953235F-5D47-44CC-85CA-4F48A3E97C94}" type="sibTrans" cxnId="{BFAF6C4D-B774-4860-859F-62C9765AB683}">
      <dgm:prSet/>
      <dgm:spPr/>
      <dgm:t>
        <a:bodyPr/>
        <a:lstStyle/>
        <a:p>
          <a:endParaRPr lang="en-GB"/>
        </a:p>
      </dgm:t>
    </dgm:pt>
    <dgm:pt modelId="{17B2A0F2-A0DB-4307-BE4C-8ABDDB99975E}" type="pres">
      <dgm:prSet presAssocID="{7C2BEE30-6C71-40D0-9C09-22EF11841EB3}" presName="outerComposite" presStyleCnt="0">
        <dgm:presLayoutVars>
          <dgm:chMax val="2"/>
          <dgm:animLvl val="lvl"/>
          <dgm:resizeHandles val="exact"/>
        </dgm:presLayoutVars>
      </dgm:prSet>
      <dgm:spPr/>
      <dgm:t>
        <a:bodyPr/>
        <a:lstStyle/>
        <a:p>
          <a:endParaRPr lang="en-GB"/>
        </a:p>
      </dgm:t>
    </dgm:pt>
    <dgm:pt modelId="{7FCAA512-C577-467C-BA9F-3FABBD6B66CB}" type="pres">
      <dgm:prSet presAssocID="{7C2BEE30-6C71-40D0-9C09-22EF11841EB3}" presName="dummyMaxCanvas" presStyleCnt="0"/>
      <dgm:spPr/>
    </dgm:pt>
    <dgm:pt modelId="{6447EDC1-05F8-40CC-9EF6-154F79E5B41B}" type="pres">
      <dgm:prSet presAssocID="{7C2BEE30-6C71-40D0-9C09-22EF11841EB3}" presName="parentComposite" presStyleCnt="0"/>
      <dgm:spPr/>
    </dgm:pt>
    <dgm:pt modelId="{1F3084AB-8B1D-4326-9DB1-B82D6FE8C20A}" type="pres">
      <dgm:prSet presAssocID="{7C2BEE30-6C71-40D0-9C09-22EF11841EB3}" presName="parent1" presStyleLbl="alignAccFollowNode1" presStyleIdx="0" presStyleCnt="4">
        <dgm:presLayoutVars>
          <dgm:chMax val="4"/>
        </dgm:presLayoutVars>
      </dgm:prSet>
      <dgm:spPr/>
      <dgm:t>
        <a:bodyPr/>
        <a:lstStyle/>
        <a:p>
          <a:endParaRPr lang="en-GB"/>
        </a:p>
      </dgm:t>
    </dgm:pt>
    <dgm:pt modelId="{6C75235A-946C-4DE5-9BA6-A2E12E3EA2ED}" type="pres">
      <dgm:prSet presAssocID="{7C2BEE30-6C71-40D0-9C09-22EF11841EB3}" presName="parent2" presStyleLbl="alignAccFollowNode1" presStyleIdx="1" presStyleCnt="4">
        <dgm:presLayoutVars>
          <dgm:chMax val="4"/>
        </dgm:presLayoutVars>
      </dgm:prSet>
      <dgm:spPr/>
      <dgm:t>
        <a:bodyPr/>
        <a:lstStyle/>
        <a:p>
          <a:endParaRPr lang="en-GB"/>
        </a:p>
      </dgm:t>
    </dgm:pt>
    <dgm:pt modelId="{BB301903-702C-4F24-9D04-7601716B63B5}" type="pres">
      <dgm:prSet presAssocID="{7C2BEE30-6C71-40D0-9C09-22EF11841EB3}" presName="childrenComposite" presStyleCnt="0"/>
      <dgm:spPr/>
    </dgm:pt>
    <dgm:pt modelId="{B6E85794-875C-4F22-AC21-FB79231EDA1F}" type="pres">
      <dgm:prSet presAssocID="{7C2BEE30-6C71-40D0-9C09-22EF11841EB3}" presName="dummyMaxCanvas_ChildArea" presStyleCnt="0"/>
      <dgm:spPr/>
    </dgm:pt>
    <dgm:pt modelId="{1139E5E0-0D4A-4D6F-9DC6-B3A72DC6D372}" type="pres">
      <dgm:prSet presAssocID="{7C2BEE30-6C71-40D0-9C09-22EF11841EB3}" presName="fulcrum" presStyleLbl="alignAccFollowNode1" presStyleIdx="2" presStyleCnt="4"/>
      <dgm:spPr>
        <a:solidFill>
          <a:srgbClr val="FF0000">
            <a:alpha val="90000"/>
          </a:srgbClr>
        </a:solidFill>
      </dgm:spPr>
    </dgm:pt>
    <dgm:pt modelId="{7ED099AB-26CB-4613-B7B3-ABD0C508E8C3}" type="pres">
      <dgm:prSet presAssocID="{7C2BEE30-6C71-40D0-9C09-22EF11841EB3}" presName="balance_23" presStyleLbl="alignAccFollowNode1" presStyleIdx="3" presStyleCnt="4">
        <dgm:presLayoutVars>
          <dgm:bulletEnabled val="1"/>
        </dgm:presLayoutVars>
      </dgm:prSet>
      <dgm:spPr>
        <a:solidFill>
          <a:srgbClr val="FF0000">
            <a:alpha val="90000"/>
          </a:srgbClr>
        </a:solidFill>
      </dgm:spPr>
    </dgm:pt>
    <dgm:pt modelId="{0FE70BFB-80E6-4ABE-A8C4-A06529BE8894}" type="pres">
      <dgm:prSet presAssocID="{7C2BEE30-6C71-40D0-9C09-22EF11841EB3}" presName="right_23_1" presStyleLbl="node1" presStyleIdx="0" presStyleCnt="5">
        <dgm:presLayoutVars>
          <dgm:bulletEnabled val="1"/>
        </dgm:presLayoutVars>
      </dgm:prSet>
      <dgm:spPr/>
      <dgm:t>
        <a:bodyPr/>
        <a:lstStyle/>
        <a:p>
          <a:endParaRPr lang="en-GB"/>
        </a:p>
      </dgm:t>
    </dgm:pt>
    <dgm:pt modelId="{F91E3DE4-5B50-4040-B373-CF42E651E183}" type="pres">
      <dgm:prSet presAssocID="{7C2BEE30-6C71-40D0-9C09-22EF11841EB3}" presName="right_23_2" presStyleLbl="node1" presStyleIdx="1" presStyleCnt="5">
        <dgm:presLayoutVars>
          <dgm:bulletEnabled val="1"/>
        </dgm:presLayoutVars>
      </dgm:prSet>
      <dgm:spPr/>
      <dgm:t>
        <a:bodyPr/>
        <a:lstStyle/>
        <a:p>
          <a:endParaRPr lang="en-GB"/>
        </a:p>
      </dgm:t>
    </dgm:pt>
    <dgm:pt modelId="{3E35B2CB-3D6D-462D-A1EC-DD9ECAAEB7D8}" type="pres">
      <dgm:prSet presAssocID="{7C2BEE30-6C71-40D0-9C09-22EF11841EB3}" presName="right_23_3" presStyleLbl="node1" presStyleIdx="2" presStyleCnt="5">
        <dgm:presLayoutVars>
          <dgm:bulletEnabled val="1"/>
        </dgm:presLayoutVars>
      </dgm:prSet>
      <dgm:spPr/>
      <dgm:t>
        <a:bodyPr/>
        <a:lstStyle/>
        <a:p>
          <a:endParaRPr lang="en-GB"/>
        </a:p>
      </dgm:t>
    </dgm:pt>
    <dgm:pt modelId="{44E70951-1C4B-42B1-BD3B-500D3D1BBC7C}" type="pres">
      <dgm:prSet presAssocID="{7C2BEE30-6C71-40D0-9C09-22EF11841EB3}" presName="left_23_1" presStyleLbl="node1" presStyleIdx="3" presStyleCnt="5">
        <dgm:presLayoutVars>
          <dgm:bulletEnabled val="1"/>
        </dgm:presLayoutVars>
      </dgm:prSet>
      <dgm:spPr/>
      <dgm:t>
        <a:bodyPr/>
        <a:lstStyle/>
        <a:p>
          <a:endParaRPr lang="en-GB"/>
        </a:p>
      </dgm:t>
    </dgm:pt>
    <dgm:pt modelId="{34074057-E09D-4F9B-B75E-176B4C24BC80}" type="pres">
      <dgm:prSet presAssocID="{7C2BEE30-6C71-40D0-9C09-22EF11841EB3}" presName="left_23_2" presStyleLbl="node1" presStyleIdx="4" presStyleCnt="5">
        <dgm:presLayoutVars>
          <dgm:bulletEnabled val="1"/>
        </dgm:presLayoutVars>
      </dgm:prSet>
      <dgm:spPr/>
      <dgm:t>
        <a:bodyPr/>
        <a:lstStyle/>
        <a:p>
          <a:endParaRPr lang="en-GB"/>
        </a:p>
      </dgm:t>
    </dgm:pt>
  </dgm:ptLst>
  <dgm:cxnLst>
    <dgm:cxn modelId="{5D063530-810D-4C34-8CDD-A018F7863AAF}" type="presOf" srcId="{CAE9DB3D-C5EC-43A9-9240-744D99DEAFF6}" destId="{6C75235A-946C-4DE5-9BA6-A2E12E3EA2ED}" srcOrd="0" destOrd="0" presId="urn:microsoft.com/office/officeart/2005/8/layout/balance1"/>
    <dgm:cxn modelId="{8B665A02-1780-411F-B1AD-AACC39476DA2}" type="presOf" srcId="{13725B71-46FB-49C9-9AC5-DD162D842B45}" destId="{F91E3DE4-5B50-4040-B373-CF42E651E183}" srcOrd="0" destOrd="0" presId="urn:microsoft.com/office/officeart/2005/8/layout/balance1"/>
    <dgm:cxn modelId="{AD534AFA-1D8B-4C10-BE30-9991CDBB698B}" type="presOf" srcId="{7C2BEE30-6C71-40D0-9C09-22EF11841EB3}" destId="{17B2A0F2-A0DB-4307-BE4C-8ABDDB99975E}" srcOrd="0" destOrd="0" presId="urn:microsoft.com/office/officeart/2005/8/layout/balance1"/>
    <dgm:cxn modelId="{B6000698-2E26-41A9-97CD-9646EBF8E10B}" srcId="{CAE9DB3D-C5EC-43A9-9240-744D99DEAFF6}" destId="{13725B71-46FB-49C9-9AC5-DD162D842B45}" srcOrd="1" destOrd="0" parTransId="{135E2865-CC80-4C86-BFD5-ED07DB24B817}" sibTransId="{96CBB5AB-3DDE-4B93-B6BC-8F025593D4AE}"/>
    <dgm:cxn modelId="{8699FD2C-1029-4E9D-ADCF-BDB171B7D551}" srcId="{7C2BEE30-6C71-40D0-9C09-22EF11841EB3}" destId="{CAE9DB3D-C5EC-43A9-9240-744D99DEAFF6}" srcOrd="1" destOrd="0" parTransId="{4FA09A50-0D0A-411F-9A79-DFFEE7B7AFC9}" sibTransId="{9A51A47A-E733-4295-B1F9-89BA5BB42462}"/>
    <dgm:cxn modelId="{DEDBA4B7-362D-419A-AF3C-361883C5C9F2}" srcId="{CAE9DB3D-C5EC-43A9-9240-744D99DEAFF6}" destId="{1855B803-996F-4853-BECB-39C50A46050C}" srcOrd="0" destOrd="0" parTransId="{4A1DB56F-8180-4182-9478-42FAC6CCC234}" sibTransId="{58A5DB59-8F81-4896-A5D6-A7325851B5C6}"/>
    <dgm:cxn modelId="{4FB181B3-3B98-4BA1-A8FF-56BC9323591A}" type="presOf" srcId="{D09D4EC1-0EF9-43F7-9656-42439204DBDE}" destId="{44E70951-1C4B-42B1-BD3B-500D3D1BBC7C}" srcOrd="0" destOrd="0" presId="urn:microsoft.com/office/officeart/2005/8/layout/balance1"/>
    <dgm:cxn modelId="{C26DC59A-594A-4559-95BE-8E09CC00CD3A}" type="presOf" srcId="{1855B803-996F-4853-BECB-39C50A46050C}" destId="{0FE70BFB-80E6-4ABE-A8C4-A06529BE8894}" srcOrd="0" destOrd="0" presId="urn:microsoft.com/office/officeart/2005/8/layout/balance1"/>
    <dgm:cxn modelId="{E4C4E77D-2E19-41F7-9BE9-D1C42643BA62}" srcId="{03A2B038-D24D-4BFE-BA0A-DA4E403FD26C}" destId="{D09D4EC1-0EF9-43F7-9656-42439204DBDE}" srcOrd="0" destOrd="0" parTransId="{0EA11CDB-C07C-46B1-AF64-92E013B7BED6}" sibTransId="{6FBF9A35-AB71-429C-B95E-99E40BDF718A}"/>
    <dgm:cxn modelId="{4188FD47-F71B-45F3-BC58-D6E6BBE7FE9C}" type="presOf" srcId="{E1E560F0-5A24-4160-A653-EFBA8C9E3204}" destId="{34074057-E09D-4F9B-B75E-176B4C24BC80}" srcOrd="0" destOrd="0" presId="urn:microsoft.com/office/officeart/2005/8/layout/balance1"/>
    <dgm:cxn modelId="{01536C39-1841-453E-BCC9-993D9C513A34}" type="presOf" srcId="{F83574EA-A7F2-46E8-A7FF-4A14D36C0189}" destId="{3E35B2CB-3D6D-462D-A1EC-DD9ECAAEB7D8}" srcOrd="0" destOrd="0" presId="urn:microsoft.com/office/officeart/2005/8/layout/balance1"/>
    <dgm:cxn modelId="{BFAF6C4D-B774-4860-859F-62C9765AB683}" srcId="{CAE9DB3D-C5EC-43A9-9240-744D99DEAFF6}" destId="{F83574EA-A7F2-46E8-A7FF-4A14D36C0189}" srcOrd="2" destOrd="0" parTransId="{2630665B-36ED-4DA1-9D30-77C5DBCEB3B0}" sibTransId="{4953235F-5D47-44CC-85CA-4F48A3E97C94}"/>
    <dgm:cxn modelId="{457CF7FE-D1B0-4B08-BAE8-1FB2B8E3691E}" srcId="{7C2BEE30-6C71-40D0-9C09-22EF11841EB3}" destId="{03A2B038-D24D-4BFE-BA0A-DA4E403FD26C}" srcOrd="0" destOrd="0" parTransId="{B3DB19BE-DE65-423B-ABD5-0CB3B5082B2A}" sibTransId="{9FF8D905-A093-4B65-B192-92D89C17D447}"/>
    <dgm:cxn modelId="{B20D8F73-E799-4620-AB03-09BB488AE4B1}" srcId="{03A2B038-D24D-4BFE-BA0A-DA4E403FD26C}" destId="{E1E560F0-5A24-4160-A653-EFBA8C9E3204}" srcOrd="1" destOrd="0" parTransId="{4B487EDA-3374-45DF-9201-ED590C9AAE0B}" sibTransId="{246B11D7-45AD-4B12-9041-18A57D20CC38}"/>
    <dgm:cxn modelId="{1818E812-5DC6-4A50-9D1C-7345115126E0}" type="presOf" srcId="{03A2B038-D24D-4BFE-BA0A-DA4E403FD26C}" destId="{1F3084AB-8B1D-4326-9DB1-B82D6FE8C20A}" srcOrd="0" destOrd="0" presId="urn:microsoft.com/office/officeart/2005/8/layout/balance1"/>
    <dgm:cxn modelId="{DAC71831-5A84-4811-B658-FD4FB51C8551}" type="presParOf" srcId="{17B2A0F2-A0DB-4307-BE4C-8ABDDB99975E}" destId="{7FCAA512-C577-467C-BA9F-3FABBD6B66CB}" srcOrd="0" destOrd="0" presId="urn:microsoft.com/office/officeart/2005/8/layout/balance1"/>
    <dgm:cxn modelId="{A8C8FF37-9D91-482C-BA2A-289DDB37BE39}" type="presParOf" srcId="{17B2A0F2-A0DB-4307-BE4C-8ABDDB99975E}" destId="{6447EDC1-05F8-40CC-9EF6-154F79E5B41B}" srcOrd="1" destOrd="0" presId="urn:microsoft.com/office/officeart/2005/8/layout/balance1"/>
    <dgm:cxn modelId="{6AFEC19C-01BA-487F-B7F8-06A265D98631}" type="presParOf" srcId="{6447EDC1-05F8-40CC-9EF6-154F79E5B41B}" destId="{1F3084AB-8B1D-4326-9DB1-B82D6FE8C20A}" srcOrd="0" destOrd="0" presId="urn:microsoft.com/office/officeart/2005/8/layout/balance1"/>
    <dgm:cxn modelId="{CC430A71-5263-458E-AD96-339C55B55F11}" type="presParOf" srcId="{6447EDC1-05F8-40CC-9EF6-154F79E5B41B}" destId="{6C75235A-946C-4DE5-9BA6-A2E12E3EA2ED}" srcOrd="1" destOrd="0" presId="urn:microsoft.com/office/officeart/2005/8/layout/balance1"/>
    <dgm:cxn modelId="{DD8B6A70-7AB2-4303-AB6B-633B3C25261A}" type="presParOf" srcId="{17B2A0F2-A0DB-4307-BE4C-8ABDDB99975E}" destId="{BB301903-702C-4F24-9D04-7601716B63B5}" srcOrd="2" destOrd="0" presId="urn:microsoft.com/office/officeart/2005/8/layout/balance1"/>
    <dgm:cxn modelId="{99717F3B-FF6D-4960-9B16-477DCEAA078A}" type="presParOf" srcId="{BB301903-702C-4F24-9D04-7601716B63B5}" destId="{B6E85794-875C-4F22-AC21-FB79231EDA1F}" srcOrd="0" destOrd="0" presId="urn:microsoft.com/office/officeart/2005/8/layout/balance1"/>
    <dgm:cxn modelId="{F1C27702-062E-4DD6-BAD4-A5988C2C2E6F}" type="presParOf" srcId="{BB301903-702C-4F24-9D04-7601716B63B5}" destId="{1139E5E0-0D4A-4D6F-9DC6-B3A72DC6D372}" srcOrd="1" destOrd="0" presId="urn:microsoft.com/office/officeart/2005/8/layout/balance1"/>
    <dgm:cxn modelId="{AE645580-CCC5-49B8-AAC8-462D73F59EB9}" type="presParOf" srcId="{BB301903-702C-4F24-9D04-7601716B63B5}" destId="{7ED099AB-26CB-4613-B7B3-ABD0C508E8C3}" srcOrd="2" destOrd="0" presId="urn:microsoft.com/office/officeart/2005/8/layout/balance1"/>
    <dgm:cxn modelId="{D6CF107F-861A-44BB-82F5-09BA1168D429}" type="presParOf" srcId="{BB301903-702C-4F24-9D04-7601716B63B5}" destId="{0FE70BFB-80E6-4ABE-A8C4-A06529BE8894}" srcOrd="3" destOrd="0" presId="urn:microsoft.com/office/officeart/2005/8/layout/balance1"/>
    <dgm:cxn modelId="{06942F36-89BE-45AA-92FB-DF116430795F}" type="presParOf" srcId="{BB301903-702C-4F24-9D04-7601716B63B5}" destId="{F91E3DE4-5B50-4040-B373-CF42E651E183}" srcOrd="4" destOrd="0" presId="urn:microsoft.com/office/officeart/2005/8/layout/balance1"/>
    <dgm:cxn modelId="{BCC92C29-45C9-49D6-AC98-457F74A26A83}" type="presParOf" srcId="{BB301903-702C-4F24-9D04-7601716B63B5}" destId="{3E35B2CB-3D6D-462D-A1EC-DD9ECAAEB7D8}" srcOrd="5" destOrd="0" presId="urn:microsoft.com/office/officeart/2005/8/layout/balance1"/>
    <dgm:cxn modelId="{06C5FAD5-CE26-4BCE-8256-CA3273212DCC}" type="presParOf" srcId="{BB301903-702C-4F24-9D04-7601716B63B5}" destId="{44E70951-1C4B-42B1-BD3B-500D3D1BBC7C}" srcOrd="6" destOrd="0" presId="urn:microsoft.com/office/officeart/2005/8/layout/balance1"/>
    <dgm:cxn modelId="{1FCAAC35-BEC8-469D-8938-23444F97247E}" type="presParOf" srcId="{BB301903-702C-4F24-9D04-7601716B63B5}" destId="{34074057-E09D-4F9B-B75E-176B4C24BC80}" srcOrd="7" destOrd="0" presId="urn:microsoft.com/office/officeart/2005/8/layout/balance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2ED644-42BC-4504-BC8C-DFBC18CDC2A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3ABAE630-4755-4307-A07F-D0B68FBF064F}">
      <dgm:prSet phldrT="[Text]"/>
      <dgm:spPr/>
      <dgm:t>
        <a:bodyPr/>
        <a:lstStyle/>
        <a:p>
          <a:r>
            <a:rPr lang="en-GB" dirty="0" smtClean="0"/>
            <a:t>Confirm T&amp;Cs</a:t>
          </a:r>
          <a:endParaRPr lang="en-GB" dirty="0"/>
        </a:p>
      </dgm:t>
    </dgm:pt>
    <dgm:pt modelId="{C41AB041-4735-4257-AE2D-CCC374266A97}" type="parTrans" cxnId="{2001A1EC-4016-4AAC-833A-B067F1630CA4}">
      <dgm:prSet/>
      <dgm:spPr/>
      <dgm:t>
        <a:bodyPr/>
        <a:lstStyle/>
        <a:p>
          <a:endParaRPr lang="en-GB"/>
        </a:p>
      </dgm:t>
    </dgm:pt>
    <dgm:pt modelId="{FDD52FFF-1D5A-40D3-9F10-A2E274280650}" type="sibTrans" cxnId="{2001A1EC-4016-4AAC-833A-B067F1630CA4}">
      <dgm:prSet/>
      <dgm:spPr>
        <a:ln>
          <a:solidFill>
            <a:schemeClr val="bg1"/>
          </a:solidFill>
        </a:ln>
      </dgm:spPr>
      <dgm:t>
        <a:bodyPr/>
        <a:lstStyle/>
        <a:p>
          <a:endParaRPr lang="en-GB"/>
        </a:p>
      </dgm:t>
    </dgm:pt>
    <dgm:pt modelId="{1140C39A-B8E0-4AD5-B9E7-2C00790CF4F1}">
      <dgm:prSet phldrT="[Text]"/>
      <dgm:spPr/>
      <dgm:t>
        <a:bodyPr/>
        <a:lstStyle/>
        <a:p>
          <a:r>
            <a:rPr lang="en-GB" dirty="0" smtClean="0"/>
            <a:t>Activated account</a:t>
          </a:r>
          <a:endParaRPr lang="en-GB" dirty="0"/>
        </a:p>
      </dgm:t>
    </dgm:pt>
    <dgm:pt modelId="{AB08A31C-462C-4AD4-8026-6D6469084692}" type="parTrans" cxnId="{7DF3EA1A-B057-4F62-A7DE-B51BE6036B66}">
      <dgm:prSet/>
      <dgm:spPr/>
      <dgm:t>
        <a:bodyPr/>
        <a:lstStyle/>
        <a:p>
          <a:endParaRPr lang="en-GB"/>
        </a:p>
      </dgm:t>
    </dgm:pt>
    <dgm:pt modelId="{474A89DC-BDF1-4FB1-9CD1-76A1B972DC91}" type="sibTrans" cxnId="{7DF3EA1A-B057-4F62-A7DE-B51BE6036B66}">
      <dgm:prSet/>
      <dgm:spPr>
        <a:ln>
          <a:solidFill>
            <a:schemeClr val="bg1"/>
          </a:solidFill>
        </a:ln>
      </dgm:spPr>
      <dgm:t>
        <a:bodyPr/>
        <a:lstStyle/>
        <a:p>
          <a:endParaRPr lang="en-GB"/>
        </a:p>
      </dgm:t>
    </dgm:pt>
    <dgm:pt modelId="{C763F709-F2AD-41A4-9530-BAEA46C34136}">
      <dgm:prSet phldrT="[Text]"/>
      <dgm:spPr/>
      <dgm:t>
        <a:bodyPr/>
        <a:lstStyle/>
        <a:p>
          <a:r>
            <a:rPr lang="en-GB" dirty="0" smtClean="0"/>
            <a:t>Main </a:t>
          </a:r>
          <a:r>
            <a:rPr lang="en-GB" dirty="0" err="1" smtClean="0"/>
            <a:t>trac</a:t>
          </a:r>
          <a:r>
            <a:rPr lang="en-GB" dirty="0" smtClean="0"/>
            <a:t> page</a:t>
          </a:r>
          <a:endParaRPr lang="en-GB" dirty="0"/>
        </a:p>
      </dgm:t>
    </dgm:pt>
    <dgm:pt modelId="{0A7DFAE3-182D-48F6-8C6A-BEFB3CB8C8A5}" type="parTrans" cxnId="{2C6A4326-E80D-45AF-B1F6-20AD68E6EE92}">
      <dgm:prSet/>
      <dgm:spPr/>
      <dgm:t>
        <a:bodyPr/>
        <a:lstStyle/>
        <a:p>
          <a:endParaRPr lang="en-GB"/>
        </a:p>
      </dgm:t>
    </dgm:pt>
    <dgm:pt modelId="{A128F9C2-FEC6-41DA-A77D-5A8606EE8D48}" type="sibTrans" cxnId="{2C6A4326-E80D-45AF-B1F6-20AD68E6EE92}">
      <dgm:prSet/>
      <dgm:spPr>
        <a:ln>
          <a:solidFill>
            <a:schemeClr val="bg1"/>
          </a:solidFill>
        </a:ln>
      </dgm:spPr>
      <dgm:t>
        <a:bodyPr/>
        <a:lstStyle/>
        <a:p>
          <a:endParaRPr lang="en-GB"/>
        </a:p>
      </dgm:t>
    </dgm:pt>
    <dgm:pt modelId="{605086F9-D3EE-489B-A925-240F3911700F}">
      <dgm:prSet phldrT="[Text]"/>
      <dgm:spPr/>
      <dgm:t>
        <a:bodyPr/>
        <a:lstStyle/>
        <a:p>
          <a:r>
            <a:rPr lang="en-GB" dirty="0" smtClean="0"/>
            <a:t>Confirm registration</a:t>
          </a:r>
          <a:endParaRPr lang="en-GB" dirty="0"/>
        </a:p>
      </dgm:t>
    </dgm:pt>
    <dgm:pt modelId="{5B25E8AF-A455-456F-A1A1-29017640EFBC}" type="parTrans" cxnId="{1CA3B5C9-AE0C-4B2D-819F-9C0C5FA1FDF2}">
      <dgm:prSet/>
      <dgm:spPr/>
      <dgm:t>
        <a:bodyPr/>
        <a:lstStyle/>
        <a:p>
          <a:endParaRPr lang="en-GB"/>
        </a:p>
      </dgm:t>
    </dgm:pt>
    <dgm:pt modelId="{B10E4567-DF93-4A9C-B7B3-E662D153EB2A}" type="sibTrans" cxnId="{1CA3B5C9-AE0C-4B2D-819F-9C0C5FA1FDF2}">
      <dgm:prSet/>
      <dgm:spPr>
        <a:ln>
          <a:solidFill>
            <a:schemeClr val="bg1"/>
          </a:solidFill>
        </a:ln>
      </dgm:spPr>
      <dgm:t>
        <a:bodyPr/>
        <a:lstStyle/>
        <a:p>
          <a:endParaRPr lang="en-GB"/>
        </a:p>
      </dgm:t>
    </dgm:pt>
    <dgm:pt modelId="{73C4FBFF-2BD8-480E-808F-D77E9037276C}">
      <dgm:prSet phldrT="[Text]"/>
      <dgm:spPr/>
      <dgm:t>
        <a:bodyPr/>
        <a:lstStyle/>
        <a:p>
          <a:r>
            <a:rPr lang="en-GB" dirty="0" smtClean="0"/>
            <a:t>Initial password</a:t>
          </a:r>
          <a:endParaRPr lang="en-GB" dirty="0"/>
        </a:p>
      </dgm:t>
    </dgm:pt>
    <dgm:pt modelId="{11D4515F-E440-4990-9A47-14A3F4E1D441}" type="parTrans" cxnId="{273A5911-895E-4694-ABCE-9B0FCD67F6DB}">
      <dgm:prSet/>
      <dgm:spPr/>
      <dgm:t>
        <a:bodyPr/>
        <a:lstStyle/>
        <a:p>
          <a:endParaRPr lang="en-GB"/>
        </a:p>
      </dgm:t>
    </dgm:pt>
    <dgm:pt modelId="{CE0AB880-4972-4E62-B0E4-EE46E38FA4CD}" type="sibTrans" cxnId="{273A5911-895E-4694-ABCE-9B0FCD67F6DB}">
      <dgm:prSet/>
      <dgm:spPr>
        <a:ln>
          <a:solidFill>
            <a:schemeClr val="bg1"/>
          </a:solidFill>
        </a:ln>
      </dgm:spPr>
      <dgm:t>
        <a:bodyPr/>
        <a:lstStyle/>
        <a:p>
          <a:endParaRPr lang="en-GB"/>
        </a:p>
      </dgm:t>
    </dgm:pt>
    <dgm:pt modelId="{B8CF1A30-2F84-45B1-8D1B-24EBFD3B2D40}">
      <dgm:prSet phldrT="[Text]"/>
      <dgm:spPr/>
      <dgm:t>
        <a:bodyPr/>
        <a:lstStyle/>
        <a:p>
          <a:r>
            <a:rPr lang="en-GB" dirty="0" smtClean="0"/>
            <a:t>Login </a:t>
          </a:r>
          <a:endParaRPr lang="en-GB" dirty="0"/>
        </a:p>
      </dgm:t>
    </dgm:pt>
    <dgm:pt modelId="{A896D554-9BEB-4758-AC10-1392FC037835}" type="parTrans" cxnId="{58B326EB-DF84-4591-944E-2401499E68FF}">
      <dgm:prSet/>
      <dgm:spPr/>
      <dgm:t>
        <a:bodyPr/>
        <a:lstStyle/>
        <a:p>
          <a:endParaRPr lang="en-GB"/>
        </a:p>
      </dgm:t>
    </dgm:pt>
    <dgm:pt modelId="{360BB08F-D569-4999-97CF-F820EC3F1C5E}" type="sibTrans" cxnId="{58B326EB-DF84-4591-944E-2401499E68FF}">
      <dgm:prSet/>
      <dgm:spPr>
        <a:ln>
          <a:solidFill>
            <a:schemeClr val="bg1"/>
          </a:solidFill>
        </a:ln>
      </dgm:spPr>
      <dgm:t>
        <a:bodyPr/>
        <a:lstStyle/>
        <a:p>
          <a:endParaRPr lang="en-GB"/>
        </a:p>
      </dgm:t>
    </dgm:pt>
    <dgm:pt modelId="{99066E86-B424-4E33-BAB7-130A050C81A8}">
      <dgm:prSet phldrT="[Text]"/>
      <dgm:spPr/>
      <dgm:t>
        <a:bodyPr/>
        <a:lstStyle/>
        <a:p>
          <a:r>
            <a:rPr lang="en-GB" dirty="0" smtClean="0"/>
            <a:t>Read FAQ</a:t>
          </a:r>
          <a:endParaRPr lang="en-GB" dirty="0"/>
        </a:p>
      </dgm:t>
    </dgm:pt>
    <dgm:pt modelId="{85C2C132-B121-4AFC-87F1-8BD2F92E61E4}" type="parTrans" cxnId="{CB171BC4-7CF4-40CA-A328-75366E56BCC9}">
      <dgm:prSet/>
      <dgm:spPr/>
      <dgm:t>
        <a:bodyPr/>
        <a:lstStyle/>
        <a:p>
          <a:endParaRPr lang="en-GB"/>
        </a:p>
      </dgm:t>
    </dgm:pt>
    <dgm:pt modelId="{88DBCE29-515C-421F-AFDD-9B32E8543A55}" type="sibTrans" cxnId="{CB171BC4-7CF4-40CA-A328-75366E56BCC9}">
      <dgm:prSet/>
      <dgm:spPr/>
      <dgm:t>
        <a:bodyPr/>
        <a:lstStyle/>
        <a:p>
          <a:endParaRPr lang="en-GB"/>
        </a:p>
      </dgm:t>
    </dgm:pt>
    <dgm:pt modelId="{C6BC6051-573E-4F9C-B84D-6141D8FAC756}" type="pres">
      <dgm:prSet presAssocID="{092ED644-42BC-4504-BC8C-DFBC18CDC2A8}" presName="cycle" presStyleCnt="0">
        <dgm:presLayoutVars>
          <dgm:dir/>
          <dgm:resizeHandles val="exact"/>
        </dgm:presLayoutVars>
      </dgm:prSet>
      <dgm:spPr/>
      <dgm:t>
        <a:bodyPr/>
        <a:lstStyle/>
        <a:p>
          <a:endParaRPr lang="en-GB"/>
        </a:p>
      </dgm:t>
    </dgm:pt>
    <dgm:pt modelId="{05CF2071-D13E-40A5-8336-F5A328FA0F87}" type="pres">
      <dgm:prSet presAssocID="{3ABAE630-4755-4307-A07F-D0B68FBF064F}" presName="node" presStyleLbl="node1" presStyleIdx="0" presStyleCnt="7">
        <dgm:presLayoutVars>
          <dgm:bulletEnabled val="1"/>
        </dgm:presLayoutVars>
      </dgm:prSet>
      <dgm:spPr/>
      <dgm:t>
        <a:bodyPr/>
        <a:lstStyle/>
        <a:p>
          <a:endParaRPr lang="en-GB"/>
        </a:p>
      </dgm:t>
    </dgm:pt>
    <dgm:pt modelId="{6728A3DC-8AA8-4416-970C-A75545376EB5}" type="pres">
      <dgm:prSet presAssocID="{FDD52FFF-1D5A-40D3-9F10-A2E274280650}" presName="sibTrans" presStyleLbl="sibTrans2D1" presStyleIdx="0" presStyleCnt="7" custLinFactNeighborX="11917" custLinFactNeighborY="20040"/>
      <dgm:spPr/>
      <dgm:t>
        <a:bodyPr/>
        <a:lstStyle/>
        <a:p>
          <a:endParaRPr lang="en-GB"/>
        </a:p>
      </dgm:t>
    </dgm:pt>
    <dgm:pt modelId="{21CC1441-79B7-4DD0-B14F-E73F4141EDB9}" type="pres">
      <dgm:prSet presAssocID="{FDD52FFF-1D5A-40D3-9F10-A2E274280650}" presName="connectorText" presStyleLbl="sibTrans2D1" presStyleIdx="0" presStyleCnt="7"/>
      <dgm:spPr/>
      <dgm:t>
        <a:bodyPr/>
        <a:lstStyle/>
        <a:p>
          <a:endParaRPr lang="en-GB"/>
        </a:p>
      </dgm:t>
    </dgm:pt>
    <dgm:pt modelId="{819DCE96-A6FB-4809-AF8D-1031E20B4478}" type="pres">
      <dgm:prSet presAssocID="{1140C39A-B8E0-4AD5-B9E7-2C00790CF4F1}" presName="node" presStyleLbl="node1" presStyleIdx="1" presStyleCnt="7">
        <dgm:presLayoutVars>
          <dgm:bulletEnabled val="1"/>
        </dgm:presLayoutVars>
      </dgm:prSet>
      <dgm:spPr/>
      <dgm:t>
        <a:bodyPr/>
        <a:lstStyle/>
        <a:p>
          <a:endParaRPr lang="en-GB"/>
        </a:p>
      </dgm:t>
    </dgm:pt>
    <dgm:pt modelId="{49B130B5-ABEB-46E4-B723-1AB581D8EBD8}" type="pres">
      <dgm:prSet presAssocID="{474A89DC-BDF1-4FB1-9CD1-76A1B972DC91}" presName="sibTrans" presStyleLbl="sibTrans2D1" presStyleIdx="1" presStyleCnt="7"/>
      <dgm:spPr/>
      <dgm:t>
        <a:bodyPr/>
        <a:lstStyle/>
        <a:p>
          <a:endParaRPr lang="en-GB"/>
        </a:p>
      </dgm:t>
    </dgm:pt>
    <dgm:pt modelId="{C7E75C59-A8A2-4DD8-82EA-F9AC9CF78A41}" type="pres">
      <dgm:prSet presAssocID="{474A89DC-BDF1-4FB1-9CD1-76A1B972DC91}" presName="connectorText" presStyleLbl="sibTrans2D1" presStyleIdx="1" presStyleCnt="7"/>
      <dgm:spPr/>
      <dgm:t>
        <a:bodyPr/>
        <a:lstStyle/>
        <a:p>
          <a:endParaRPr lang="en-GB"/>
        </a:p>
      </dgm:t>
    </dgm:pt>
    <dgm:pt modelId="{4D4AB591-B272-4133-8E03-86567377D441}" type="pres">
      <dgm:prSet presAssocID="{C763F709-F2AD-41A4-9530-BAEA46C34136}" presName="node" presStyleLbl="node1" presStyleIdx="2" presStyleCnt="7">
        <dgm:presLayoutVars>
          <dgm:bulletEnabled val="1"/>
        </dgm:presLayoutVars>
      </dgm:prSet>
      <dgm:spPr/>
      <dgm:t>
        <a:bodyPr/>
        <a:lstStyle/>
        <a:p>
          <a:endParaRPr lang="en-GB"/>
        </a:p>
      </dgm:t>
    </dgm:pt>
    <dgm:pt modelId="{1F365DB8-8A1B-4658-8150-105F34B36713}" type="pres">
      <dgm:prSet presAssocID="{A128F9C2-FEC6-41DA-A77D-5A8606EE8D48}" presName="sibTrans" presStyleLbl="sibTrans2D1" presStyleIdx="2" presStyleCnt="7"/>
      <dgm:spPr/>
      <dgm:t>
        <a:bodyPr/>
        <a:lstStyle/>
        <a:p>
          <a:endParaRPr lang="en-GB"/>
        </a:p>
      </dgm:t>
    </dgm:pt>
    <dgm:pt modelId="{C60DE114-EB86-4B34-B597-288EA7933A34}" type="pres">
      <dgm:prSet presAssocID="{A128F9C2-FEC6-41DA-A77D-5A8606EE8D48}" presName="connectorText" presStyleLbl="sibTrans2D1" presStyleIdx="2" presStyleCnt="7"/>
      <dgm:spPr/>
      <dgm:t>
        <a:bodyPr/>
        <a:lstStyle/>
        <a:p>
          <a:endParaRPr lang="en-GB"/>
        </a:p>
      </dgm:t>
    </dgm:pt>
    <dgm:pt modelId="{7BBBE7E0-08C2-4582-BF4A-C762428BF00F}" type="pres">
      <dgm:prSet presAssocID="{B8CF1A30-2F84-45B1-8D1B-24EBFD3B2D40}" presName="node" presStyleLbl="node1" presStyleIdx="3" presStyleCnt="7">
        <dgm:presLayoutVars>
          <dgm:bulletEnabled val="1"/>
        </dgm:presLayoutVars>
      </dgm:prSet>
      <dgm:spPr/>
      <dgm:t>
        <a:bodyPr/>
        <a:lstStyle/>
        <a:p>
          <a:endParaRPr lang="en-GB"/>
        </a:p>
      </dgm:t>
    </dgm:pt>
    <dgm:pt modelId="{F1738706-05B0-48FE-979B-8780F4A33DF6}" type="pres">
      <dgm:prSet presAssocID="{360BB08F-D569-4999-97CF-F820EC3F1C5E}" presName="sibTrans" presStyleLbl="sibTrans2D1" presStyleIdx="3" presStyleCnt="7"/>
      <dgm:spPr/>
      <dgm:t>
        <a:bodyPr/>
        <a:lstStyle/>
        <a:p>
          <a:endParaRPr lang="en-GB"/>
        </a:p>
      </dgm:t>
    </dgm:pt>
    <dgm:pt modelId="{999A7642-462F-4F30-AB56-600ED0FA8B07}" type="pres">
      <dgm:prSet presAssocID="{360BB08F-D569-4999-97CF-F820EC3F1C5E}" presName="connectorText" presStyleLbl="sibTrans2D1" presStyleIdx="3" presStyleCnt="7"/>
      <dgm:spPr/>
      <dgm:t>
        <a:bodyPr/>
        <a:lstStyle/>
        <a:p>
          <a:endParaRPr lang="en-GB"/>
        </a:p>
      </dgm:t>
    </dgm:pt>
    <dgm:pt modelId="{6C7552B4-EEBC-48FF-9AC6-AC217C37661F}" type="pres">
      <dgm:prSet presAssocID="{99066E86-B424-4E33-BAB7-130A050C81A8}" presName="node" presStyleLbl="node1" presStyleIdx="4" presStyleCnt="7">
        <dgm:presLayoutVars>
          <dgm:bulletEnabled val="1"/>
        </dgm:presLayoutVars>
      </dgm:prSet>
      <dgm:spPr/>
      <dgm:t>
        <a:bodyPr/>
        <a:lstStyle/>
        <a:p>
          <a:endParaRPr lang="en-GB"/>
        </a:p>
      </dgm:t>
    </dgm:pt>
    <dgm:pt modelId="{C64F433A-9395-45EB-BE1E-70CE5FA56886}" type="pres">
      <dgm:prSet presAssocID="{88DBCE29-515C-421F-AFDD-9B32E8543A55}" presName="sibTrans" presStyleLbl="sibTrans2D1" presStyleIdx="4" presStyleCnt="7"/>
      <dgm:spPr/>
      <dgm:t>
        <a:bodyPr/>
        <a:lstStyle/>
        <a:p>
          <a:endParaRPr lang="en-GB"/>
        </a:p>
      </dgm:t>
    </dgm:pt>
    <dgm:pt modelId="{7172AA6B-9603-4EB2-83CD-E8316CCD8B8E}" type="pres">
      <dgm:prSet presAssocID="{88DBCE29-515C-421F-AFDD-9B32E8543A55}" presName="connectorText" presStyleLbl="sibTrans2D1" presStyleIdx="4" presStyleCnt="7"/>
      <dgm:spPr/>
      <dgm:t>
        <a:bodyPr/>
        <a:lstStyle/>
        <a:p>
          <a:endParaRPr lang="en-GB"/>
        </a:p>
      </dgm:t>
    </dgm:pt>
    <dgm:pt modelId="{F65EBD05-ACE2-467B-9C18-1D16186CABC8}" type="pres">
      <dgm:prSet presAssocID="{605086F9-D3EE-489B-A925-240F3911700F}" presName="node" presStyleLbl="node1" presStyleIdx="5" presStyleCnt="7">
        <dgm:presLayoutVars>
          <dgm:bulletEnabled val="1"/>
        </dgm:presLayoutVars>
      </dgm:prSet>
      <dgm:spPr/>
      <dgm:t>
        <a:bodyPr/>
        <a:lstStyle/>
        <a:p>
          <a:endParaRPr lang="en-GB"/>
        </a:p>
      </dgm:t>
    </dgm:pt>
    <dgm:pt modelId="{4AA53340-0070-4F24-B3C7-6E3A66B3F5FB}" type="pres">
      <dgm:prSet presAssocID="{B10E4567-DF93-4A9C-B7B3-E662D153EB2A}" presName="sibTrans" presStyleLbl="sibTrans2D1" presStyleIdx="5" presStyleCnt="7"/>
      <dgm:spPr/>
      <dgm:t>
        <a:bodyPr/>
        <a:lstStyle/>
        <a:p>
          <a:endParaRPr lang="en-GB"/>
        </a:p>
      </dgm:t>
    </dgm:pt>
    <dgm:pt modelId="{1FCFCB79-13A4-4D7B-A5E9-5D7A0613D52B}" type="pres">
      <dgm:prSet presAssocID="{B10E4567-DF93-4A9C-B7B3-E662D153EB2A}" presName="connectorText" presStyleLbl="sibTrans2D1" presStyleIdx="5" presStyleCnt="7"/>
      <dgm:spPr/>
      <dgm:t>
        <a:bodyPr/>
        <a:lstStyle/>
        <a:p>
          <a:endParaRPr lang="en-GB"/>
        </a:p>
      </dgm:t>
    </dgm:pt>
    <dgm:pt modelId="{B6D4CA94-CC2A-4884-9B61-C0C35DDD65E5}" type="pres">
      <dgm:prSet presAssocID="{73C4FBFF-2BD8-480E-808F-D77E9037276C}" presName="node" presStyleLbl="node1" presStyleIdx="6" presStyleCnt="7">
        <dgm:presLayoutVars>
          <dgm:bulletEnabled val="1"/>
        </dgm:presLayoutVars>
      </dgm:prSet>
      <dgm:spPr/>
      <dgm:t>
        <a:bodyPr/>
        <a:lstStyle/>
        <a:p>
          <a:endParaRPr lang="en-GB"/>
        </a:p>
      </dgm:t>
    </dgm:pt>
    <dgm:pt modelId="{1CFEA6F6-23EC-463E-A7FD-F6DA673EA1AC}" type="pres">
      <dgm:prSet presAssocID="{CE0AB880-4972-4E62-B0E4-EE46E38FA4CD}" presName="sibTrans" presStyleLbl="sibTrans2D1" presStyleIdx="6" presStyleCnt="7"/>
      <dgm:spPr/>
      <dgm:t>
        <a:bodyPr/>
        <a:lstStyle/>
        <a:p>
          <a:endParaRPr lang="en-GB"/>
        </a:p>
      </dgm:t>
    </dgm:pt>
    <dgm:pt modelId="{AE84184E-E190-4485-BB14-08DB2E3898B9}" type="pres">
      <dgm:prSet presAssocID="{CE0AB880-4972-4E62-B0E4-EE46E38FA4CD}" presName="connectorText" presStyleLbl="sibTrans2D1" presStyleIdx="6" presStyleCnt="7"/>
      <dgm:spPr/>
      <dgm:t>
        <a:bodyPr/>
        <a:lstStyle/>
        <a:p>
          <a:endParaRPr lang="en-GB"/>
        </a:p>
      </dgm:t>
    </dgm:pt>
  </dgm:ptLst>
  <dgm:cxnLst>
    <dgm:cxn modelId="{0DEBD2E5-2EF3-4A4B-BA31-852E9EC160D9}" type="presOf" srcId="{3ABAE630-4755-4307-A07F-D0B68FBF064F}" destId="{05CF2071-D13E-40A5-8336-F5A328FA0F87}" srcOrd="0" destOrd="0" presId="urn:microsoft.com/office/officeart/2005/8/layout/cycle2"/>
    <dgm:cxn modelId="{882FC189-2F1A-448F-98E1-03A8B918819D}" type="presOf" srcId="{474A89DC-BDF1-4FB1-9CD1-76A1B972DC91}" destId="{49B130B5-ABEB-46E4-B723-1AB581D8EBD8}" srcOrd="0" destOrd="0" presId="urn:microsoft.com/office/officeart/2005/8/layout/cycle2"/>
    <dgm:cxn modelId="{E218AFEC-F9ED-48B4-99B4-AE46FB2CEAD4}" type="presOf" srcId="{CE0AB880-4972-4E62-B0E4-EE46E38FA4CD}" destId="{1CFEA6F6-23EC-463E-A7FD-F6DA673EA1AC}" srcOrd="0" destOrd="0" presId="urn:microsoft.com/office/officeart/2005/8/layout/cycle2"/>
    <dgm:cxn modelId="{2C6A4326-E80D-45AF-B1F6-20AD68E6EE92}" srcId="{092ED644-42BC-4504-BC8C-DFBC18CDC2A8}" destId="{C763F709-F2AD-41A4-9530-BAEA46C34136}" srcOrd="2" destOrd="0" parTransId="{0A7DFAE3-182D-48F6-8C6A-BEFB3CB8C8A5}" sibTransId="{A128F9C2-FEC6-41DA-A77D-5A8606EE8D48}"/>
    <dgm:cxn modelId="{8002F1AE-DC0C-4012-AA68-420FB4A7AA92}" type="presOf" srcId="{99066E86-B424-4E33-BAB7-130A050C81A8}" destId="{6C7552B4-EEBC-48FF-9AC6-AC217C37661F}" srcOrd="0" destOrd="0" presId="urn:microsoft.com/office/officeart/2005/8/layout/cycle2"/>
    <dgm:cxn modelId="{E74BBEFA-E979-4A0E-A227-8A61D02907AF}" type="presOf" srcId="{360BB08F-D569-4999-97CF-F820EC3F1C5E}" destId="{999A7642-462F-4F30-AB56-600ED0FA8B07}" srcOrd="1" destOrd="0" presId="urn:microsoft.com/office/officeart/2005/8/layout/cycle2"/>
    <dgm:cxn modelId="{237196CC-D871-413D-819C-1CAF7C4F1F08}" type="presOf" srcId="{73C4FBFF-2BD8-480E-808F-D77E9037276C}" destId="{B6D4CA94-CC2A-4884-9B61-C0C35DDD65E5}" srcOrd="0" destOrd="0" presId="urn:microsoft.com/office/officeart/2005/8/layout/cycle2"/>
    <dgm:cxn modelId="{C2B361D9-4DAA-4578-A022-F57C2FA08BB4}" type="presOf" srcId="{88DBCE29-515C-421F-AFDD-9B32E8543A55}" destId="{7172AA6B-9603-4EB2-83CD-E8316CCD8B8E}" srcOrd="1" destOrd="0" presId="urn:microsoft.com/office/officeart/2005/8/layout/cycle2"/>
    <dgm:cxn modelId="{B576A187-F6EE-4A3B-8D25-3A2B4EB7A1FF}" type="presOf" srcId="{88DBCE29-515C-421F-AFDD-9B32E8543A55}" destId="{C64F433A-9395-45EB-BE1E-70CE5FA56886}" srcOrd="0" destOrd="0" presId="urn:microsoft.com/office/officeart/2005/8/layout/cycle2"/>
    <dgm:cxn modelId="{5BF273D4-811F-4FF8-98E3-8D0B1F0F8F70}" type="presOf" srcId="{B8CF1A30-2F84-45B1-8D1B-24EBFD3B2D40}" destId="{7BBBE7E0-08C2-4582-BF4A-C762428BF00F}" srcOrd="0" destOrd="0" presId="urn:microsoft.com/office/officeart/2005/8/layout/cycle2"/>
    <dgm:cxn modelId="{AF33F04F-B859-4FED-9EF9-4628D78ECD87}" type="presOf" srcId="{B10E4567-DF93-4A9C-B7B3-E662D153EB2A}" destId="{1FCFCB79-13A4-4D7B-A5E9-5D7A0613D52B}" srcOrd="1" destOrd="0" presId="urn:microsoft.com/office/officeart/2005/8/layout/cycle2"/>
    <dgm:cxn modelId="{AF1C9ACD-B699-46E0-9FB5-5629E697D48B}" type="presOf" srcId="{A128F9C2-FEC6-41DA-A77D-5A8606EE8D48}" destId="{1F365DB8-8A1B-4658-8150-105F34B36713}" srcOrd="0" destOrd="0" presId="urn:microsoft.com/office/officeart/2005/8/layout/cycle2"/>
    <dgm:cxn modelId="{2C286D7B-E496-4585-B6AF-F7EA4F64E08C}" type="presOf" srcId="{A128F9C2-FEC6-41DA-A77D-5A8606EE8D48}" destId="{C60DE114-EB86-4B34-B597-288EA7933A34}" srcOrd="1" destOrd="0" presId="urn:microsoft.com/office/officeart/2005/8/layout/cycle2"/>
    <dgm:cxn modelId="{B60E1A61-33B1-4A93-AC37-E58A78B47456}" type="presOf" srcId="{C763F709-F2AD-41A4-9530-BAEA46C34136}" destId="{4D4AB591-B272-4133-8E03-86567377D441}" srcOrd="0" destOrd="0" presId="urn:microsoft.com/office/officeart/2005/8/layout/cycle2"/>
    <dgm:cxn modelId="{2001A1EC-4016-4AAC-833A-B067F1630CA4}" srcId="{092ED644-42BC-4504-BC8C-DFBC18CDC2A8}" destId="{3ABAE630-4755-4307-A07F-D0B68FBF064F}" srcOrd="0" destOrd="0" parTransId="{C41AB041-4735-4257-AE2D-CCC374266A97}" sibTransId="{FDD52FFF-1D5A-40D3-9F10-A2E274280650}"/>
    <dgm:cxn modelId="{53EC3245-1ABE-4BBD-8FA3-4844D42CE6C8}" type="presOf" srcId="{CE0AB880-4972-4E62-B0E4-EE46E38FA4CD}" destId="{AE84184E-E190-4485-BB14-08DB2E3898B9}" srcOrd="1" destOrd="0" presId="urn:microsoft.com/office/officeart/2005/8/layout/cycle2"/>
    <dgm:cxn modelId="{7DF3EA1A-B057-4F62-A7DE-B51BE6036B66}" srcId="{092ED644-42BC-4504-BC8C-DFBC18CDC2A8}" destId="{1140C39A-B8E0-4AD5-B9E7-2C00790CF4F1}" srcOrd="1" destOrd="0" parTransId="{AB08A31C-462C-4AD4-8026-6D6469084692}" sibTransId="{474A89DC-BDF1-4FB1-9CD1-76A1B972DC91}"/>
    <dgm:cxn modelId="{CF5BED4E-2E45-49DC-B6AF-89E70D629486}" type="presOf" srcId="{605086F9-D3EE-489B-A925-240F3911700F}" destId="{F65EBD05-ACE2-467B-9C18-1D16186CABC8}" srcOrd="0" destOrd="0" presId="urn:microsoft.com/office/officeart/2005/8/layout/cycle2"/>
    <dgm:cxn modelId="{1CA3B5C9-AE0C-4B2D-819F-9C0C5FA1FDF2}" srcId="{092ED644-42BC-4504-BC8C-DFBC18CDC2A8}" destId="{605086F9-D3EE-489B-A925-240F3911700F}" srcOrd="5" destOrd="0" parTransId="{5B25E8AF-A455-456F-A1A1-29017640EFBC}" sibTransId="{B10E4567-DF93-4A9C-B7B3-E662D153EB2A}"/>
    <dgm:cxn modelId="{3AA7A7C1-00E8-447C-941D-61701BF4A105}" type="presOf" srcId="{092ED644-42BC-4504-BC8C-DFBC18CDC2A8}" destId="{C6BC6051-573E-4F9C-B84D-6141D8FAC756}" srcOrd="0" destOrd="0" presId="urn:microsoft.com/office/officeart/2005/8/layout/cycle2"/>
    <dgm:cxn modelId="{E365E8CF-CEAE-43D7-8175-529F272C3027}" type="presOf" srcId="{474A89DC-BDF1-4FB1-9CD1-76A1B972DC91}" destId="{C7E75C59-A8A2-4DD8-82EA-F9AC9CF78A41}" srcOrd="1" destOrd="0" presId="urn:microsoft.com/office/officeart/2005/8/layout/cycle2"/>
    <dgm:cxn modelId="{58B326EB-DF84-4591-944E-2401499E68FF}" srcId="{092ED644-42BC-4504-BC8C-DFBC18CDC2A8}" destId="{B8CF1A30-2F84-45B1-8D1B-24EBFD3B2D40}" srcOrd="3" destOrd="0" parTransId="{A896D554-9BEB-4758-AC10-1392FC037835}" sibTransId="{360BB08F-D569-4999-97CF-F820EC3F1C5E}"/>
    <dgm:cxn modelId="{95A97657-DE06-4D28-8F85-085ED6AC0889}" type="presOf" srcId="{1140C39A-B8E0-4AD5-B9E7-2C00790CF4F1}" destId="{819DCE96-A6FB-4809-AF8D-1031E20B4478}" srcOrd="0" destOrd="0" presId="urn:microsoft.com/office/officeart/2005/8/layout/cycle2"/>
    <dgm:cxn modelId="{1FD003F8-035D-4DE3-82E3-448E8F98E95A}" type="presOf" srcId="{360BB08F-D569-4999-97CF-F820EC3F1C5E}" destId="{F1738706-05B0-48FE-979B-8780F4A33DF6}" srcOrd="0" destOrd="0" presId="urn:microsoft.com/office/officeart/2005/8/layout/cycle2"/>
    <dgm:cxn modelId="{0F4A9528-3C8B-4445-90EE-A6CB977F420A}" type="presOf" srcId="{FDD52FFF-1D5A-40D3-9F10-A2E274280650}" destId="{21CC1441-79B7-4DD0-B14F-E73F4141EDB9}" srcOrd="1" destOrd="0" presId="urn:microsoft.com/office/officeart/2005/8/layout/cycle2"/>
    <dgm:cxn modelId="{273A5911-895E-4694-ABCE-9B0FCD67F6DB}" srcId="{092ED644-42BC-4504-BC8C-DFBC18CDC2A8}" destId="{73C4FBFF-2BD8-480E-808F-D77E9037276C}" srcOrd="6" destOrd="0" parTransId="{11D4515F-E440-4990-9A47-14A3F4E1D441}" sibTransId="{CE0AB880-4972-4E62-B0E4-EE46E38FA4CD}"/>
    <dgm:cxn modelId="{CB171BC4-7CF4-40CA-A328-75366E56BCC9}" srcId="{092ED644-42BC-4504-BC8C-DFBC18CDC2A8}" destId="{99066E86-B424-4E33-BAB7-130A050C81A8}" srcOrd="4" destOrd="0" parTransId="{85C2C132-B121-4AFC-87F1-8BD2F92E61E4}" sibTransId="{88DBCE29-515C-421F-AFDD-9B32E8543A55}"/>
    <dgm:cxn modelId="{A066EA40-DA32-4A12-AE56-C29DD33B6EE5}" type="presOf" srcId="{B10E4567-DF93-4A9C-B7B3-E662D153EB2A}" destId="{4AA53340-0070-4F24-B3C7-6E3A66B3F5FB}" srcOrd="0" destOrd="0" presId="urn:microsoft.com/office/officeart/2005/8/layout/cycle2"/>
    <dgm:cxn modelId="{F57D2DE6-9D00-4F3D-A299-9254AB924740}" type="presOf" srcId="{FDD52FFF-1D5A-40D3-9F10-A2E274280650}" destId="{6728A3DC-8AA8-4416-970C-A75545376EB5}" srcOrd="0" destOrd="0" presId="urn:microsoft.com/office/officeart/2005/8/layout/cycle2"/>
    <dgm:cxn modelId="{3D9155A2-4464-4420-BC90-D81A3EC84F50}" type="presParOf" srcId="{C6BC6051-573E-4F9C-B84D-6141D8FAC756}" destId="{05CF2071-D13E-40A5-8336-F5A328FA0F87}" srcOrd="0" destOrd="0" presId="urn:microsoft.com/office/officeart/2005/8/layout/cycle2"/>
    <dgm:cxn modelId="{C4F4CEBF-6328-4C63-8942-D14A902920C1}" type="presParOf" srcId="{C6BC6051-573E-4F9C-B84D-6141D8FAC756}" destId="{6728A3DC-8AA8-4416-970C-A75545376EB5}" srcOrd="1" destOrd="0" presId="urn:microsoft.com/office/officeart/2005/8/layout/cycle2"/>
    <dgm:cxn modelId="{42B1E717-6D8F-4E47-8471-C8A93205E537}" type="presParOf" srcId="{6728A3DC-8AA8-4416-970C-A75545376EB5}" destId="{21CC1441-79B7-4DD0-B14F-E73F4141EDB9}" srcOrd="0" destOrd="0" presId="urn:microsoft.com/office/officeart/2005/8/layout/cycle2"/>
    <dgm:cxn modelId="{D25DC1D6-BF75-4D7C-8668-843B7456036C}" type="presParOf" srcId="{C6BC6051-573E-4F9C-B84D-6141D8FAC756}" destId="{819DCE96-A6FB-4809-AF8D-1031E20B4478}" srcOrd="2" destOrd="0" presId="urn:microsoft.com/office/officeart/2005/8/layout/cycle2"/>
    <dgm:cxn modelId="{347D55E1-BA02-4A70-B84E-AC487B961A06}" type="presParOf" srcId="{C6BC6051-573E-4F9C-B84D-6141D8FAC756}" destId="{49B130B5-ABEB-46E4-B723-1AB581D8EBD8}" srcOrd="3" destOrd="0" presId="urn:microsoft.com/office/officeart/2005/8/layout/cycle2"/>
    <dgm:cxn modelId="{3B607950-7F23-44E9-8420-3055584C0761}" type="presParOf" srcId="{49B130B5-ABEB-46E4-B723-1AB581D8EBD8}" destId="{C7E75C59-A8A2-4DD8-82EA-F9AC9CF78A41}" srcOrd="0" destOrd="0" presId="urn:microsoft.com/office/officeart/2005/8/layout/cycle2"/>
    <dgm:cxn modelId="{358E14DA-2DC7-4E1F-ACB4-69E94BF7D207}" type="presParOf" srcId="{C6BC6051-573E-4F9C-B84D-6141D8FAC756}" destId="{4D4AB591-B272-4133-8E03-86567377D441}" srcOrd="4" destOrd="0" presId="urn:microsoft.com/office/officeart/2005/8/layout/cycle2"/>
    <dgm:cxn modelId="{966376FF-357F-43FE-B3BB-D72340BB6A0F}" type="presParOf" srcId="{C6BC6051-573E-4F9C-B84D-6141D8FAC756}" destId="{1F365DB8-8A1B-4658-8150-105F34B36713}" srcOrd="5" destOrd="0" presId="urn:microsoft.com/office/officeart/2005/8/layout/cycle2"/>
    <dgm:cxn modelId="{4FD630AF-F3D4-4BF1-925C-DEFB85057BD8}" type="presParOf" srcId="{1F365DB8-8A1B-4658-8150-105F34B36713}" destId="{C60DE114-EB86-4B34-B597-288EA7933A34}" srcOrd="0" destOrd="0" presId="urn:microsoft.com/office/officeart/2005/8/layout/cycle2"/>
    <dgm:cxn modelId="{5B193C2E-D450-4FC9-8339-5CE4A8D1A188}" type="presParOf" srcId="{C6BC6051-573E-4F9C-B84D-6141D8FAC756}" destId="{7BBBE7E0-08C2-4582-BF4A-C762428BF00F}" srcOrd="6" destOrd="0" presId="urn:microsoft.com/office/officeart/2005/8/layout/cycle2"/>
    <dgm:cxn modelId="{2039D5DA-B31F-48EA-8851-F6725477C7CC}" type="presParOf" srcId="{C6BC6051-573E-4F9C-B84D-6141D8FAC756}" destId="{F1738706-05B0-48FE-979B-8780F4A33DF6}" srcOrd="7" destOrd="0" presId="urn:microsoft.com/office/officeart/2005/8/layout/cycle2"/>
    <dgm:cxn modelId="{48B74D34-CC30-43D0-BCB1-7D045DBAEDA7}" type="presParOf" srcId="{F1738706-05B0-48FE-979B-8780F4A33DF6}" destId="{999A7642-462F-4F30-AB56-600ED0FA8B07}" srcOrd="0" destOrd="0" presId="urn:microsoft.com/office/officeart/2005/8/layout/cycle2"/>
    <dgm:cxn modelId="{06B86A82-878C-4A52-9B61-9BADBCF9DAA7}" type="presParOf" srcId="{C6BC6051-573E-4F9C-B84D-6141D8FAC756}" destId="{6C7552B4-EEBC-48FF-9AC6-AC217C37661F}" srcOrd="8" destOrd="0" presId="urn:microsoft.com/office/officeart/2005/8/layout/cycle2"/>
    <dgm:cxn modelId="{22BFAF13-DA2B-479A-99B9-4A30207439EC}" type="presParOf" srcId="{C6BC6051-573E-4F9C-B84D-6141D8FAC756}" destId="{C64F433A-9395-45EB-BE1E-70CE5FA56886}" srcOrd="9" destOrd="0" presId="urn:microsoft.com/office/officeart/2005/8/layout/cycle2"/>
    <dgm:cxn modelId="{BF12E56B-6926-44FC-9587-A3203B97E8EF}" type="presParOf" srcId="{C64F433A-9395-45EB-BE1E-70CE5FA56886}" destId="{7172AA6B-9603-4EB2-83CD-E8316CCD8B8E}" srcOrd="0" destOrd="0" presId="urn:microsoft.com/office/officeart/2005/8/layout/cycle2"/>
    <dgm:cxn modelId="{16B1062D-7978-48B9-931D-5CEB5AF57EAA}" type="presParOf" srcId="{C6BC6051-573E-4F9C-B84D-6141D8FAC756}" destId="{F65EBD05-ACE2-467B-9C18-1D16186CABC8}" srcOrd="10" destOrd="0" presId="urn:microsoft.com/office/officeart/2005/8/layout/cycle2"/>
    <dgm:cxn modelId="{C1D37BD6-CB3C-403A-947A-2630D9E9CC66}" type="presParOf" srcId="{C6BC6051-573E-4F9C-B84D-6141D8FAC756}" destId="{4AA53340-0070-4F24-B3C7-6E3A66B3F5FB}" srcOrd="11" destOrd="0" presId="urn:microsoft.com/office/officeart/2005/8/layout/cycle2"/>
    <dgm:cxn modelId="{82F23E07-D516-4E7E-8A55-6751C3B7878A}" type="presParOf" srcId="{4AA53340-0070-4F24-B3C7-6E3A66B3F5FB}" destId="{1FCFCB79-13A4-4D7B-A5E9-5D7A0613D52B}" srcOrd="0" destOrd="0" presId="urn:microsoft.com/office/officeart/2005/8/layout/cycle2"/>
    <dgm:cxn modelId="{61949595-9F1F-4EDF-A63F-38E3427B553E}" type="presParOf" srcId="{C6BC6051-573E-4F9C-B84D-6141D8FAC756}" destId="{B6D4CA94-CC2A-4884-9B61-C0C35DDD65E5}" srcOrd="12" destOrd="0" presId="urn:microsoft.com/office/officeart/2005/8/layout/cycle2"/>
    <dgm:cxn modelId="{580CFA6C-D6BA-4E54-A503-0CA727EA3A1C}" type="presParOf" srcId="{C6BC6051-573E-4F9C-B84D-6141D8FAC756}" destId="{1CFEA6F6-23EC-463E-A7FD-F6DA673EA1AC}" srcOrd="13" destOrd="0" presId="urn:microsoft.com/office/officeart/2005/8/layout/cycle2"/>
    <dgm:cxn modelId="{B83620AC-D965-44C0-8CDC-716C8257E6D4}" type="presParOf" srcId="{1CFEA6F6-23EC-463E-A7FD-F6DA673EA1AC}" destId="{AE84184E-E190-4485-BB14-08DB2E3898B9}"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142557-8349-46C2-8A71-388ED60F7DC9}" type="doc">
      <dgm:prSet loTypeId="urn:microsoft.com/office/officeart/2005/8/layout/gear1" loCatId="cycle" qsTypeId="urn:microsoft.com/office/officeart/2005/8/quickstyle/simple1" qsCatId="simple" csTypeId="urn:microsoft.com/office/officeart/2005/8/colors/colorful5" csCatId="colorful" phldr="1"/>
      <dgm:spPr/>
    </dgm:pt>
    <dgm:pt modelId="{72208C83-FAD7-4066-BC07-946131285B49}">
      <dgm:prSet phldrT="[Text]"/>
      <dgm:spPr/>
      <dgm:t>
        <a:bodyPr/>
        <a:lstStyle/>
        <a:p>
          <a:r>
            <a:rPr lang="en-GB" dirty="0" smtClean="0"/>
            <a:t>Partners</a:t>
          </a:r>
          <a:endParaRPr lang="en-GB" dirty="0"/>
        </a:p>
      </dgm:t>
    </dgm:pt>
    <dgm:pt modelId="{B8C640D5-A5B6-41FB-BBD1-44300FAAD27F}" type="parTrans" cxnId="{E4C183B8-5CB8-4529-B5C2-3A519FA7B5B1}">
      <dgm:prSet/>
      <dgm:spPr/>
      <dgm:t>
        <a:bodyPr/>
        <a:lstStyle/>
        <a:p>
          <a:endParaRPr lang="en-GB"/>
        </a:p>
      </dgm:t>
    </dgm:pt>
    <dgm:pt modelId="{76663CEB-2317-44A5-99FB-6417C117D3F3}" type="sibTrans" cxnId="{E4C183B8-5CB8-4529-B5C2-3A519FA7B5B1}">
      <dgm:prSet/>
      <dgm:spPr/>
      <dgm:t>
        <a:bodyPr/>
        <a:lstStyle/>
        <a:p>
          <a:endParaRPr lang="en-GB"/>
        </a:p>
      </dgm:t>
    </dgm:pt>
    <dgm:pt modelId="{C5690623-A258-4874-8731-E26AB13C38F5}">
      <dgm:prSet phldrT="[Text]"/>
      <dgm:spPr/>
      <dgm:t>
        <a:bodyPr/>
        <a:lstStyle/>
        <a:p>
          <a:r>
            <a:rPr lang="en-GB" dirty="0" smtClean="0"/>
            <a:t>With</a:t>
          </a:r>
          <a:endParaRPr lang="en-GB" dirty="0"/>
        </a:p>
      </dgm:t>
    </dgm:pt>
    <dgm:pt modelId="{1432F804-E59B-4CFB-BAE0-21C12B27DBB7}" type="parTrans" cxnId="{10BE906D-6701-471C-B8A1-7959891D1F5F}">
      <dgm:prSet/>
      <dgm:spPr/>
      <dgm:t>
        <a:bodyPr/>
        <a:lstStyle/>
        <a:p>
          <a:endParaRPr lang="en-GB"/>
        </a:p>
      </dgm:t>
    </dgm:pt>
    <dgm:pt modelId="{0C63E676-4F7B-461D-9D1D-5EA3F46965E7}" type="sibTrans" cxnId="{10BE906D-6701-471C-B8A1-7959891D1F5F}">
      <dgm:prSet/>
      <dgm:spPr/>
      <dgm:t>
        <a:bodyPr/>
        <a:lstStyle/>
        <a:p>
          <a:endParaRPr lang="en-GB"/>
        </a:p>
      </dgm:t>
    </dgm:pt>
    <dgm:pt modelId="{76BA88C8-E45B-4ED8-9492-5C94D66817BE}">
      <dgm:prSet phldrT="[Text]"/>
      <dgm:spPr/>
      <dgm:t>
        <a:bodyPr/>
        <a:lstStyle/>
        <a:p>
          <a:r>
            <a:rPr lang="en-GB" dirty="0" smtClean="0"/>
            <a:t>Work</a:t>
          </a:r>
          <a:endParaRPr lang="en-GB" dirty="0"/>
        </a:p>
      </dgm:t>
    </dgm:pt>
    <dgm:pt modelId="{26E72106-F4CA-45B6-8060-4B79957F4A42}" type="parTrans" cxnId="{1CE63219-E9D7-457A-BEBA-97ECBF32F5AA}">
      <dgm:prSet/>
      <dgm:spPr/>
      <dgm:t>
        <a:bodyPr/>
        <a:lstStyle/>
        <a:p>
          <a:endParaRPr lang="en-GB"/>
        </a:p>
      </dgm:t>
    </dgm:pt>
    <dgm:pt modelId="{7C873943-B169-4AA9-B30F-BCDAB757D096}" type="sibTrans" cxnId="{1CE63219-E9D7-457A-BEBA-97ECBF32F5AA}">
      <dgm:prSet/>
      <dgm:spPr/>
      <dgm:t>
        <a:bodyPr/>
        <a:lstStyle/>
        <a:p>
          <a:endParaRPr lang="en-GB"/>
        </a:p>
      </dgm:t>
    </dgm:pt>
    <dgm:pt modelId="{9A712BC1-F127-4C6D-B9FE-3FBACD06AB12}" type="pres">
      <dgm:prSet presAssocID="{9E142557-8349-46C2-8A71-388ED60F7DC9}" presName="composite" presStyleCnt="0">
        <dgm:presLayoutVars>
          <dgm:chMax val="3"/>
          <dgm:animLvl val="lvl"/>
          <dgm:resizeHandles val="exact"/>
        </dgm:presLayoutVars>
      </dgm:prSet>
      <dgm:spPr/>
    </dgm:pt>
    <dgm:pt modelId="{DC94DB0E-61F8-4064-9CB4-C41CDAD2D58D}" type="pres">
      <dgm:prSet presAssocID="{72208C83-FAD7-4066-BC07-946131285B49}" presName="gear1" presStyleLbl="node1" presStyleIdx="0" presStyleCnt="3">
        <dgm:presLayoutVars>
          <dgm:chMax val="1"/>
          <dgm:bulletEnabled val="1"/>
        </dgm:presLayoutVars>
      </dgm:prSet>
      <dgm:spPr/>
      <dgm:t>
        <a:bodyPr/>
        <a:lstStyle/>
        <a:p>
          <a:endParaRPr lang="en-GB"/>
        </a:p>
      </dgm:t>
    </dgm:pt>
    <dgm:pt modelId="{5FEDE6E6-4102-47FB-A010-716BC003299B}" type="pres">
      <dgm:prSet presAssocID="{72208C83-FAD7-4066-BC07-946131285B49}" presName="gear1srcNode" presStyleLbl="node1" presStyleIdx="0" presStyleCnt="3"/>
      <dgm:spPr/>
      <dgm:t>
        <a:bodyPr/>
        <a:lstStyle/>
        <a:p>
          <a:endParaRPr lang="en-GB"/>
        </a:p>
      </dgm:t>
    </dgm:pt>
    <dgm:pt modelId="{B2013498-E351-46B7-95F1-66621EB452FC}" type="pres">
      <dgm:prSet presAssocID="{72208C83-FAD7-4066-BC07-946131285B49}" presName="gear1dstNode" presStyleLbl="node1" presStyleIdx="0" presStyleCnt="3"/>
      <dgm:spPr/>
      <dgm:t>
        <a:bodyPr/>
        <a:lstStyle/>
        <a:p>
          <a:endParaRPr lang="en-GB"/>
        </a:p>
      </dgm:t>
    </dgm:pt>
    <dgm:pt modelId="{A3E01A2E-A4B6-4572-905D-8C53D4A27226}" type="pres">
      <dgm:prSet presAssocID="{C5690623-A258-4874-8731-E26AB13C38F5}" presName="gear2" presStyleLbl="node1" presStyleIdx="1" presStyleCnt="3">
        <dgm:presLayoutVars>
          <dgm:chMax val="1"/>
          <dgm:bulletEnabled val="1"/>
        </dgm:presLayoutVars>
      </dgm:prSet>
      <dgm:spPr/>
      <dgm:t>
        <a:bodyPr/>
        <a:lstStyle/>
        <a:p>
          <a:endParaRPr lang="en-GB"/>
        </a:p>
      </dgm:t>
    </dgm:pt>
    <dgm:pt modelId="{C09EF8C8-03B7-422B-856A-11A0ECE45CAC}" type="pres">
      <dgm:prSet presAssocID="{C5690623-A258-4874-8731-E26AB13C38F5}" presName="gear2srcNode" presStyleLbl="node1" presStyleIdx="1" presStyleCnt="3"/>
      <dgm:spPr/>
      <dgm:t>
        <a:bodyPr/>
        <a:lstStyle/>
        <a:p>
          <a:endParaRPr lang="en-GB"/>
        </a:p>
      </dgm:t>
    </dgm:pt>
    <dgm:pt modelId="{861A2917-B895-4475-AB91-21C696960F8B}" type="pres">
      <dgm:prSet presAssocID="{C5690623-A258-4874-8731-E26AB13C38F5}" presName="gear2dstNode" presStyleLbl="node1" presStyleIdx="1" presStyleCnt="3"/>
      <dgm:spPr/>
      <dgm:t>
        <a:bodyPr/>
        <a:lstStyle/>
        <a:p>
          <a:endParaRPr lang="en-GB"/>
        </a:p>
      </dgm:t>
    </dgm:pt>
    <dgm:pt modelId="{0713F805-2D78-4C3F-B250-3F7759215219}" type="pres">
      <dgm:prSet presAssocID="{76BA88C8-E45B-4ED8-9492-5C94D66817BE}" presName="gear3" presStyleLbl="node1" presStyleIdx="2" presStyleCnt="3"/>
      <dgm:spPr/>
      <dgm:t>
        <a:bodyPr/>
        <a:lstStyle/>
        <a:p>
          <a:endParaRPr lang="en-GB"/>
        </a:p>
      </dgm:t>
    </dgm:pt>
    <dgm:pt modelId="{8C8A0C1F-1268-409C-BBDB-A32BE3B3197F}" type="pres">
      <dgm:prSet presAssocID="{76BA88C8-E45B-4ED8-9492-5C94D66817BE}" presName="gear3tx" presStyleLbl="node1" presStyleIdx="2" presStyleCnt="3">
        <dgm:presLayoutVars>
          <dgm:chMax val="1"/>
          <dgm:bulletEnabled val="1"/>
        </dgm:presLayoutVars>
      </dgm:prSet>
      <dgm:spPr/>
      <dgm:t>
        <a:bodyPr/>
        <a:lstStyle/>
        <a:p>
          <a:endParaRPr lang="en-GB"/>
        </a:p>
      </dgm:t>
    </dgm:pt>
    <dgm:pt modelId="{1A6F9264-FA2A-4FF6-AA68-2B44D5B92632}" type="pres">
      <dgm:prSet presAssocID="{76BA88C8-E45B-4ED8-9492-5C94D66817BE}" presName="gear3srcNode" presStyleLbl="node1" presStyleIdx="2" presStyleCnt="3"/>
      <dgm:spPr/>
      <dgm:t>
        <a:bodyPr/>
        <a:lstStyle/>
        <a:p>
          <a:endParaRPr lang="en-GB"/>
        </a:p>
      </dgm:t>
    </dgm:pt>
    <dgm:pt modelId="{4B5E9DA7-AABB-4AED-9B0A-65AF1B456B8F}" type="pres">
      <dgm:prSet presAssocID="{76BA88C8-E45B-4ED8-9492-5C94D66817BE}" presName="gear3dstNode" presStyleLbl="node1" presStyleIdx="2" presStyleCnt="3"/>
      <dgm:spPr/>
      <dgm:t>
        <a:bodyPr/>
        <a:lstStyle/>
        <a:p>
          <a:endParaRPr lang="en-GB"/>
        </a:p>
      </dgm:t>
    </dgm:pt>
    <dgm:pt modelId="{711DC966-FD4E-42EC-B8F9-26B34F636459}" type="pres">
      <dgm:prSet presAssocID="{76663CEB-2317-44A5-99FB-6417C117D3F3}" presName="connector1" presStyleLbl="sibTrans2D1" presStyleIdx="0" presStyleCnt="3"/>
      <dgm:spPr/>
      <dgm:t>
        <a:bodyPr/>
        <a:lstStyle/>
        <a:p>
          <a:endParaRPr lang="en-GB"/>
        </a:p>
      </dgm:t>
    </dgm:pt>
    <dgm:pt modelId="{6BDEA02A-67DB-442F-9C96-35B4850C8024}" type="pres">
      <dgm:prSet presAssocID="{0C63E676-4F7B-461D-9D1D-5EA3F46965E7}" presName="connector2" presStyleLbl="sibTrans2D1" presStyleIdx="1" presStyleCnt="3"/>
      <dgm:spPr/>
      <dgm:t>
        <a:bodyPr/>
        <a:lstStyle/>
        <a:p>
          <a:endParaRPr lang="en-GB"/>
        </a:p>
      </dgm:t>
    </dgm:pt>
    <dgm:pt modelId="{464410AA-3915-4954-9553-E265F1FD8E9A}" type="pres">
      <dgm:prSet presAssocID="{7C873943-B169-4AA9-B30F-BCDAB757D096}" presName="connector3" presStyleLbl="sibTrans2D1" presStyleIdx="2" presStyleCnt="3"/>
      <dgm:spPr/>
      <dgm:t>
        <a:bodyPr/>
        <a:lstStyle/>
        <a:p>
          <a:endParaRPr lang="en-GB"/>
        </a:p>
      </dgm:t>
    </dgm:pt>
  </dgm:ptLst>
  <dgm:cxnLst>
    <dgm:cxn modelId="{4EBA00F4-5DFB-4F33-8C9D-5FD21B995D4F}" type="presOf" srcId="{C5690623-A258-4874-8731-E26AB13C38F5}" destId="{861A2917-B895-4475-AB91-21C696960F8B}" srcOrd="2" destOrd="0" presId="urn:microsoft.com/office/officeart/2005/8/layout/gear1"/>
    <dgm:cxn modelId="{A5244103-9C65-45B7-A246-36D1A5172717}" type="presOf" srcId="{72208C83-FAD7-4066-BC07-946131285B49}" destId="{5FEDE6E6-4102-47FB-A010-716BC003299B}" srcOrd="1" destOrd="0" presId="urn:microsoft.com/office/officeart/2005/8/layout/gear1"/>
    <dgm:cxn modelId="{E4C183B8-5CB8-4529-B5C2-3A519FA7B5B1}" srcId="{9E142557-8349-46C2-8A71-388ED60F7DC9}" destId="{72208C83-FAD7-4066-BC07-946131285B49}" srcOrd="0" destOrd="0" parTransId="{B8C640D5-A5B6-41FB-BBD1-44300FAAD27F}" sibTransId="{76663CEB-2317-44A5-99FB-6417C117D3F3}"/>
    <dgm:cxn modelId="{4C8AB8F7-6AE4-45FE-89DC-3400FDE16E25}" type="presOf" srcId="{0C63E676-4F7B-461D-9D1D-5EA3F46965E7}" destId="{6BDEA02A-67DB-442F-9C96-35B4850C8024}" srcOrd="0" destOrd="0" presId="urn:microsoft.com/office/officeart/2005/8/layout/gear1"/>
    <dgm:cxn modelId="{5A3668A2-ECBC-40D5-9D8E-028C81348F5E}" type="presOf" srcId="{76BA88C8-E45B-4ED8-9492-5C94D66817BE}" destId="{4B5E9DA7-AABB-4AED-9B0A-65AF1B456B8F}" srcOrd="3" destOrd="0" presId="urn:microsoft.com/office/officeart/2005/8/layout/gear1"/>
    <dgm:cxn modelId="{741C13F6-438C-496B-AAF1-8048C5D68EE5}" type="presOf" srcId="{72208C83-FAD7-4066-BC07-946131285B49}" destId="{DC94DB0E-61F8-4064-9CB4-C41CDAD2D58D}" srcOrd="0" destOrd="0" presId="urn:microsoft.com/office/officeart/2005/8/layout/gear1"/>
    <dgm:cxn modelId="{254ED8EF-3780-4413-88B6-9F8C2D483A9C}" type="presOf" srcId="{72208C83-FAD7-4066-BC07-946131285B49}" destId="{B2013498-E351-46B7-95F1-66621EB452FC}" srcOrd="2" destOrd="0" presId="urn:microsoft.com/office/officeart/2005/8/layout/gear1"/>
    <dgm:cxn modelId="{ACB2B120-313F-4C1C-BBFB-24660A5F31F8}" type="presOf" srcId="{76BA88C8-E45B-4ED8-9492-5C94D66817BE}" destId="{1A6F9264-FA2A-4FF6-AA68-2B44D5B92632}" srcOrd="2" destOrd="0" presId="urn:microsoft.com/office/officeart/2005/8/layout/gear1"/>
    <dgm:cxn modelId="{78D28857-E0CF-4423-B0F4-199F20631714}" type="presOf" srcId="{76BA88C8-E45B-4ED8-9492-5C94D66817BE}" destId="{8C8A0C1F-1268-409C-BBDB-A32BE3B3197F}" srcOrd="1" destOrd="0" presId="urn:microsoft.com/office/officeart/2005/8/layout/gear1"/>
    <dgm:cxn modelId="{10BE906D-6701-471C-B8A1-7959891D1F5F}" srcId="{9E142557-8349-46C2-8A71-388ED60F7DC9}" destId="{C5690623-A258-4874-8731-E26AB13C38F5}" srcOrd="1" destOrd="0" parTransId="{1432F804-E59B-4CFB-BAE0-21C12B27DBB7}" sibTransId="{0C63E676-4F7B-461D-9D1D-5EA3F46965E7}"/>
    <dgm:cxn modelId="{F84DE6ED-B0D5-42C9-8C74-292556F1A47C}" type="presOf" srcId="{76663CEB-2317-44A5-99FB-6417C117D3F3}" destId="{711DC966-FD4E-42EC-B8F9-26B34F636459}" srcOrd="0" destOrd="0" presId="urn:microsoft.com/office/officeart/2005/8/layout/gear1"/>
    <dgm:cxn modelId="{1A7660FE-A8AA-4681-8A3C-4267937B9CFD}" type="presOf" srcId="{9E142557-8349-46C2-8A71-388ED60F7DC9}" destId="{9A712BC1-F127-4C6D-B9FE-3FBACD06AB12}" srcOrd="0" destOrd="0" presId="urn:microsoft.com/office/officeart/2005/8/layout/gear1"/>
    <dgm:cxn modelId="{4E1850D1-DA75-4270-AD3F-AF74C2A3251C}" type="presOf" srcId="{C5690623-A258-4874-8731-E26AB13C38F5}" destId="{A3E01A2E-A4B6-4572-905D-8C53D4A27226}" srcOrd="0" destOrd="0" presId="urn:microsoft.com/office/officeart/2005/8/layout/gear1"/>
    <dgm:cxn modelId="{1CE63219-E9D7-457A-BEBA-97ECBF32F5AA}" srcId="{9E142557-8349-46C2-8A71-388ED60F7DC9}" destId="{76BA88C8-E45B-4ED8-9492-5C94D66817BE}" srcOrd="2" destOrd="0" parTransId="{26E72106-F4CA-45B6-8060-4B79957F4A42}" sibTransId="{7C873943-B169-4AA9-B30F-BCDAB757D096}"/>
    <dgm:cxn modelId="{FEC4E23B-4AA4-4FD0-A48B-6ED3FD8BE7A8}" type="presOf" srcId="{7C873943-B169-4AA9-B30F-BCDAB757D096}" destId="{464410AA-3915-4954-9553-E265F1FD8E9A}" srcOrd="0" destOrd="0" presId="urn:microsoft.com/office/officeart/2005/8/layout/gear1"/>
    <dgm:cxn modelId="{FA3806AD-D4E8-4A46-8A2C-840AE3FDCD80}" type="presOf" srcId="{C5690623-A258-4874-8731-E26AB13C38F5}" destId="{C09EF8C8-03B7-422B-856A-11A0ECE45CAC}" srcOrd="1" destOrd="0" presId="urn:microsoft.com/office/officeart/2005/8/layout/gear1"/>
    <dgm:cxn modelId="{DFA8A082-1AE1-4C91-9620-7FD8E57DEB2D}" type="presOf" srcId="{76BA88C8-E45B-4ED8-9492-5C94D66817BE}" destId="{0713F805-2D78-4C3F-B250-3F7759215219}" srcOrd="0" destOrd="0" presId="urn:microsoft.com/office/officeart/2005/8/layout/gear1"/>
    <dgm:cxn modelId="{5B75AECC-5A3C-4428-8900-084707B0A3B0}" type="presParOf" srcId="{9A712BC1-F127-4C6D-B9FE-3FBACD06AB12}" destId="{DC94DB0E-61F8-4064-9CB4-C41CDAD2D58D}" srcOrd="0" destOrd="0" presId="urn:microsoft.com/office/officeart/2005/8/layout/gear1"/>
    <dgm:cxn modelId="{AB91773D-6FF6-4A4A-B717-A938C912B6B3}" type="presParOf" srcId="{9A712BC1-F127-4C6D-B9FE-3FBACD06AB12}" destId="{5FEDE6E6-4102-47FB-A010-716BC003299B}" srcOrd="1" destOrd="0" presId="urn:microsoft.com/office/officeart/2005/8/layout/gear1"/>
    <dgm:cxn modelId="{DA665595-8A85-4078-B604-7F48B5B72170}" type="presParOf" srcId="{9A712BC1-F127-4C6D-B9FE-3FBACD06AB12}" destId="{B2013498-E351-46B7-95F1-66621EB452FC}" srcOrd="2" destOrd="0" presId="urn:microsoft.com/office/officeart/2005/8/layout/gear1"/>
    <dgm:cxn modelId="{3C09BC87-9ADA-4507-824C-F012C5986E81}" type="presParOf" srcId="{9A712BC1-F127-4C6D-B9FE-3FBACD06AB12}" destId="{A3E01A2E-A4B6-4572-905D-8C53D4A27226}" srcOrd="3" destOrd="0" presId="urn:microsoft.com/office/officeart/2005/8/layout/gear1"/>
    <dgm:cxn modelId="{613B008F-3DE5-4308-B8F8-D9B88FC4DA26}" type="presParOf" srcId="{9A712BC1-F127-4C6D-B9FE-3FBACD06AB12}" destId="{C09EF8C8-03B7-422B-856A-11A0ECE45CAC}" srcOrd="4" destOrd="0" presId="urn:microsoft.com/office/officeart/2005/8/layout/gear1"/>
    <dgm:cxn modelId="{F4F05E21-4B60-4D80-A20C-CC6895304642}" type="presParOf" srcId="{9A712BC1-F127-4C6D-B9FE-3FBACD06AB12}" destId="{861A2917-B895-4475-AB91-21C696960F8B}" srcOrd="5" destOrd="0" presId="urn:microsoft.com/office/officeart/2005/8/layout/gear1"/>
    <dgm:cxn modelId="{19DA81C2-1594-4A5C-9089-72396138AD97}" type="presParOf" srcId="{9A712BC1-F127-4C6D-B9FE-3FBACD06AB12}" destId="{0713F805-2D78-4C3F-B250-3F7759215219}" srcOrd="6" destOrd="0" presId="urn:microsoft.com/office/officeart/2005/8/layout/gear1"/>
    <dgm:cxn modelId="{8E6C63D5-BF13-4590-AECF-B02149A62996}" type="presParOf" srcId="{9A712BC1-F127-4C6D-B9FE-3FBACD06AB12}" destId="{8C8A0C1F-1268-409C-BBDB-A32BE3B3197F}" srcOrd="7" destOrd="0" presId="urn:microsoft.com/office/officeart/2005/8/layout/gear1"/>
    <dgm:cxn modelId="{DD95614A-6CA9-4250-A05E-C759135F8E61}" type="presParOf" srcId="{9A712BC1-F127-4C6D-B9FE-3FBACD06AB12}" destId="{1A6F9264-FA2A-4FF6-AA68-2B44D5B92632}" srcOrd="8" destOrd="0" presId="urn:microsoft.com/office/officeart/2005/8/layout/gear1"/>
    <dgm:cxn modelId="{8495675F-5173-44D5-8491-968AC9E2AFC4}" type="presParOf" srcId="{9A712BC1-F127-4C6D-B9FE-3FBACD06AB12}" destId="{4B5E9DA7-AABB-4AED-9B0A-65AF1B456B8F}" srcOrd="9" destOrd="0" presId="urn:microsoft.com/office/officeart/2005/8/layout/gear1"/>
    <dgm:cxn modelId="{DBAE0659-7D90-4CEB-A5D9-F02C59C4933A}" type="presParOf" srcId="{9A712BC1-F127-4C6D-B9FE-3FBACD06AB12}" destId="{711DC966-FD4E-42EC-B8F9-26B34F636459}" srcOrd="10" destOrd="0" presId="urn:microsoft.com/office/officeart/2005/8/layout/gear1"/>
    <dgm:cxn modelId="{01BE216F-55E9-4745-A555-C4E6E97412A3}" type="presParOf" srcId="{9A712BC1-F127-4C6D-B9FE-3FBACD06AB12}" destId="{6BDEA02A-67DB-442F-9C96-35B4850C8024}" srcOrd="11" destOrd="0" presId="urn:microsoft.com/office/officeart/2005/8/layout/gear1"/>
    <dgm:cxn modelId="{3A56B0BB-9A90-4568-91A1-CBFA87A7746E}" type="presParOf" srcId="{9A712BC1-F127-4C6D-B9FE-3FBACD06AB12}" destId="{464410AA-3915-4954-9553-E265F1FD8E9A}" srcOrd="12"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4FC617-7F4F-4DBE-9A9E-413A01C41E41}">
      <dsp:nvSpPr>
        <dsp:cNvPr id="0" name=""/>
        <dsp:cNvSpPr/>
      </dsp:nvSpPr>
      <dsp:spPr>
        <a:xfrm>
          <a:off x="1013656" y="308840"/>
          <a:ext cx="3991165" cy="3991165"/>
        </a:xfrm>
        <a:prstGeom prst="pie">
          <a:avLst>
            <a:gd name="adj1" fmla="val 16200000"/>
            <a:gd name="adj2" fmla="val 1800000"/>
          </a:avLst>
        </a:prstGeom>
        <a:solidFill>
          <a:srgbClr val="FF7C80"/>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1. Review individual repository content</a:t>
          </a:r>
          <a:endParaRPr lang="en-GB" sz="1700" kern="1200" dirty="0"/>
        </a:p>
      </dsp:txBody>
      <dsp:txXfrm>
        <a:off x="3117095" y="1154587"/>
        <a:ext cx="1425416" cy="1187846"/>
      </dsp:txXfrm>
    </dsp:sp>
    <dsp:sp modelId="{6D97501D-A720-4929-8857-1E42CFD4F54B}">
      <dsp:nvSpPr>
        <dsp:cNvPr id="0" name=""/>
        <dsp:cNvSpPr/>
      </dsp:nvSpPr>
      <dsp:spPr>
        <a:xfrm>
          <a:off x="931457" y="451381"/>
          <a:ext cx="3991165" cy="3991165"/>
        </a:xfrm>
        <a:prstGeom prst="pie">
          <a:avLst>
            <a:gd name="adj1" fmla="val 1800000"/>
            <a:gd name="adj2" fmla="val 9000000"/>
          </a:avLst>
        </a:prstGeom>
        <a:solidFill>
          <a:srgbClr val="FFFF00"/>
        </a:solidFill>
        <a:ln w="25400" cap="rnd"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2. Review working practices associated with repository</a:t>
          </a:r>
          <a:endParaRPr lang="en-GB" sz="1700" kern="1200" dirty="0"/>
        </a:p>
      </dsp:txBody>
      <dsp:txXfrm>
        <a:off x="1881734" y="3040887"/>
        <a:ext cx="2138124" cy="1045305"/>
      </dsp:txXfrm>
    </dsp:sp>
    <dsp:sp modelId="{3BC6E13C-D556-483E-BCF3-FA9B9D4E1E0B}">
      <dsp:nvSpPr>
        <dsp:cNvPr id="0" name=""/>
        <dsp:cNvSpPr/>
      </dsp:nvSpPr>
      <dsp:spPr>
        <a:xfrm>
          <a:off x="849258" y="308840"/>
          <a:ext cx="3991165" cy="3991165"/>
        </a:xfrm>
        <a:prstGeom prst="pie">
          <a:avLst>
            <a:gd name="adj1" fmla="val 9000000"/>
            <a:gd name="adj2" fmla="val 16200000"/>
          </a:avLst>
        </a:prstGeom>
        <a:solidFill>
          <a:srgbClr val="92D050"/>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3. Information Asset Owner approval to share</a:t>
          </a:r>
          <a:endParaRPr lang="en-GB" sz="1700" kern="1200" dirty="0"/>
        </a:p>
      </dsp:txBody>
      <dsp:txXfrm>
        <a:off x="1311568" y="1154587"/>
        <a:ext cx="1425416" cy="1187846"/>
      </dsp:txXfrm>
    </dsp:sp>
    <dsp:sp modelId="{E77152E8-1316-4E31-9FEA-CAC23036B12A}">
      <dsp:nvSpPr>
        <dsp:cNvPr id="0" name=""/>
        <dsp:cNvSpPr/>
      </dsp:nvSpPr>
      <dsp:spPr>
        <a:xfrm>
          <a:off x="766913" y="61768"/>
          <a:ext cx="4485309" cy="4485309"/>
        </a:xfrm>
        <a:prstGeom prst="circularArrow">
          <a:avLst>
            <a:gd name="adj1" fmla="val 5085"/>
            <a:gd name="adj2" fmla="val 327528"/>
            <a:gd name="adj3" fmla="val 1472472"/>
            <a:gd name="adj4" fmla="val 16199432"/>
            <a:gd name="adj5" fmla="val 5932"/>
          </a:avLst>
        </a:prstGeom>
        <a:solidFill>
          <a:schemeClr val="accent1">
            <a:lumMod val="95000"/>
          </a:schemeClr>
        </a:solidFill>
        <a:ln>
          <a:solidFill>
            <a:schemeClr val="lt1">
              <a:hueOff val="0"/>
              <a:satOff val="0"/>
              <a:lumOff val="0"/>
            </a:schemeClr>
          </a:solidFill>
        </a:ln>
        <a:effectLst/>
      </dsp:spPr>
      <dsp:style>
        <a:lnRef idx="0">
          <a:scrgbClr r="0" g="0" b="0"/>
        </a:lnRef>
        <a:fillRef idx="1">
          <a:scrgbClr r="0" g="0" b="0"/>
        </a:fillRef>
        <a:effectRef idx="0">
          <a:scrgbClr r="0" g="0" b="0"/>
        </a:effectRef>
        <a:fontRef idx="minor">
          <a:schemeClr val="lt1"/>
        </a:fontRef>
      </dsp:style>
    </dsp:sp>
    <dsp:sp modelId="{90B6A348-E922-4228-853B-A412BEA80EE4}">
      <dsp:nvSpPr>
        <dsp:cNvPr id="0" name=""/>
        <dsp:cNvSpPr/>
      </dsp:nvSpPr>
      <dsp:spPr>
        <a:xfrm>
          <a:off x="684385" y="204057"/>
          <a:ext cx="4485309" cy="4485309"/>
        </a:xfrm>
        <a:prstGeom prst="circularArrow">
          <a:avLst>
            <a:gd name="adj1" fmla="val 5085"/>
            <a:gd name="adj2" fmla="val 327528"/>
            <a:gd name="adj3" fmla="val 8671970"/>
            <a:gd name="adj4" fmla="val 1800502"/>
            <a:gd name="adj5" fmla="val 5932"/>
          </a:avLst>
        </a:prstGeom>
        <a:solidFill>
          <a:schemeClr val="accent1">
            <a:lumMod val="95000"/>
          </a:schemeClr>
        </a:solidFill>
        <a:ln>
          <a:solidFill>
            <a:schemeClr val="lt1">
              <a:hueOff val="0"/>
              <a:satOff val="0"/>
              <a:lumOff val="0"/>
            </a:schemeClr>
          </a:solidFill>
        </a:ln>
        <a:effectLst/>
      </dsp:spPr>
      <dsp:style>
        <a:lnRef idx="0">
          <a:scrgbClr r="0" g="0" b="0"/>
        </a:lnRef>
        <a:fillRef idx="1">
          <a:scrgbClr r="0" g="0" b="0"/>
        </a:fillRef>
        <a:effectRef idx="0">
          <a:scrgbClr r="0" g="0" b="0"/>
        </a:effectRef>
        <a:fontRef idx="minor">
          <a:schemeClr val="lt1"/>
        </a:fontRef>
      </dsp:style>
    </dsp:sp>
    <dsp:sp modelId="{E9D249B2-86E7-4E86-A708-703182ABA7A8}">
      <dsp:nvSpPr>
        <dsp:cNvPr id="0" name=""/>
        <dsp:cNvSpPr/>
      </dsp:nvSpPr>
      <dsp:spPr>
        <a:xfrm>
          <a:off x="601856" y="61768"/>
          <a:ext cx="4485309" cy="4485309"/>
        </a:xfrm>
        <a:prstGeom prst="circularArrow">
          <a:avLst>
            <a:gd name="adj1" fmla="val 5085"/>
            <a:gd name="adj2" fmla="val 327528"/>
            <a:gd name="adj3" fmla="val 15873039"/>
            <a:gd name="adj4" fmla="val 9000000"/>
            <a:gd name="adj5" fmla="val 5932"/>
          </a:avLst>
        </a:prstGeom>
        <a:solidFill>
          <a:schemeClr val="bg2">
            <a:lumMod val="20000"/>
            <a:lumOff val="80000"/>
          </a:schemeClr>
        </a:solidFill>
        <a:ln>
          <a:solidFill>
            <a:schemeClr val="lt1">
              <a:hueOff val="0"/>
              <a:satOff val="0"/>
              <a:lumOff val="0"/>
            </a:schemeClr>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875F85-5CB5-461E-8B8B-ECB2DAD04BB7}">
      <dsp:nvSpPr>
        <dsp:cNvPr id="0" name=""/>
        <dsp:cNvSpPr/>
      </dsp:nvSpPr>
      <dsp:spPr>
        <a:xfrm>
          <a:off x="728322" y="1929"/>
          <a:ext cx="2267500" cy="1360500"/>
        </a:xfrm>
        <a:prstGeom prst="rect">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b="1" u="none" kern="1200" dirty="0" smtClean="0"/>
            <a:t>Personal data</a:t>
          </a:r>
        </a:p>
        <a:p>
          <a:pPr lvl="0" algn="ctr" defTabSz="666750">
            <a:lnSpc>
              <a:spcPct val="90000"/>
            </a:lnSpc>
            <a:spcBef>
              <a:spcPct val="0"/>
            </a:spcBef>
            <a:spcAft>
              <a:spcPct val="35000"/>
            </a:spcAft>
          </a:pPr>
          <a:r>
            <a:rPr lang="en-GB" sz="1500" kern="1200" dirty="0" smtClean="0"/>
            <a:t>Does the asset contain information that might fall under the data protection act.</a:t>
          </a:r>
          <a:endParaRPr lang="en-GB" sz="1500" kern="1200" dirty="0"/>
        </a:p>
      </dsp:txBody>
      <dsp:txXfrm>
        <a:off x="728322" y="1929"/>
        <a:ext cx="2267500" cy="1360500"/>
      </dsp:txXfrm>
    </dsp:sp>
    <dsp:sp modelId="{0ED23910-D50A-4933-9577-4F4C419896FF}">
      <dsp:nvSpPr>
        <dsp:cNvPr id="0" name=""/>
        <dsp:cNvSpPr/>
      </dsp:nvSpPr>
      <dsp:spPr>
        <a:xfrm>
          <a:off x="3222572" y="0"/>
          <a:ext cx="2267500" cy="1360500"/>
        </a:xfrm>
        <a:prstGeom prst="rect">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b="1" u="none" kern="1200" dirty="0" smtClean="0"/>
            <a:t>Sensitivity</a:t>
          </a:r>
        </a:p>
        <a:p>
          <a:pPr lvl="0" algn="ctr" defTabSz="666750">
            <a:lnSpc>
              <a:spcPct val="90000"/>
            </a:lnSpc>
            <a:spcBef>
              <a:spcPct val="0"/>
            </a:spcBef>
            <a:spcAft>
              <a:spcPct val="35000"/>
            </a:spcAft>
          </a:pPr>
          <a:r>
            <a:rPr lang="en-GB" sz="1500" u="none" kern="1200" dirty="0" smtClean="0"/>
            <a:t>I</a:t>
          </a:r>
          <a:r>
            <a:rPr lang="en-GB" sz="1500" kern="1200" dirty="0" smtClean="0"/>
            <a:t>s the asset protectively marked?</a:t>
          </a:r>
        </a:p>
        <a:p>
          <a:pPr lvl="0" algn="ctr" defTabSz="666750">
            <a:lnSpc>
              <a:spcPct val="90000"/>
            </a:lnSpc>
            <a:spcBef>
              <a:spcPct val="0"/>
            </a:spcBef>
            <a:spcAft>
              <a:spcPct val="35000"/>
            </a:spcAft>
          </a:pPr>
          <a:endParaRPr lang="en-GB" sz="1500" kern="1200" dirty="0"/>
        </a:p>
      </dsp:txBody>
      <dsp:txXfrm>
        <a:off x="3222572" y="0"/>
        <a:ext cx="2267500" cy="1360500"/>
      </dsp:txXfrm>
    </dsp:sp>
    <dsp:sp modelId="{25E9DA56-8A00-4230-AC6A-D23C4247D4DA}">
      <dsp:nvSpPr>
        <dsp:cNvPr id="0" name=""/>
        <dsp:cNvSpPr/>
      </dsp:nvSpPr>
      <dsp:spPr>
        <a:xfrm>
          <a:off x="5716823" y="0"/>
          <a:ext cx="2267500" cy="1360500"/>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b="1" u="none" kern="1200" dirty="0" smtClean="0"/>
            <a:t>Risks</a:t>
          </a:r>
        </a:p>
        <a:p>
          <a:pPr lvl="0" algn="ctr" defTabSz="666750">
            <a:lnSpc>
              <a:spcPct val="90000"/>
            </a:lnSpc>
            <a:spcBef>
              <a:spcPct val="0"/>
            </a:spcBef>
            <a:spcAft>
              <a:spcPct val="35000"/>
            </a:spcAft>
          </a:pPr>
          <a:r>
            <a:rPr lang="en-GB" sz="1500" u="none" kern="1200" dirty="0" smtClean="0"/>
            <a:t>A</a:t>
          </a:r>
          <a:r>
            <a:rPr lang="en-GB" sz="1500" kern="1200" dirty="0" smtClean="0"/>
            <a:t>ssociated with the sharing of the asset</a:t>
          </a:r>
        </a:p>
        <a:p>
          <a:pPr lvl="0" algn="ctr" defTabSz="666750">
            <a:lnSpc>
              <a:spcPct val="90000"/>
            </a:lnSpc>
            <a:spcBef>
              <a:spcPct val="0"/>
            </a:spcBef>
            <a:spcAft>
              <a:spcPct val="35000"/>
            </a:spcAft>
          </a:pPr>
          <a:endParaRPr lang="en-GB" sz="1500" kern="1200" dirty="0"/>
        </a:p>
      </dsp:txBody>
      <dsp:txXfrm>
        <a:off x="5716823" y="0"/>
        <a:ext cx="2267500" cy="1360500"/>
      </dsp:txXfrm>
    </dsp:sp>
    <dsp:sp modelId="{02FF9FE3-70F1-4CB2-8D0B-49AC1D946140}">
      <dsp:nvSpPr>
        <dsp:cNvPr id="0" name=""/>
        <dsp:cNvSpPr/>
      </dsp:nvSpPr>
      <dsp:spPr>
        <a:xfrm>
          <a:off x="1975447" y="1591108"/>
          <a:ext cx="2267500" cy="1360500"/>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b="1" u="none" kern="1200" dirty="0" smtClean="0"/>
            <a:t>Access </a:t>
          </a:r>
        </a:p>
        <a:p>
          <a:pPr lvl="0" algn="ctr" defTabSz="666750">
            <a:lnSpc>
              <a:spcPct val="90000"/>
            </a:lnSpc>
            <a:spcBef>
              <a:spcPct val="0"/>
            </a:spcBef>
            <a:spcAft>
              <a:spcPct val="35000"/>
            </a:spcAft>
          </a:pPr>
          <a:r>
            <a:rPr lang="en-GB" sz="1500" kern="1200" dirty="0" smtClean="0"/>
            <a:t>Who can access  the asset and how?</a:t>
          </a:r>
        </a:p>
        <a:p>
          <a:pPr lvl="0" algn="ctr" defTabSz="666750">
            <a:lnSpc>
              <a:spcPct val="90000"/>
            </a:lnSpc>
            <a:spcBef>
              <a:spcPct val="0"/>
            </a:spcBef>
            <a:spcAft>
              <a:spcPct val="35000"/>
            </a:spcAft>
          </a:pPr>
          <a:endParaRPr lang="en-GB" sz="1500" kern="1200" dirty="0"/>
        </a:p>
      </dsp:txBody>
      <dsp:txXfrm>
        <a:off x="1975447" y="1591108"/>
        <a:ext cx="2267500" cy="1360500"/>
      </dsp:txXfrm>
    </dsp:sp>
    <dsp:sp modelId="{EB858515-5017-4C04-B98C-C659D2161776}">
      <dsp:nvSpPr>
        <dsp:cNvPr id="0" name=""/>
        <dsp:cNvSpPr/>
      </dsp:nvSpPr>
      <dsp:spPr>
        <a:xfrm>
          <a:off x="4469698" y="1589179"/>
          <a:ext cx="2267500" cy="1360500"/>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b="1" u="none" kern="1200" dirty="0" smtClean="0"/>
            <a:t>Trust </a:t>
          </a:r>
        </a:p>
        <a:p>
          <a:pPr lvl="0" algn="ctr" defTabSz="666750">
            <a:lnSpc>
              <a:spcPct val="90000"/>
            </a:lnSpc>
            <a:spcBef>
              <a:spcPct val="0"/>
            </a:spcBef>
            <a:spcAft>
              <a:spcPct val="35000"/>
            </a:spcAft>
          </a:pPr>
          <a:r>
            <a:rPr lang="en-GB" sz="1500" kern="1200" dirty="0" smtClean="0"/>
            <a:t>Additional validation required to prove asset is correct, up-to-date and what it claims to be.</a:t>
          </a:r>
          <a:endParaRPr lang="en-GB" sz="1500" kern="1200" dirty="0"/>
        </a:p>
      </dsp:txBody>
      <dsp:txXfrm>
        <a:off x="4469698" y="1589179"/>
        <a:ext cx="2267500" cy="13605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9EA273-A227-48E6-873A-D37601A17781}">
      <dsp:nvSpPr>
        <dsp:cNvPr id="0" name=""/>
        <dsp:cNvSpPr/>
      </dsp:nvSpPr>
      <dsp:spPr>
        <a:xfrm rot="5400000">
          <a:off x="2680073" y="115954"/>
          <a:ext cx="1760195" cy="1531370"/>
        </a:xfrm>
        <a:prstGeom prst="hexagon">
          <a:avLst>
            <a:gd name="adj" fmla="val 25000"/>
            <a:gd name="vf" fmla="val 115470"/>
          </a:avLst>
        </a:prstGeom>
        <a:solidFill>
          <a:schemeClr val="bg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Protected branches &amp; </a:t>
          </a:r>
          <a:r>
            <a:rPr lang="en-GB" sz="1600" kern="1200" dirty="0" smtClean="0"/>
            <a:t>trunk</a:t>
          </a:r>
          <a:endParaRPr lang="en-GB" sz="1600" kern="1200" dirty="0"/>
        </a:p>
      </dsp:txBody>
      <dsp:txXfrm rot="5400000">
        <a:off x="2680073" y="115954"/>
        <a:ext cx="1760195" cy="1531370"/>
      </dsp:txXfrm>
    </dsp:sp>
    <dsp:sp modelId="{6E61801D-A000-4ED9-AAB8-02D016520CC0}">
      <dsp:nvSpPr>
        <dsp:cNvPr id="0" name=""/>
        <dsp:cNvSpPr/>
      </dsp:nvSpPr>
      <dsp:spPr>
        <a:xfrm>
          <a:off x="4372325" y="353580"/>
          <a:ext cx="1964378" cy="1056117"/>
        </a:xfrm>
        <a:prstGeom prst="rect">
          <a:avLst/>
        </a:prstGeom>
        <a:noFill/>
        <a:ln>
          <a:noFill/>
        </a:ln>
        <a:effectLst/>
      </dsp:spPr>
      <dsp:style>
        <a:lnRef idx="0">
          <a:scrgbClr r="0" g="0" b="0"/>
        </a:lnRef>
        <a:fillRef idx="0">
          <a:scrgbClr r="0" g="0" b="0"/>
        </a:fillRef>
        <a:effectRef idx="0">
          <a:scrgbClr r="0" g="0" b="0"/>
        </a:effectRef>
        <a:fontRef idx="minor"/>
      </dsp:style>
    </dsp:sp>
    <dsp:sp modelId="{CA480577-464E-4B84-A4BC-9EC4A5DF8F71}">
      <dsp:nvSpPr>
        <dsp:cNvPr id="0" name=""/>
        <dsp:cNvSpPr/>
      </dsp:nvSpPr>
      <dsp:spPr>
        <a:xfrm rot="5400000">
          <a:off x="1026194" y="115954"/>
          <a:ext cx="1760195" cy="1531370"/>
        </a:xfrm>
        <a:prstGeom prst="hexagon">
          <a:avLst>
            <a:gd name="adj" fmla="val 25000"/>
            <a:gd name="vf" fmla="val 11547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GB" sz="3600" kern="1200" dirty="0"/>
        </a:p>
      </dsp:txBody>
      <dsp:txXfrm rot="5400000">
        <a:off x="1026194" y="115954"/>
        <a:ext cx="1760195" cy="1531370"/>
      </dsp:txXfrm>
    </dsp:sp>
    <dsp:sp modelId="{ACD66C4A-98B7-4732-916D-A2F528069246}">
      <dsp:nvSpPr>
        <dsp:cNvPr id="0" name=""/>
        <dsp:cNvSpPr/>
      </dsp:nvSpPr>
      <dsp:spPr>
        <a:xfrm rot="5400000">
          <a:off x="1849965" y="1610008"/>
          <a:ext cx="1760195" cy="1531370"/>
        </a:xfrm>
        <a:prstGeom prst="hexagon">
          <a:avLst>
            <a:gd name="adj" fmla="val 25000"/>
            <a:gd name="vf" fmla="val 115470"/>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Review process</a:t>
          </a:r>
          <a:endParaRPr lang="en-GB" sz="1600" kern="1200" dirty="0"/>
        </a:p>
      </dsp:txBody>
      <dsp:txXfrm rot="5400000">
        <a:off x="1849965" y="1610008"/>
        <a:ext cx="1760195" cy="1531370"/>
      </dsp:txXfrm>
    </dsp:sp>
    <dsp:sp modelId="{C499D8B0-ACF3-440C-9BCC-C17D5C22B6C3}">
      <dsp:nvSpPr>
        <dsp:cNvPr id="0" name=""/>
        <dsp:cNvSpPr/>
      </dsp:nvSpPr>
      <dsp:spPr>
        <a:xfrm>
          <a:off x="0" y="1847634"/>
          <a:ext cx="1901011" cy="1056117"/>
        </a:xfrm>
        <a:prstGeom prst="rect">
          <a:avLst/>
        </a:prstGeom>
        <a:noFill/>
        <a:ln>
          <a:noFill/>
        </a:ln>
        <a:effectLst/>
      </dsp:spPr>
      <dsp:style>
        <a:lnRef idx="0">
          <a:scrgbClr r="0" g="0" b="0"/>
        </a:lnRef>
        <a:fillRef idx="0">
          <a:scrgbClr r="0" g="0" b="0"/>
        </a:fillRef>
        <a:effectRef idx="0">
          <a:scrgbClr r="0" g="0" b="0"/>
        </a:effectRef>
        <a:fontRef idx="minor"/>
      </dsp:style>
    </dsp:sp>
    <dsp:sp modelId="{37428BAE-8A86-4F88-8A32-7FBBBD8BF4EC}">
      <dsp:nvSpPr>
        <dsp:cNvPr id="0" name=""/>
        <dsp:cNvSpPr/>
      </dsp:nvSpPr>
      <dsp:spPr>
        <a:xfrm rot="5400000">
          <a:off x="3503845" y="1610008"/>
          <a:ext cx="1760195" cy="1531370"/>
        </a:xfrm>
        <a:prstGeom prst="hexagon">
          <a:avLst>
            <a:gd name="adj" fmla="val 25000"/>
            <a:gd name="vf" fmla="val 11547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GB" sz="1600" kern="1200" dirty="0" smtClean="0"/>
            <a:t>System manager or owner</a:t>
          </a:r>
          <a:endParaRPr lang="en-GB" sz="1600" kern="1200" dirty="0"/>
        </a:p>
      </dsp:txBody>
      <dsp:txXfrm rot="5400000">
        <a:off x="3503845" y="1610008"/>
        <a:ext cx="1760195" cy="1531370"/>
      </dsp:txXfrm>
    </dsp:sp>
    <dsp:sp modelId="{D1B4B080-A94B-4E74-A8D7-6A3692F94AA2}">
      <dsp:nvSpPr>
        <dsp:cNvPr id="0" name=""/>
        <dsp:cNvSpPr/>
      </dsp:nvSpPr>
      <dsp:spPr>
        <a:xfrm rot="5400000">
          <a:off x="2680073" y="3104062"/>
          <a:ext cx="1760195" cy="1531370"/>
        </a:xfrm>
        <a:prstGeom prst="hexagon">
          <a:avLst>
            <a:gd name="adj" fmla="val 25000"/>
            <a:gd name="vf" fmla="val 11547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solidFill>
                <a:schemeClr val="accent1"/>
              </a:solidFill>
            </a:rPr>
            <a:t>Developer tests</a:t>
          </a:r>
          <a:endParaRPr lang="en-GB" sz="1600" kern="1200" dirty="0">
            <a:solidFill>
              <a:schemeClr val="accent1"/>
            </a:solidFill>
          </a:endParaRPr>
        </a:p>
      </dsp:txBody>
      <dsp:txXfrm rot="5400000">
        <a:off x="2680073" y="3104062"/>
        <a:ext cx="1760195" cy="1531370"/>
      </dsp:txXfrm>
    </dsp:sp>
    <dsp:sp modelId="{17ED297E-F673-4D2D-822B-25A8DEB913C0}">
      <dsp:nvSpPr>
        <dsp:cNvPr id="0" name=""/>
        <dsp:cNvSpPr/>
      </dsp:nvSpPr>
      <dsp:spPr>
        <a:xfrm>
          <a:off x="4372325" y="3341688"/>
          <a:ext cx="1964378" cy="1056117"/>
        </a:xfrm>
        <a:prstGeom prst="rect">
          <a:avLst/>
        </a:prstGeom>
        <a:noFill/>
        <a:ln>
          <a:noFill/>
        </a:ln>
        <a:effectLst/>
      </dsp:spPr>
      <dsp:style>
        <a:lnRef idx="0">
          <a:scrgbClr r="0" g="0" b="0"/>
        </a:lnRef>
        <a:fillRef idx="0">
          <a:scrgbClr r="0" g="0" b="0"/>
        </a:fillRef>
        <a:effectRef idx="0">
          <a:scrgbClr r="0" g="0" b="0"/>
        </a:effectRef>
        <a:fontRef idx="minor"/>
      </dsp:style>
    </dsp:sp>
    <dsp:sp modelId="{6033DFEC-5A57-4774-A919-4F8F4944667D}">
      <dsp:nvSpPr>
        <dsp:cNvPr id="0" name=""/>
        <dsp:cNvSpPr/>
      </dsp:nvSpPr>
      <dsp:spPr>
        <a:xfrm rot="5400000">
          <a:off x="1026194" y="3104062"/>
          <a:ext cx="1760195" cy="1531370"/>
        </a:xfrm>
        <a:prstGeom prst="hexagon">
          <a:avLst>
            <a:gd name="adj" fmla="val 25000"/>
            <a:gd name="vf" fmla="val 11547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GB" sz="1600" kern="1200" dirty="0" smtClean="0">
              <a:solidFill>
                <a:schemeClr val="accent1"/>
              </a:solidFill>
            </a:rPr>
            <a:t>Routine tests</a:t>
          </a:r>
          <a:endParaRPr lang="en-GB" sz="1600" kern="1200" dirty="0">
            <a:solidFill>
              <a:schemeClr val="accent1"/>
            </a:solidFill>
          </a:endParaRPr>
        </a:p>
      </dsp:txBody>
      <dsp:txXfrm rot="5400000">
        <a:off x="1026194" y="3104062"/>
        <a:ext cx="1760195" cy="153137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3084AB-8B1D-4326-9DB1-B82D6FE8C20A}">
      <dsp:nvSpPr>
        <dsp:cNvPr id="0" name=""/>
        <dsp:cNvSpPr/>
      </dsp:nvSpPr>
      <dsp:spPr>
        <a:xfrm>
          <a:off x="1586833" y="0"/>
          <a:ext cx="1710499" cy="950277"/>
        </a:xfrm>
        <a:prstGeom prst="roundRect">
          <a:avLst>
            <a:gd name="adj" fmla="val 10000"/>
          </a:avLst>
        </a:prstGeom>
        <a:solidFill>
          <a:srgbClr val="FF7C8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GB" sz="3100" kern="1200" dirty="0" smtClean="0"/>
            <a:t>    No	</a:t>
          </a:r>
          <a:endParaRPr lang="en-GB" sz="3100" kern="1200" dirty="0"/>
        </a:p>
      </dsp:txBody>
      <dsp:txXfrm>
        <a:off x="1586833" y="0"/>
        <a:ext cx="1710499" cy="950277"/>
      </dsp:txXfrm>
    </dsp:sp>
    <dsp:sp modelId="{6C75235A-946C-4DE5-9BA6-A2E12E3EA2ED}">
      <dsp:nvSpPr>
        <dsp:cNvPr id="0" name=""/>
        <dsp:cNvSpPr/>
      </dsp:nvSpPr>
      <dsp:spPr>
        <a:xfrm>
          <a:off x="4057554" y="0"/>
          <a:ext cx="1710499" cy="950277"/>
        </a:xfrm>
        <a:prstGeom prst="roundRect">
          <a:avLst>
            <a:gd name="adj" fmla="val 10000"/>
          </a:avLst>
        </a:prstGeom>
        <a:solidFill>
          <a:srgbClr val="CCFF99">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GB" sz="3100" kern="1200" dirty="0" smtClean="0"/>
            <a:t>Yes</a:t>
          </a:r>
          <a:endParaRPr lang="en-GB" sz="3100" kern="1200" dirty="0"/>
        </a:p>
      </dsp:txBody>
      <dsp:txXfrm>
        <a:off x="4057554" y="0"/>
        <a:ext cx="1710499" cy="950277"/>
      </dsp:txXfrm>
    </dsp:sp>
    <dsp:sp modelId="{1139E5E0-0D4A-4D6F-9DC6-B3A72DC6D372}">
      <dsp:nvSpPr>
        <dsp:cNvPr id="0" name=""/>
        <dsp:cNvSpPr/>
      </dsp:nvSpPr>
      <dsp:spPr>
        <a:xfrm>
          <a:off x="3321089" y="4038678"/>
          <a:ext cx="712708" cy="712708"/>
        </a:xfrm>
        <a:prstGeom prst="triangle">
          <a:avLst/>
        </a:prstGeom>
        <a:solidFill>
          <a:srgbClr val="FF0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D099AB-26CB-4613-B7B3-ABD0C508E8C3}">
      <dsp:nvSpPr>
        <dsp:cNvPr id="0" name=""/>
        <dsp:cNvSpPr/>
      </dsp:nvSpPr>
      <dsp:spPr>
        <a:xfrm rot="240000">
          <a:off x="1538666" y="3733275"/>
          <a:ext cx="4277554" cy="299115"/>
        </a:xfrm>
        <a:prstGeom prst="rect">
          <a:avLst/>
        </a:prstGeom>
        <a:solidFill>
          <a:srgbClr val="FF0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70BFB-80E6-4ABE-A8C4-A06529BE8894}">
      <dsp:nvSpPr>
        <dsp:cNvPr id="0" name=""/>
        <dsp:cNvSpPr/>
      </dsp:nvSpPr>
      <dsp:spPr>
        <a:xfrm rot="240000">
          <a:off x="4106966" y="2985412"/>
          <a:ext cx="1706703" cy="795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Updated content that can be shared</a:t>
          </a:r>
          <a:endParaRPr lang="en-GB" sz="1500" kern="1200" dirty="0"/>
        </a:p>
      </dsp:txBody>
      <dsp:txXfrm rot="240000">
        <a:off x="4106966" y="2985412"/>
        <a:ext cx="1706703" cy="795149"/>
      </dsp:txXfrm>
    </dsp:sp>
    <dsp:sp modelId="{F91E3DE4-5B50-4040-B373-CF42E651E183}">
      <dsp:nvSpPr>
        <dsp:cNvPr id="0" name=""/>
        <dsp:cNvSpPr/>
      </dsp:nvSpPr>
      <dsp:spPr>
        <a:xfrm rot="240000">
          <a:off x="4168734" y="2130163"/>
          <a:ext cx="1706703" cy="795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Acceptable working practices</a:t>
          </a:r>
          <a:endParaRPr lang="en-GB" sz="1500" kern="1200" dirty="0"/>
        </a:p>
      </dsp:txBody>
      <dsp:txXfrm rot="240000">
        <a:off x="4168734" y="2130163"/>
        <a:ext cx="1706703" cy="795149"/>
      </dsp:txXfrm>
    </dsp:sp>
    <dsp:sp modelId="{3E35B2CB-3D6D-462D-A1EC-DD9ECAAEB7D8}">
      <dsp:nvSpPr>
        <dsp:cNvPr id="0" name=""/>
        <dsp:cNvSpPr/>
      </dsp:nvSpPr>
      <dsp:spPr>
        <a:xfrm rot="240000">
          <a:off x="4230502" y="1293918"/>
          <a:ext cx="1706703" cy="795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Risk mitigation and issue resolutions</a:t>
          </a:r>
          <a:endParaRPr lang="en-GB" sz="1500" kern="1200" dirty="0"/>
        </a:p>
      </dsp:txBody>
      <dsp:txXfrm rot="240000">
        <a:off x="4230502" y="1293918"/>
        <a:ext cx="1706703" cy="795149"/>
      </dsp:txXfrm>
    </dsp:sp>
    <dsp:sp modelId="{44E70951-1C4B-42B1-BD3B-500D3D1BBC7C}">
      <dsp:nvSpPr>
        <dsp:cNvPr id="0" name=""/>
        <dsp:cNvSpPr/>
      </dsp:nvSpPr>
      <dsp:spPr>
        <a:xfrm rot="240000">
          <a:off x="1660001" y="2814362"/>
          <a:ext cx="1706703" cy="795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Risks and issues</a:t>
          </a:r>
          <a:endParaRPr lang="en-GB" sz="1500" kern="1200" dirty="0"/>
        </a:p>
      </dsp:txBody>
      <dsp:txXfrm rot="240000">
        <a:off x="1660001" y="2814362"/>
        <a:ext cx="1706703" cy="795149"/>
      </dsp:txXfrm>
    </dsp:sp>
    <dsp:sp modelId="{34074057-E09D-4F9B-B75E-176B4C24BC80}">
      <dsp:nvSpPr>
        <dsp:cNvPr id="0" name=""/>
        <dsp:cNvSpPr/>
      </dsp:nvSpPr>
      <dsp:spPr>
        <a:xfrm rot="240000">
          <a:off x="1721769" y="1959113"/>
          <a:ext cx="1706703" cy="795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Asset analysis in register of assets</a:t>
          </a:r>
          <a:endParaRPr lang="en-GB" sz="1500" kern="1200" dirty="0"/>
        </a:p>
      </dsp:txBody>
      <dsp:txXfrm rot="240000">
        <a:off x="1721769" y="1959113"/>
        <a:ext cx="1706703" cy="79514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CF2071-D13E-40A5-8336-F5A328FA0F87}">
      <dsp:nvSpPr>
        <dsp:cNvPr id="0" name=""/>
        <dsp:cNvSpPr/>
      </dsp:nvSpPr>
      <dsp:spPr>
        <a:xfrm>
          <a:off x="2672444" y="2415"/>
          <a:ext cx="1207839" cy="12078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Confirm T&amp;Cs</a:t>
          </a:r>
          <a:endParaRPr lang="en-GB" sz="1300" kern="1200" dirty="0"/>
        </a:p>
      </dsp:txBody>
      <dsp:txXfrm>
        <a:off x="2672444" y="2415"/>
        <a:ext cx="1207839" cy="1207839"/>
      </dsp:txXfrm>
    </dsp:sp>
    <dsp:sp modelId="{6728A3DC-8AA8-4416-970C-A75545376EB5}">
      <dsp:nvSpPr>
        <dsp:cNvPr id="0" name=""/>
        <dsp:cNvSpPr/>
      </dsp:nvSpPr>
      <dsp:spPr>
        <a:xfrm rot="1542857">
          <a:off x="3962797" y="873607"/>
          <a:ext cx="320800" cy="407645"/>
        </a:xfrm>
        <a:prstGeom prst="rightArrow">
          <a:avLst>
            <a:gd name="adj1" fmla="val 60000"/>
            <a:gd name="adj2" fmla="val 50000"/>
          </a:avLst>
        </a:prstGeom>
        <a:solidFill>
          <a:schemeClr val="accent1">
            <a:tint val="60000"/>
            <a:hueOff val="0"/>
            <a:satOff val="0"/>
            <a:lumOff val="0"/>
            <a:alphaOff val="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542857">
        <a:off x="3962797" y="873607"/>
        <a:ext cx="320800" cy="407645"/>
      </dsp:txXfrm>
    </dsp:sp>
    <dsp:sp modelId="{819DCE96-A6FB-4809-AF8D-1031E20B4478}">
      <dsp:nvSpPr>
        <dsp:cNvPr id="0" name=""/>
        <dsp:cNvSpPr/>
      </dsp:nvSpPr>
      <dsp:spPr>
        <a:xfrm>
          <a:off x="4306011" y="789100"/>
          <a:ext cx="1207839" cy="12078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Activated account</a:t>
          </a:r>
          <a:endParaRPr lang="en-GB" sz="1300" kern="1200" dirty="0"/>
        </a:p>
      </dsp:txBody>
      <dsp:txXfrm>
        <a:off x="4306011" y="789100"/>
        <a:ext cx="1207839" cy="1207839"/>
      </dsp:txXfrm>
    </dsp:sp>
    <dsp:sp modelId="{49B130B5-ABEB-46E4-B723-1AB581D8EBD8}">
      <dsp:nvSpPr>
        <dsp:cNvPr id="0" name=""/>
        <dsp:cNvSpPr/>
      </dsp:nvSpPr>
      <dsp:spPr>
        <a:xfrm rot="4628571">
          <a:off x="4949239" y="2064177"/>
          <a:ext cx="320800" cy="407645"/>
        </a:xfrm>
        <a:prstGeom prst="rightArrow">
          <a:avLst>
            <a:gd name="adj1" fmla="val 60000"/>
            <a:gd name="adj2" fmla="val 50000"/>
          </a:avLst>
        </a:prstGeom>
        <a:solidFill>
          <a:schemeClr val="accent1">
            <a:tint val="60000"/>
            <a:hueOff val="0"/>
            <a:satOff val="0"/>
            <a:lumOff val="0"/>
            <a:alphaOff val="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4628571">
        <a:off x="4949239" y="2064177"/>
        <a:ext cx="320800" cy="407645"/>
      </dsp:txXfrm>
    </dsp:sp>
    <dsp:sp modelId="{4D4AB591-B272-4133-8E03-86567377D441}">
      <dsp:nvSpPr>
        <dsp:cNvPr id="0" name=""/>
        <dsp:cNvSpPr/>
      </dsp:nvSpPr>
      <dsp:spPr>
        <a:xfrm>
          <a:off x="4709469" y="2556764"/>
          <a:ext cx="1207839" cy="12078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Main </a:t>
          </a:r>
          <a:r>
            <a:rPr lang="en-GB" sz="1300" kern="1200" dirty="0" err="1" smtClean="0"/>
            <a:t>trac</a:t>
          </a:r>
          <a:r>
            <a:rPr lang="en-GB" sz="1300" kern="1200" dirty="0" smtClean="0"/>
            <a:t> page</a:t>
          </a:r>
          <a:endParaRPr lang="en-GB" sz="1300" kern="1200" dirty="0"/>
        </a:p>
      </dsp:txBody>
      <dsp:txXfrm>
        <a:off x="4709469" y="2556764"/>
        <a:ext cx="1207839" cy="1207839"/>
      </dsp:txXfrm>
    </dsp:sp>
    <dsp:sp modelId="{1F365DB8-8A1B-4658-8150-105F34B36713}">
      <dsp:nvSpPr>
        <dsp:cNvPr id="0" name=""/>
        <dsp:cNvSpPr/>
      </dsp:nvSpPr>
      <dsp:spPr>
        <a:xfrm rot="7714286">
          <a:off x="4593418" y="3658541"/>
          <a:ext cx="320800" cy="407645"/>
        </a:xfrm>
        <a:prstGeom prst="rightArrow">
          <a:avLst>
            <a:gd name="adj1" fmla="val 60000"/>
            <a:gd name="adj2" fmla="val 50000"/>
          </a:avLst>
        </a:prstGeom>
        <a:solidFill>
          <a:schemeClr val="accent1">
            <a:tint val="60000"/>
            <a:hueOff val="0"/>
            <a:satOff val="0"/>
            <a:lumOff val="0"/>
            <a:alphaOff val="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7714286">
        <a:off x="4593418" y="3658541"/>
        <a:ext cx="320800" cy="407645"/>
      </dsp:txXfrm>
    </dsp:sp>
    <dsp:sp modelId="{7BBBE7E0-08C2-4582-BF4A-C762428BF00F}">
      <dsp:nvSpPr>
        <dsp:cNvPr id="0" name=""/>
        <dsp:cNvSpPr/>
      </dsp:nvSpPr>
      <dsp:spPr>
        <a:xfrm>
          <a:off x="3579005" y="3974321"/>
          <a:ext cx="1207839" cy="12078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Login </a:t>
          </a:r>
          <a:endParaRPr lang="en-GB" sz="1300" kern="1200" dirty="0"/>
        </a:p>
      </dsp:txBody>
      <dsp:txXfrm>
        <a:off x="3579005" y="3974321"/>
        <a:ext cx="1207839" cy="1207839"/>
      </dsp:txXfrm>
    </dsp:sp>
    <dsp:sp modelId="{F1738706-05B0-48FE-979B-8780F4A33DF6}">
      <dsp:nvSpPr>
        <dsp:cNvPr id="0" name=""/>
        <dsp:cNvSpPr/>
      </dsp:nvSpPr>
      <dsp:spPr>
        <a:xfrm rot="10800000">
          <a:off x="3125043" y="4374418"/>
          <a:ext cx="320800" cy="407645"/>
        </a:xfrm>
        <a:prstGeom prst="rightArrow">
          <a:avLst>
            <a:gd name="adj1" fmla="val 60000"/>
            <a:gd name="adj2" fmla="val 50000"/>
          </a:avLst>
        </a:prstGeom>
        <a:solidFill>
          <a:schemeClr val="accent1">
            <a:tint val="60000"/>
            <a:hueOff val="0"/>
            <a:satOff val="0"/>
            <a:lumOff val="0"/>
            <a:alphaOff val="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0800000">
        <a:off x="3125043" y="4374418"/>
        <a:ext cx="320800" cy="407645"/>
      </dsp:txXfrm>
    </dsp:sp>
    <dsp:sp modelId="{6C7552B4-EEBC-48FF-9AC6-AC217C37661F}">
      <dsp:nvSpPr>
        <dsp:cNvPr id="0" name=""/>
        <dsp:cNvSpPr/>
      </dsp:nvSpPr>
      <dsp:spPr>
        <a:xfrm>
          <a:off x="1765882" y="3974321"/>
          <a:ext cx="1207839" cy="12078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Read FAQ</a:t>
          </a:r>
          <a:endParaRPr lang="en-GB" sz="1300" kern="1200" dirty="0"/>
        </a:p>
      </dsp:txBody>
      <dsp:txXfrm>
        <a:off x="1765882" y="3974321"/>
        <a:ext cx="1207839" cy="1207839"/>
      </dsp:txXfrm>
    </dsp:sp>
    <dsp:sp modelId="{C64F433A-9395-45EB-BE1E-70CE5FA56886}">
      <dsp:nvSpPr>
        <dsp:cNvPr id="0" name=""/>
        <dsp:cNvSpPr/>
      </dsp:nvSpPr>
      <dsp:spPr>
        <a:xfrm rot="13885714">
          <a:off x="1649831" y="3672738"/>
          <a:ext cx="320800" cy="407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3885714">
        <a:off x="1649831" y="3672738"/>
        <a:ext cx="320800" cy="407645"/>
      </dsp:txXfrm>
    </dsp:sp>
    <dsp:sp modelId="{F65EBD05-ACE2-467B-9C18-1D16186CABC8}">
      <dsp:nvSpPr>
        <dsp:cNvPr id="0" name=""/>
        <dsp:cNvSpPr/>
      </dsp:nvSpPr>
      <dsp:spPr>
        <a:xfrm>
          <a:off x="635419" y="2556764"/>
          <a:ext cx="1207839" cy="12078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Confirm registration</a:t>
          </a:r>
          <a:endParaRPr lang="en-GB" sz="1300" kern="1200" dirty="0"/>
        </a:p>
      </dsp:txBody>
      <dsp:txXfrm>
        <a:off x="635419" y="2556764"/>
        <a:ext cx="1207839" cy="1207839"/>
      </dsp:txXfrm>
    </dsp:sp>
    <dsp:sp modelId="{4AA53340-0070-4F24-B3C7-6E3A66B3F5FB}">
      <dsp:nvSpPr>
        <dsp:cNvPr id="0" name=""/>
        <dsp:cNvSpPr/>
      </dsp:nvSpPr>
      <dsp:spPr>
        <a:xfrm rot="16971429">
          <a:off x="1278647" y="2081880"/>
          <a:ext cx="320800" cy="407645"/>
        </a:xfrm>
        <a:prstGeom prst="rightArrow">
          <a:avLst>
            <a:gd name="adj1" fmla="val 60000"/>
            <a:gd name="adj2" fmla="val 50000"/>
          </a:avLst>
        </a:prstGeom>
        <a:solidFill>
          <a:schemeClr val="accent1">
            <a:tint val="60000"/>
            <a:hueOff val="0"/>
            <a:satOff val="0"/>
            <a:lumOff val="0"/>
            <a:alphaOff val="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6971429">
        <a:off x="1278647" y="2081880"/>
        <a:ext cx="320800" cy="407645"/>
      </dsp:txXfrm>
    </dsp:sp>
    <dsp:sp modelId="{B6D4CA94-CC2A-4884-9B61-C0C35DDD65E5}">
      <dsp:nvSpPr>
        <dsp:cNvPr id="0" name=""/>
        <dsp:cNvSpPr/>
      </dsp:nvSpPr>
      <dsp:spPr>
        <a:xfrm>
          <a:off x="1038876" y="789100"/>
          <a:ext cx="1207839" cy="12078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Initial password</a:t>
          </a:r>
          <a:endParaRPr lang="en-GB" sz="1300" kern="1200" dirty="0"/>
        </a:p>
      </dsp:txBody>
      <dsp:txXfrm>
        <a:off x="1038876" y="789100"/>
        <a:ext cx="1207839" cy="1207839"/>
      </dsp:txXfrm>
    </dsp:sp>
    <dsp:sp modelId="{1CFEA6F6-23EC-463E-A7FD-F6DA673EA1AC}">
      <dsp:nvSpPr>
        <dsp:cNvPr id="0" name=""/>
        <dsp:cNvSpPr/>
      </dsp:nvSpPr>
      <dsp:spPr>
        <a:xfrm rot="20057143">
          <a:off x="2290999" y="799793"/>
          <a:ext cx="320800" cy="407645"/>
        </a:xfrm>
        <a:prstGeom prst="rightArrow">
          <a:avLst>
            <a:gd name="adj1" fmla="val 60000"/>
            <a:gd name="adj2" fmla="val 50000"/>
          </a:avLst>
        </a:prstGeom>
        <a:solidFill>
          <a:schemeClr val="accent1">
            <a:tint val="60000"/>
            <a:hueOff val="0"/>
            <a:satOff val="0"/>
            <a:lumOff val="0"/>
            <a:alphaOff val="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20057143">
        <a:off x="2290999" y="799793"/>
        <a:ext cx="320800" cy="40764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defRPr>
            </a:lvl1pPr>
          </a:lstStyle>
          <a:p>
            <a:pPr>
              <a:defRPr/>
            </a:pPr>
            <a:endParaRPr lang="en-GB"/>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defRPr>
            </a:lvl1pPr>
          </a:lstStyle>
          <a:p>
            <a:pPr>
              <a:defRPr/>
            </a:pPr>
            <a:endParaRPr lang="en-GB"/>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defRPr>
            </a:lvl1pPr>
          </a:lstStyle>
          <a:p>
            <a:pPr>
              <a:defRPr/>
            </a:pPr>
            <a:endParaRPr lang="en-GB"/>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defRPr>
            </a:lvl1pPr>
          </a:lstStyle>
          <a:p>
            <a:pPr>
              <a:defRPr/>
            </a:pPr>
            <a:fld id="{CFC563AA-A355-476E-BF86-9F808EC2C2D9}"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GB" dirty="0" smtClean="0"/>
          </a:p>
          <a:p>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23</a:t>
            </a:fld>
            <a:endParaRPr lang="en-GB">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control access to subversion repositories and </a:t>
            </a:r>
            <a:r>
              <a:rPr lang="en-GB" dirty="0" err="1" smtClean="0"/>
              <a:t>trac</a:t>
            </a:r>
            <a:r>
              <a:rPr lang="en-GB" dirty="0" smtClean="0"/>
              <a:t> environments by associating them with an authentication group.</a:t>
            </a:r>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24</a:t>
            </a:fld>
            <a:endParaRPr lang="en-GB">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25</a:t>
            </a:fld>
            <a:endParaRPr lang="en-GB">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26</a:t>
            </a:fld>
            <a:endParaRPr lang="en-GB">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29</a:t>
            </a:fld>
            <a:endParaRPr lang="en-GB">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Finally should thank,..</a:t>
            </a:r>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31</a:t>
            </a:fld>
            <a:endParaRPr lang="en-GB">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en-GB" smtClean="0"/>
              <a:t>The UM sys team have ‘uploaded’ a working UM in the cloud.</a:t>
            </a:r>
          </a:p>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GB" smtClean="0"/>
          </a:p>
          <a:p>
            <a:endParaRPr lang="en-GB" smtClean="0"/>
          </a:p>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GB" smtClean="0"/>
          </a:p>
          <a:p>
            <a:endParaRPr lang="en-GB" smtClean="0"/>
          </a:p>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GB" smtClean="0"/>
          </a:p>
          <a:p>
            <a:r>
              <a:rPr lang="en-GB" smtClean="0"/>
              <a:t>For Met Office staff, all you need to know may be found on the new UM wiki.</a:t>
            </a:r>
          </a:p>
          <a:p>
            <a:r>
              <a:rPr lang="en-GB" smtClean="0"/>
              <a:t>Partners are recommended to browse these pages also and contribute corrections and amendments as these pages become suitable for everyone.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GB" smtClean="0"/>
          </a:p>
          <a:p>
            <a:endParaRPr lang="en-GB" smtClean="0"/>
          </a:p>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en-GB" smtClean="0"/>
              <a:t>Tickets need to be opened on the new system. Please consider closing old issues on the old system.</a:t>
            </a:r>
          </a:p>
          <a:p>
            <a:endParaRPr lang="en-GB" smtClean="0"/>
          </a:p>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GB" smtClean="0"/>
              <a:t>Please be careful what you put on the UM collaboration service. This is no longer an internal system.</a:t>
            </a:r>
          </a:p>
          <a:p>
            <a:endParaRPr lang="en-GB" smtClean="0"/>
          </a:p>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r>
              <a:rPr lang="en-GB" smtClean="0"/>
              <a:t>Be careful when using branches in a build job.</a:t>
            </a:r>
          </a:p>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GB" smtClean="0"/>
              <a:t>Branches, be careful and mitigate against problems.</a:t>
            </a:r>
          </a:p>
          <a:p>
            <a:endParaRPr lang="en-GB" smtClean="0"/>
          </a:p>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en-GB" smtClean="0"/>
              <a:t>Tickets need to be opened on the new system. Please consider closing old issues on the old system.</a:t>
            </a:r>
          </a:p>
          <a:p>
            <a:endParaRPr lang="en-GB" smtClean="0"/>
          </a:p>
          <a:p>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ln/>
        </p:spPr>
        <p:txBody>
          <a:bodyPr/>
          <a:lstStyle/>
          <a:p>
            <a:pPr>
              <a:defRPr/>
            </a:pPr>
            <a:r>
              <a:rPr lang="en-GB" dirty="0" smtClean="0"/>
              <a:t>Spot the issues with this ticket...</a:t>
            </a:r>
          </a:p>
          <a:p>
            <a:pPr marL="228600" indent="-228600">
              <a:buFontTx/>
              <a:buAutoNum type="alphaLcParenR"/>
              <a:defRPr/>
            </a:pPr>
            <a:r>
              <a:rPr lang="en-GB" dirty="0" smtClean="0"/>
              <a:t>9 years untouched!</a:t>
            </a:r>
          </a:p>
          <a:p>
            <a:pPr marL="228600" indent="-228600">
              <a:buFontTx/>
              <a:buAutoNum type="alphaLcParenR"/>
              <a:defRPr/>
            </a:pPr>
            <a:r>
              <a:rPr lang="en-GB" dirty="0" smtClean="0"/>
              <a:t>SCS  mentioned</a:t>
            </a:r>
          </a:p>
          <a:p>
            <a:pPr marL="228600" indent="-228600">
              <a:buFontTx/>
              <a:buAutoNum type="alphaLcParenR"/>
              <a:defRPr/>
            </a:pPr>
            <a:r>
              <a:rPr lang="en-GB" dirty="0" smtClean="0"/>
              <a:t>No owner</a:t>
            </a:r>
          </a:p>
          <a:p>
            <a:pPr marL="228600" indent="-228600">
              <a:buFontTx/>
              <a:buAutoNum type="alphaLcParenR"/>
              <a:defRPr/>
            </a:pPr>
            <a:r>
              <a:rPr lang="en-GB" dirty="0" smtClean="0"/>
              <a:t>No target milestone</a:t>
            </a:r>
          </a:p>
          <a:p>
            <a:pPr marL="228600" indent="-228600">
              <a:buFontTx/>
              <a:buAutoNum type="alphaLcParenR"/>
              <a:defRPr/>
            </a:pPr>
            <a:r>
              <a:rPr lang="en-GB" dirty="0" smtClean="0"/>
              <a:t>At version 6.1. Is this still a problem at UM10? Of course not!</a:t>
            </a:r>
          </a:p>
          <a:p>
            <a:pPr>
              <a:defRPr/>
            </a:pPr>
            <a:endParaRPr lang="en-GB"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smtClean="0"/>
              <a:t>How we got from UM9.2 to UM10.0.</a:t>
            </a:r>
          </a:p>
          <a:p>
            <a:endParaRPr lang="en-GB" smtClean="0"/>
          </a:p>
          <a:p>
            <a:r>
              <a:rPr lang="en-GB" smtClean="0"/>
              <a:t>UM9.2.1   building works using internal JULES.</a:t>
            </a:r>
          </a:p>
          <a:p>
            <a:r>
              <a:rPr lang="en-GB" smtClean="0"/>
              <a:t>UM9.2.2   JULES shared platform support added</a:t>
            </a:r>
          </a:p>
          <a:p>
            <a:endParaRPr lang="en-GB" smtClean="0"/>
          </a:p>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smtClean="0"/>
              <a:t>Open tickets before creating branches. A ticket is a vital part of code development documentation.</a:t>
            </a:r>
          </a:p>
          <a:p>
            <a:endParaRPr lang="en-GB" smtClean="0"/>
          </a:p>
          <a:p>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smtClean="0"/>
              <a:t>Active code development for the general user/developer should work from UM10.0</a:t>
            </a:r>
          </a:p>
          <a:p>
            <a:r>
              <a:rPr lang="en-GB" smtClean="0"/>
              <a:t>The configs at UM9.2 do not support the new build process (mirrors) and hence one cannot build a UM exec from UM9.2 on the shared repos.</a:t>
            </a:r>
          </a:p>
          <a:p>
            <a:r>
              <a:rPr lang="en-GB" smtClean="0"/>
              <a:t>You must use a later revision, a stable 10.x series release. </a:t>
            </a:r>
          </a:p>
          <a:p>
            <a:endParaRPr lang="en-GB" smtClean="0"/>
          </a:p>
          <a:p>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smtClean="0"/>
              <a:t>It is expected that all code development will follow the UM working practices.</a:t>
            </a:r>
          </a:p>
          <a:p>
            <a:r>
              <a:rPr lang="en-GB" smtClean="0"/>
              <a:t>Please can all developers read this. While they are based upon the previous Met Office UM practices, we have made changes to them to support shared development and to hopefully improve our process.</a:t>
            </a:r>
          </a:p>
          <a:p>
            <a:endParaRPr lang="en-GB" smtClean="0"/>
          </a:p>
          <a:p>
            <a:r>
              <a:rPr lang="en-GB" smtClean="0"/>
              <a:t>If you feel that you have a development that does not fit with these working practices then please get in touch as this is a living document that will change in response to feedback. We expect this to change as partners get more involved.</a:t>
            </a:r>
          </a:p>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CFC563AA-A355-476E-BF86-9F808EC2C2D9}" type="slidenum">
              <a:rPr lang="en-GB" smtClean="0"/>
              <a:pPr>
                <a:defRPr/>
              </a:pPr>
              <a:t>5</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GB" smtClean="0"/>
          </a:p>
          <a:p>
            <a:r>
              <a:rPr lang="en-GB" smtClean="0"/>
              <a:t>The implications of an internal mirror.  Extracts are quicker from an internal mirror than from the cloud, speeding up the build process.</a:t>
            </a:r>
          </a:p>
          <a:p>
            <a:r>
              <a:rPr lang="en-GB" smtClean="0"/>
              <a:t>Thus one needs to be aware of the presence of the mirror.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en-GB" smtClean="0"/>
              <a:t>Tests need to encompass as much as possible:</a:t>
            </a:r>
          </a:p>
          <a:p>
            <a:pPr lvl="1"/>
            <a:r>
              <a:rPr lang="en-GB" smtClean="0"/>
              <a:t>balance between benefit and cost</a:t>
            </a:r>
          </a:p>
          <a:p>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US" smtClean="0"/>
              <a:t>Currently the only routine testing of the UM trunk is at the Met Office.</a:t>
            </a:r>
          </a:p>
          <a:p>
            <a:r>
              <a:rPr lang="en-US" smtClean="0"/>
              <a:t>Now that partners can see the UM trunk I encourage our partners to contribute to our routine testing of the trunk to improve multi platform testing of our code.</a:t>
            </a:r>
          </a:p>
          <a:p>
            <a:r>
              <a:rPr lang="en-US" smtClean="0"/>
              <a:t>A common set of tests need to be agreed.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smtClean="0"/>
              <a:t>We have not yet got all the answers and things need to be worked out between the UM tech teams.</a:t>
            </a:r>
          </a:p>
          <a:p>
            <a:endParaRPr lang="en-GB" smtClean="0"/>
          </a:p>
          <a:p>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GB" smtClean="0"/>
          </a:p>
          <a:p>
            <a:r>
              <a:rPr lang="en-GB" smtClean="0"/>
              <a:t>Future release timetable.</a:t>
            </a:r>
          </a:p>
          <a:p>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GB" smtClean="0"/>
          </a:p>
          <a:p>
            <a:endParaRPr lang="en-GB" smtClean="0"/>
          </a:p>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EAF67FE-0C2D-4BD0-9F12-B7E0EA702F9C}" type="slidenum">
              <a:rPr lang="en-GB" smtClean="0">
                <a:solidFill>
                  <a:prstClr val="black"/>
                </a:solidFill>
                <a:latin typeface="Arial" pitchFamily="34" charset="0"/>
              </a:rPr>
              <a:pPr/>
              <a:t>17</a:t>
            </a:fld>
            <a:endParaRPr lang="en-GB" smtClean="0">
              <a:solidFill>
                <a:prstClr val="black"/>
              </a:solidFill>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a:lnSpc>
                <a:spcPct val="80000"/>
              </a:lnSpc>
            </a:pPr>
            <a:r>
              <a:rPr lang="en-US" sz="1000" smtClean="0">
                <a:latin typeface="Arial" pitchFamily="34" charset="0"/>
              </a:rPr>
              <a:t>.</a:t>
            </a:r>
          </a:p>
        </p:txBody>
      </p:sp>
    </p:spTree>
    <p:extLst>
      <p:ext uri="{BB962C8B-B14F-4D97-AF65-F5344CB8AC3E}">
        <p14:creationId xmlns:p14="http://schemas.microsoft.com/office/powerpoint/2010/main" xmlns="" val="124960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xmlns="" val="80135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key aim of the </a:t>
            </a:r>
            <a:r>
              <a:rPr lang="en-GB" baseline="0" dirty="0" smtClean="0"/>
              <a:t>technical infrastructure Programme is to p</a:t>
            </a:r>
            <a:r>
              <a:rPr lang="en-GB" dirty="0" smtClean="0"/>
              <a:t>rovide an efficient, user-friendly and easy to use common research and development environment, that allows scientist from across the partnership and strategic to collaborate more effectively. </a:t>
            </a:r>
          </a:p>
          <a:p>
            <a:endParaRPr lang="en-GB" dirty="0" smtClean="0"/>
          </a:p>
          <a:p>
            <a:r>
              <a:rPr lang="en-GB" baseline="0" dirty="0" smtClean="0"/>
              <a:t>When scientists meet, for example at the UM User Workshop, it usually results in collaboration. </a:t>
            </a:r>
          </a:p>
          <a:p>
            <a:endParaRPr lang="en-GB" dirty="0" smtClean="0"/>
          </a:p>
          <a:p>
            <a:r>
              <a:rPr lang="en-GB" dirty="0" smtClean="0"/>
              <a:t>How</a:t>
            </a:r>
            <a:r>
              <a:rPr lang="en-GB" baseline="0" dirty="0" smtClean="0"/>
              <a:t> do we decided what we can share?</a:t>
            </a:r>
          </a:p>
          <a:p>
            <a:endParaRPr lang="en-GB" baseline="0" dirty="0" smtClean="0"/>
          </a:p>
          <a:p>
            <a:r>
              <a:rPr lang="en-GB" baseline="0" dirty="0" smtClean="0"/>
              <a:t>What authorisation has to be given for sharing?</a:t>
            </a:r>
          </a:p>
          <a:p>
            <a:endParaRPr lang="en-GB" baseline="0" dirty="0" smtClean="0"/>
          </a:p>
          <a:p>
            <a:r>
              <a:rPr lang="en-GB" baseline="0" dirty="0" smtClean="0"/>
              <a:t>The governance process for migrating projects to the new service intends to clarify this.</a:t>
            </a:r>
          </a:p>
          <a:p>
            <a:endParaRPr lang="en-GB" baseline="0" dirty="0" smtClean="0"/>
          </a:p>
          <a:p>
            <a:r>
              <a:rPr lang="en-GB" baseline="0" dirty="0" smtClean="0"/>
              <a:t>It comprises three stages.</a:t>
            </a:r>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xmlns="" val="251593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stage in the governance</a:t>
            </a:r>
            <a:r>
              <a:rPr lang="en-GB" baseline="0" dirty="0" smtClean="0"/>
              <a:t> process... </a:t>
            </a:r>
          </a:p>
          <a:p>
            <a:endParaRPr lang="en-GB" dirty="0" smtClean="0"/>
          </a:p>
          <a:p>
            <a:r>
              <a:rPr lang="en-GB" dirty="0" smtClean="0"/>
              <a:t>Examples of these categories following that  review for the initial tranche of repositories to be migrated:</a:t>
            </a:r>
          </a:p>
          <a:p>
            <a:endParaRPr lang="en-GB" dirty="0" smtClean="0"/>
          </a:p>
          <a:p>
            <a:pPr marL="171450" indent="-171450">
              <a:buFont typeface="Arial" panose="020B0604020202020204" pitchFamily="34" charset="0"/>
              <a:buChar char="•"/>
            </a:pPr>
            <a:r>
              <a:rPr lang="en-GB" dirty="0" smtClean="0"/>
              <a:t>Personal data</a:t>
            </a:r>
          </a:p>
          <a:p>
            <a:pPr marL="628650" lvl="1" indent="-171450">
              <a:buFont typeface="Arial" panose="020B0604020202020204" pitchFamily="34" charset="0"/>
              <a:buChar char="•"/>
            </a:pPr>
            <a:r>
              <a:rPr lang="en-GB" dirty="0" smtClean="0"/>
              <a:t>Recommended that amendment history removed from all files stored.</a:t>
            </a:r>
          </a:p>
          <a:p>
            <a:pPr marL="171450" indent="-171450">
              <a:buFont typeface="Arial" panose="020B0604020202020204" pitchFamily="34" charset="0"/>
              <a:buChar char="•"/>
            </a:pPr>
            <a:r>
              <a:rPr lang="en-GB" dirty="0" smtClean="0"/>
              <a:t>Sensitivity</a:t>
            </a:r>
          </a:p>
          <a:p>
            <a:pPr marL="628650" lvl="1" indent="-171450">
              <a:buFont typeface="Arial" panose="020B0604020202020204" pitchFamily="34" charset="0"/>
              <a:buChar char="•"/>
            </a:pPr>
            <a:r>
              <a:rPr lang="en-GB" dirty="0" smtClean="0"/>
              <a:t>Clarification about sharing of sensitive models (crisis area model) or operational model configurations. </a:t>
            </a:r>
          </a:p>
          <a:p>
            <a:pPr marL="628650" lvl="1" indent="-171450">
              <a:buFont typeface="Arial" panose="020B0604020202020204" pitchFamily="34" charset="0"/>
              <a:buChar char="•"/>
            </a:pPr>
            <a:r>
              <a:rPr lang="en-GB" dirty="0" smtClean="0"/>
              <a:t>Approach taken has been to liaise closely with Asset Owner and seeking business owner approval before proceeding</a:t>
            </a:r>
          </a:p>
          <a:p>
            <a:pPr marL="171450" indent="-171450">
              <a:buFont typeface="Arial" panose="020B0604020202020204" pitchFamily="34" charset="0"/>
              <a:buChar char="•"/>
            </a:pPr>
            <a:r>
              <a:rPr lang="en-GB" dirty="0" smtClean="0"/>
              <a:t>Risks</a:t>
            </a:r>
          </a:p>
          <a:p>
            <a:pPr marL="628650" lvl="1" indent="-171450">
              <a:buFont typeface="Arial" panose="020B0604020202020204" pitchFamily="34" charset="0"/>
              <a:buChar char="•"/>
            </a:pPr>
            <a:r>
              <a:rPr lang="en-GB" dirty="0" smtClean="0"/>
              <a:t>Consider the risks to the asset in sharing it. For example malicious intent, reputational damage, etc. These are captured and monitored</a:t>
            </a:r>
            <a:r>
              <a:rPr lang="en-GB" baseline="0" dirty="0" smtClean="0"/>
              <a:t> in risk registers.</a:t>
            </a:r>
            <a:endParaRPr lang="en-GB" dirty="0" smtClean="0"/>
          </a:p>
          <a:p>
            <a:pPr marL="171450" indent="-171450">
              <a:buFont typeface="Arial" panose="020B0604020202020204" pitchFamily="34" charset="0"/>
              <a:buChar char="•"/>
            </a:pPr>
            <a:r>
              <a:rPr lang="en-GB" dirty="0" smtClean="0"/>
              <a:t>Access</a:t>
            </a:r>
          </a:p>
          <a:p>
            <a:pPr marL="628650" lvl="1" indent="-171450">
              <a:buFont typeface="Arial" panose="020B0604020202020204" pitchFamily="34" charset="0"/>
              <a:buChar char="•"/>
            </a:pPr>
            <a:r>
              <a:rPr lang="en-GB" dirty="0" smtClean="0"/>
              <a:t>Who is allowed access to the asset, are  they licenced to use it. Responsibility of Science Partnerships to ensure user authentication at group level is correct</a:t>
            </a:r>
            <a:r>
              <a:rPr lang="en-GB" baseline="0" dirty="0" smtClean="0"/>
              <a:t> and that users are appropriately licensed.</a:t>
            </a:r>
            <a:endParaRPr lang="en-GB" dirty="0" smtClean="0"/>
          </a:p>
          <a:p>
            <a:pPr marL="171450" indent="-171450">
              <a:buFont typeface="Arial" panose="020B0604020202020204" pitchFamily="34" charset="0"/>
              <a:buChar char="•"/>
            </a:pPr>
            <a:r>
              <a:rPr lang="en-GB" dirty="0" smtClean="0"/>
              <a:t>Trust	</a:t>
            </a:r>
          </a:p>
          <a:p>
            <a:pPr marL="628650" lvl="1" indent="-171450">
              <a:buFont typeface="Arial" panose="020B0604020202020204" pitchFamily="34" charset="0"/>
              <a:buChar char="•"/>
            </a:pPr>
            <a:r>
              <a:rPr lang="en-GB" dirty="0" smtClean="0"/>
              <a:t>How confident are we that the information is correct? Is the documentation up-to-date? Can we validate that the integrity of the head of the trunk adequately?</a:t>
            </a:r>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xmlns="" val="275765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Arial" charset="0"/>
                <a:ea typeface="+mn-ea"/>
                <a:cs typeface="+mn-cs"/>
              </a:rPr>
              <a:t>The second stage in the governance process....</a:t>
            </a:r>
          </a:p>
          <a:p>
            <a:endParaRPr lang="en-GB" sz="1200" b="0" i="0" u="none" strike="noStrike" kern="1200" baseline="0" dirty="0" smtClean="0">
              <a:solidFill>
                <a:schemeClr val="tx1"/>
              </a:solidFill>
              <a:latin typeface="Arial" charset="0"/>
              <a:ea typeface="+mn-ea"/>
              <a:cs typeface="+mn-cs"/>
            </a:endParaRPr>
          </a:p>
          <a:p>
            <a:r>
              <a:rPr lang="en-GB" sz="1200" b="0" i="0" u="none" strike="noStrike" kern="1200" baseline="0" dirty="0" smtClean="0">
                <a:solidFill>
                  <a:schemeClr val="tx1"/>
                </a:solidFill>
                <a:latin typeface="Arial" charset="0"/>
                <a:ea typeface="+mn-ea"/>
                <a:cs typeface="+mn-cs"/>
              </a:rPr>
              <a:t>Ensure that working practices associated with a project are in place and consider the following:</a:t>
            </a:r>
          </a:p>
          <a:p>
            <a:endParaRPr lang="en-GB" sz="1200" b="0" i="0" u="none" strike="noStrike" kern="1200" baseline="0" dirty="0" smtClean="0">
              <a:solidFill>
                <a:schemeClr val="tx1"/>
              </a:solidFill>
              <a:latin typeface="Arial" charset="0"/>
              <a:ea typeface="+mn-ea"/>
              <a:cs typeface="+mn-cs"/>
            </a:endParaRPr>
          </a:p>
          <a:p>
            <a:r>
              <a:rPr lang="en-GB" sz="1200" b="1" i="0" u="none" strike="noStrike" kern="1200" baseline="0" dirty="0" smtClean="0">
                <a:solidFill>
                  <a:schemeClr val="tx1"/>
                </a:solidFill>
                <a:latin typeface="Arial" charset="0"/>
                <a:ea typeface="+mn-ea"/>
                <a:cs typeface="+mn-cs"/>
              </a:rPr>
              <a:t>Protected </a:t>
            </a:r>
            <a:r>
              <a:rPr lang="en-GB" sz="1200" b="1" i="0" u="none" strike="noStrike" kern="1200" baseline="0" dirty="0" smtClean="0">
                <a:solidFill>
                  <a:schemeClr val="tx1"/>
                </a:solidFill>
                <a:latin typeface="Arial" charset="0"/>
                <a:ea typeface="+mn-ea"/>
                <a:cs typeface="+mn-cs"/>
              </a:rPr>
              <a:t>branches &amp; trunk</a:t>
            </a:r>
            <a:endParaRPr lang="en-GB" sz="1200" b="1" i="0" u="none" strike="noStrike" kern="1200" baseline="0" dirty="0" smtClean="0">
              <a:solidFill>
                <a:schemeClr val="tx1"/>
              </a:solidFill>
              <a:latin typeface="Arial" charset="0"/>
              <a:ea typeface="+mn-ea"/>
              <a:cs typeface="+mn-cs"/>
            </a:endParaRP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Commits to the trunk should be restricted to authorised 'trusted' users only where ever possible.</a:t>
            </a:r>
          </a:p>
          <a:p>
            <a:pPr marL="171450" indent="-171450">
              <a:buFont typeface="Arial" panose="020B0604020202020204" pitchFamily="34" charset="0"/>
              <a:buNone/>
            </a:pPr>
            <a:endParaRPr lang="en-GB" sz="1200" b="0" i="0" u="none" strike="noStrike" kern="1200" baseline="0" dirty="0" smtClean="0">
              <a:solidFill>
                <a:schemeClr val="tx1"/>
              </a:solidFill>
              <a:latin typeface="Arial" charset="0"/>
              <a:ea typeface="+mn-ea"/>
              <a:cs typeface="+mn-cs"/>
            </a:endParaRPr>
          </a:p>
          <a:p>
            <a:pPr marL="0" indent="0">
              <a:buFont typeface="Arial" panose="020B0604020202020204" pitchFamily="34" charset="0"/>
              <a:buNone/>
            </a:pPr>
            <a:r>
              <a:rPr lang="en-GB" sz="1200" b="1" i="0" u="none" strike="noStrike" kern="1200" baseline="0" dirty="0" smtClean="0">
                <a:solidFill>
                  <a:schemeClr val="tx1"/>
                </a:solidFill>
                <a:latin typeface="Arial" charset="0"/>
                <a:ea typeface="+mn-ea"/>
                <a:cs typeface="+mn-cs"/>
              </a:rPr>
              <a:t>Review process</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Working practices should include a code review activity that allows the integrity of code changes to be assessed.</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Working practices should recommend that the result of the review is recorded somehow - on the ticket or a </a:t>
            </a:r>
            <a:r>
              <a:rPr lang="en-GB" sz="1200" b="0" i="0" u="none" strike="noStrike" kern="1200" baseline="0" dirty="0" err="1" smtClean="0">
                <a:solidFill>
                  <a:schemeClr val="tx1"/>
                </a:solidFill>
                <a:latin typeface="Arial" charset="0"/>
                <a:ea typeface="+mn-ea"/>
                <a:cs typeface="+mn-cs"/>
              </a:rPr>
              <a:t>trac</a:t>
            </a:r>
            <a:r>
              <a:rPr lang="en-GB" sz="1200" b="0" i="0" u="none" strike="noStrike" kern="1200" baseline="0" dirty="0" smtClean="0">
                <a:solidFill>
                  <a:schemeClr val="tx1"/>
                </a:solidFill>
                <a:latin typeface="Arial" charset="0"/>
                <a:ea typeface="+mn-ea"/>
                <a:cs typeface="+mn-cs"/>
              </a:rPr>
              <a:t> page.</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The review process should include an assessment of the impact of the change by running a sample test. Ideally, this would take the form of a Rose stem test against Known Good Output (KGO).</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In the absence of this approach, evidence of the impact by comparing the output from the changed code and basined revisions is acceptable.</a:t>
            </a:r>
          </a:p>
          <a:p>
            <a:r>
              <a:rPr lang="en-GB" sz="1200" b="1" i="0" u="none" strike="noStrike" kern="1200" baseline="0" dirty="0" smtClean="0">
                <a:solidFill>
                  <a:schemeClr val="tx1"/>
                </a:solidFill>
                <a:latin typeface="Arial" charset="0"/>
                <a:ea typeface="+mn-ea"/>
                <a:cs typeface="+mn-cs"/>
              </a:rPr>
              <a:t>Developer tests</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Ideally, a set of Rose stem tests should exist that allow adequate testing coverage, of operational configurations/pathways against a KGO. (at the System Manager's discretion) </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Rose stem tests provide assurance that operational configurations will not be compromised by code changes.</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In the absence of a Rose stem test, any test configuration that compares a baseline with the test revisions is acceptable.</a:t>
            </a:r>
          </a:p>
          <a:p>
            <a:r>
              <a:rPr lang="en-GB" sz="1200" b="1" i="0" u="none" strike="noStrike" kern="1200" baseline="0" dirty="0" smtClean="0">
                <a:solidFill>
                  <a:schemeClr val="tx1"/>
                </a:solidFill>
                <a:latin typeface="Arial" charset="0"/>
                <a:ea typeface="+mn-ea"/>
                <a:cs typeface="+mn-cs"/>
              </a:rPr>
              <a:t>Routine tests</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A mechanism should exist to allow the routine running of a set of test configurations to assess the integrity of code at the head of trunk and include an adequate process for alerting the System Manager (or delegated staff) to differences against a KGO</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These routine tests may be run nightly, weekly or at each stable release.</a:t>
            </a:r>
          </a:p>
          <a:p>
            <a:r>
              <a:rPr lang="en-GB" sz="1200" b="1" i="0" u="none" strike="noStrike" kern="1200" baseline="0" dirty="0" smtClean="0">
                <a:solidFill>
                  <a:schemeClr val="tx1"/>
                </a:solidFill>
                <a:latin typeface="Arial" charset="0"/>
                <a:ea typeface="+mn-ea"/>
                <a:cs typeface="+mn-cs"/>
              </a:rPr>
              <a:t>System manager</a:t>
            </a:r>
          </a:p>
          <a:p>
            <a:pPr marL="171450" indent="-171450">
              <a:buFont typeface="Arial" panose="020B0604020202020204" pitchFamily="34" charset="0"/>
              <a:buChar char="•"/>
            </a:pPr>
            <a:r>
              <a:rPr lang="en-GB" sz="1200" b="0" i="0" u="none" strike="noStrike" kern="1200" baseline="0" dirty="0" smtClean="0">
                <a:solidFill>
                  <a:schemeClr val="tx1"/>
                </a:solidFill>
                <a:latin typeface="Arial" charset="0"/>
                <a:ea typeface="+mn-ea"/>
                <a:cs typeface="+mn-cs"/>
              </a:rPr>
              <a:t>Every project should have a designated System Manager responsible for the day-to-day management and act as a point of contact.</a:t>
            </a:r>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xmlns="" val="2388456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 stage in</a:t>
            </a:r>
            <a:r>
              <a:rPr lang="en-GB" baseline="0" dirty="0" smtClean="0"/>
              <a:t> the governance process will be approval to share the asset....</a:t>
            </a:r>
            <a:endParaRPr lang="en-GB" dirty="0" smtClean="0"/>
          </a:p>
          <a:p>
            <a:endParaRPr lang="en-GB" dirty="0" smtClean="0"/>
          </a:p>
          <a:p>
            <a:r>
              <a:rPr lang="en-GB" dirty="0" smtClean="0"/>
              <a:t>Current</a:t>
            </a:r>
            <a:r>
              <a:rPr lang="en-GB" baseline="0" dirty="0" smtClean="0"/>
              <a:t> assets originate from the Met Office and therefore are under the responsibility of the Scientific Code Information Asset Owner (IAO) who is Stuart Bell.</a:t>
            </a:r>
            <a:endParaRPr lang="en-GB" dirty="0" smtClean="0"/>
          </a:p>
          <a:p>
            <a:endParaRPr lang="en-GB" dirty="0" smtClean="0"/>
          </a:p>
          <a:p>
            <a:r>
              <a:rPr lang="en-GB" dirty="0" smtClean="0"/>
              <a:t>What if a partner wants</a:t>
            </a:r>
            <a:r>
              <a:rPr lang="en-GB" baseline="0" dirty="0" smtClean="0"/>
              <a:t> to propose a code project, who is the IAO in these cases? </a:t>
            </a:r>
            <a:endParaRPr lang="en-GB" dirty="0"/>
          </a:p>
        </p:txBody>
      </p:sp>
      <p:sp>
        <p:nvSpPr>
          <p:cNvPr id="4" name="Slide Number Placeholder 3"/>
          <p:cNvSpPr>
            <a:spLocks noGrp="1"/>
          </p:cNvSpPr>
          <p:nvPr>
            <p:ph type="sldNum" sz="quarter" idx="10"/>
          </p:nvPr>
        </p:nvSpPr>
        <p:spPr/>
        <p:txBody>
          <a:bodyPr/>
          <a:lstStyle/>
          <a:p>
            <a:fld id="{5D1CC40C-3AE6-4B8D-BB59-85B31DEE636C}"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xmlns="" val="3646089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23850" y="3578225"/>
            <a:ext cx="8591550" cy="2019300"/>
          </a:xfrm>
        </p:spPr>
        <p:txBody>
          <a:bodyPr anchor="b"/>
          <a:lstStyle>
            <a:lvl1pPr>
              <a:defRPr/>
            </a:lvl1pPr>
          </a:lstStyle>
          <a:p>
            <a:r>
              <a:rPr lang="en-US"/>
              <a:t>Section slide heading Arial 40</a:t>
            </a:r>
          </a:p>
        </p:txBody>
      </p:sp>
      <p:sp>
        <p:nvSpPr>
          <p:cNvPr id="106499" name="Rectangle 3"/>
          <p:cNvSpPr>
            <a:spLocks noGrp="1" noChangeArrowheads="1"/>
          </p:cNvSpPr>
          <p:nvPr>
            <p:ph type="subTitle" idx="1"/>
          </p:nvPr>
        </p:nvSpPr>
        <p:spPr>
          <a:xfrm>
            <a:off x="323850" y="5645150"/>
            <a:ext cx="7896225" cy="663575"/>
          </a:xfrm>
        </p:spPr>
        <p:txBody>
          <a:bodyPr/>
          <a:lstStyle>
            <a:lvl1pPr marL="0" indent="0">
              <a:buFontTx/>
              <a:buNone/>
              <a:defRPr sz="2000"/>
            </a:lvl1pPr>
          </a:lstStyle>
          <a:p>
            <a:r>
              <a:rPr lang="en-US"/>
              <a:t>Section slide subtitle heading Arial 20</a:t>
            </a: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714480" y="274638"/>
            <a:ext cx="476252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p:spTree>
      <p:nvGrpSpPr>
        <p:cNvPr id="1" name=""/>
        <p:cNvGrpSpPr/>
        <p:nvPr/>
      </p:nvGrpSpPr>
      <p:grpSpPr>
        <a:xfrm>
          <a:off x="0" y="0"/>
          <a:ext cx="0" cy="0"/>
          <a:chOff x="0" y="0"/>
          <a:chExt cx="0" cy="0"/>
        </a:xfrm>
      </p:grpSpPr>
      <p:sp>
        <p:nvSpPr>
          <p:cNvPr id="6" name="Content Placeholder 2"/>
          <p:cNvSpPr>
            <a:spLocks noGrp="1"/>
          </p:cNvSpPr>
          <p:nvPr>
            <p:ph idx="1"/>
          </p:nvPr>
        </p:nvSpPr>
        <p:spPr>
          <a:xfrm>
            <a:off x="1752600" y="1773238"/>
            <a:ext cx="6934200" cy="47513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14500" y="349250"/>
            <a:ext cx="6972300" cy="13716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714500" y="1774825"/>
            <a:ext cx="6972300" cy="4525963"/>
          </a:xfrm>
        </p:spPr>
        <p:txBody>
          <a:bodyPr/>
          <a:lstStyle/>
          <a:p>
            <a:pPr lvl="0"/>
            <a:endParaRPr lang="en-GB"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752600" y="1773238"/>
            <a:ext cx="33909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95900" y="1773238"/>
            <a:ext cx="33909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23850" y="3578225"/>
            <a:ext cx="8591550" cy="2019300"/>
          </a:xfrm>
        </p:spPr>
        <p:txBody>
          <a:bodyPr anchor="b"/>
          <a:lstStyle>
            <a:lvl1pPr>
              <a:defRPr sz="3600"/>
            </a:lvl1pPr>
          </a:lstStyle>
          <a:p>
            <a:r>
              <a:rPr lang="en-US" smtClean="0"/>
              <a:t>Click to edit Master title style</a:t>
            </a:r>
            <a:endParaRPr lang="en-US" dirty="0"/>
          </a:p>
        </p:txBody>
      </p:sp>
      <p:sp>
        <p:nvSpPr>
          <p:cNvPr id="106499" name="Rectangle 3"/>
          <p:cNvSpPr>
            <a:spLocks noGrp="1" noChangeArrowheads="1"/>
          </p:cNvSpPr>
          <p:nvPr>
            <p:ph type="subTitle" idx="1"/>
          </p:nvPr>
        </p:nvSpPr>
        <p:spPr>
          <a:xfrm>
            <a:off x="323850" y="5645150"/>
            <a:ext cx="7896225" cy="663575"/>
          </a:xfrm>
        </p:spPr>
        <p:txBody>
          <a:bodyPr/>
          <a:lstStyle>
            <a:lvl1pPr marL="0" indent="0">
              <a:buFontTx/>
              <a:buNone/>
              <a:defRPr sz="2000"/>
            </a:lvl1pPr>
          </a:lstStyle>
          <a:p>
            <a:r>
              <a:rPr lang="en-US" dirty="0"/>
              <a:t>Section slide subtitle heading Arial 20</a:t>
            </a:r>
          </a:p>
        </p:txBody>
      </p:sp>
    </p:spTree>
  </p:cSld>
  <p:clrMapOvr>
    <a:masterClrMapping/>
  </p:clrMapOvr>
  <p:transition>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347663"/>
            <a:ext cx="1733550" cy="61769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752600" y="347663"/>
            <a:ext cx="5048250" cy="6176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52600" y="347663"/>
            <a:ext cx="6934200" cy="13716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752600" y="1773238"/>
            <a:ext cx="6934200" cy="4751387"/>
          </a:xfrm>
        </p:spPr>
        <p:txBody>
          <a:bodyPr/>
          <a:lstStyle/>
          <a:p>
            <a:endParaRPr lang="en-GB"/>
          </a:p>
        </p:txBody>
      </p:sp>
      <p:sp>
        <p:nvSpPr>
          <p:cNvPr id="4" name="Footer Placeholder 3"/>
          <p:cNvSpPr>
            <a:spLocks noGrp="1"/>
          </p:cNvSpPr>
          <p:nvPr>
            <p:ph type="ftr" sz="quarter" idx="10"/>
          </p:nvPr>
        </p:nvSpPr>
        <p:spPr>
          <a:xfrm>
            <a:off x="323850" y="6553200"/>
            <a:ext cx="2895600" cy="228600"/>
          </a:xfrm>
        </p:spPr>
        <p:txBody>
          <a:bodyPr/>
          <a:lstStyle>
            <a:lvl1pPr>
              <a:defRPr/>
            </a:lvl1pPr>
          </a:lstStyle>
          <a:p>
            <a:r>
              <a:rPr lang="en-GB">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52600" y="347663"/>
            <a:ext cx="6934200" cy="13716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752600" y="1773238"/>
            <a:ext cx="6934200" cy="4751387"/>
          </a:xfrm>
        </p:spPr>
        <p:txBody>
          <a:bodyPr/>
          <a:lstStyle/>
          <a:p>
            <a:pPr lvl="0"/>
            <a:endParaRPr lang="en-GB" noProof="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UM.png"/>
          <p:cNvPicPr>
            <a:picLocks noChangeAspect="1"/>
          </p:cNvPicPr>
          <p:nvPr userDrawn="1"/>
        </p:nvPicPr>
        <p:blipFill>
          <a:blip r:embed="rId2" cstate="print"/>
          <a:srcRect/>
          <a:stretch>
            <a:fillRect/>
          </a:stretch>
        </p:blipFill>
        <p:spPr bwMode="auto">
          <a:xfrm>
            <a:off x="8110538" y="5891213"/>
            <a:ext cx="1033462" cy="96678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4.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347663"/>
            <a:ext cx="6934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Slide heading Arial 40</a:t>
            </a:r>
          </a:p>
        </p:txBody>
      </p:sp>
      <p:sp>
        <p:nvSpPr>
          <p:cNvPr id="1027" name="Rectangle 3"/>
          <p:cNvSpPr>
            <a:spLocks noGrp="1" noChangeArrowheads="1"/>
          </p:cNvSpPr>
          <p:nvPr>
            <p:ph type="body" idx="1"/>
          </p:nvPr>
        </p:nvSpPr>
        <p:spPr bwMode="auto">
          <a:xfrm>
            <a:off x="1752600" y="1773238"/>
            <a:ext cx="6934200"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 Arial 24</a:t>
            </a:r>
          </a:p>
          <a:p>
            <a:pPr lvl="1"/>
            <a:r>
              <a:rPr lang="en-GB" smtClean="0"/>
              <a:t>Second level Arial 20</a:t>
            </a:r>
          </a:p>
          <a:p>
            <a:pPr lvl="2"/>
            <a:r>
              <a:rPr lang="en-GB" smtClean="0"/>
              <a:t>Third level Arial 20</a:t>
            </a:r>
          </a:p>
          <a:p>
            <a:pPr lvl="3"/>
            <a:r>
              <a:rPr lang="en-GB" smtClean="0"/>
              <a:t>Fourth level Arial 20</a:t>
            </a:r>
          </a:p>
          <a:p>
            <a:pPr lvl="4"/>
            <a:r>
              <a:rPr lang="en-GB" smtClean="0"/>
              <a:t>Fifth level Arial 20</a:t>
            </a:r>
          </a:p>
        </p:txBody>
      </p:sp>
      <p:sp>
        <p:nvSpPr>
          <p:cNvPr id="5" name="Rectangle 4"/>
          <p:cNvSpPr txBox="1">
            <a:spLocks noChangeArrowheads="1"/>
          </p:cNvSpPr>
          <p:nvPr/>
        </p:nvSpPr>
        <p:spPr bwMode="auto">
          <a:xfrm>
            <a:off x="323850" y="6551613"/>
            <a:ext cx="2895600" cy="228600"/>
          </a:xfrm>
          <a:prstGeom prst="rect">
            <a:avLst/>
          </a:prstGeom>
          <a:noFill/>
          <a:ln w="9525">
            <a:noFill/>
            <a:miter lim="800000"/>
            <a:headEnd/>
            <a:tailEnd/>
          </a:ln>
          <a:effectLst/>
        </p:spPr>
        <p:txBody>
          <a:bodyPr/>
          <a:lstStyle>
            <a:lvl1pPr eaLnBrk="0" hangingPunct="0">
              <a:lnSpc>
                <a:spcPct val="100000"/>
              </a:lnSpc>
              <a:defRPr sz="1000">
                <a:solidFill>
                  <a:schemeClr val="tx1"/>
                </a:solidFill>
              </a:defRPr>
            </a:lvl1pPr>
          </a:lstStyle>
          <a:p>
            <a:pPr algn="l">
              <a:defRPr/>
            </a:pPr>
            <a:r>
              <a:rPr lang="en-GB" dirty="0" smtClean="0"/>
              <a:t>© Crown copyright   Met Office</a:t>
            </a:r>
            <a:endParaRPr lang="en-GB" sz="1400" dirty="0">
              <a:latin typeface="Times" pitchFamily="18" charset="0"/>
            </a:endParaRPr>
          </a:p>
        </p:txBody>
      </p:sp>
      <p:pic>
        <p:nvPicPr>
          <p:cNvPr id="1029" name="Picture 5" descr="UM.png"/>
          <p:cNvPicPr>
            <a:picLocks noChangeAspect="1"/>
          </p:cNvPicPr>
          <p:nvPr userDrawn="1"/>
        </p:nvPicPr>
        <p:blipFill>
          <a:blip r:embed="rId9" cstate="print"/>
          <a:srcRect/>
          <a:stretch>
            <a:fillRect/>
          </a:stretch>
        </p:blipFill>
        <p:spPr bwMode="auto">
          <a:xfrm>
            <a:off x="8027988" y="5813425"/>
            <a:ext cx="1116012" cy="1044575"/>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4041" r:id="rId1"/>
    <p:sldLayoutId id="2147484025" r:id="rId2"/>
    <p:sldLayoutId id="2147484042" r:id="rId3"/>
    <p:sldLayoutId id="2147484026" r:id="rId4"/>
    <p:sldLayoutId id="2147484027" r:id="rId5"/>
    <p:sldLayoutId id="2147484028" r:id="rId6"/>
  </p:sldLayoutIdLst>
  <p:transition>
    <p:wipe/>
  </p:transition>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4000">
          <a:solidFill>
            <a:srgbClr val="FFFFFF"/>
          </a:solidFill>
          <a:latin typeface="+mj-lt"/>
          <a:ea typeface="+mj-ea"/>
          <a:cs typeface="+mj-cs"/>
        </a:defRPr>
      </a:lvl1pPr>
      <a:lvl2pPr algn="l" rtl="0" eaLnBrk="0" fontAlgn="base" hangingPunct="0">
        <a:lnSpc>
          <a:spcPct val="85000"/>
        </a:lnSpc>
        <a:spcBef>
          <a:spcPct val="0"/>
        </a:spcBef>
        <a:spcAft>
          <a:spcPct val="0"/>
        </a:spcAft>
        <a:defRPr sz="4000">
          <a:solidFill>
            <a:srgbClr val="FFFFFF"/>
          </a:solidFill>
          <a:latin typeface="Arial" charset="0"/>
        </a:defRPr>
      </a:lvl2pPr>
      <a:lvl3pPr algn="l" rtl="0" eaLnBrk="0" fontAlgn="base" hangingPunct="0">
        <a:lnSpc>
          <a:spcPct val="85000"/>
        </a:lnSpc>
        <a:spcBef>
          <a:spcPct val="0"/>
        </a:spcBef>
        <a:spcAft>
          <a:spcPct val="0"/>
        </a:spcAft>
        <a:defRPr sz="4000">
          <a:solidFill>
            <a:srgbClr val="FFFFFF"/>
          </a:solidFill>
          <a:latin typeface="Arial" charset="0"/>
        </a:defRPr>
      </a:lvl3pPr>
      <a:lvl4pPr algn="l" rtl="0" eaLnBrk="0" fontAlgn="base" hangingPunct="0">
        <a:lnSpc>
          <a:spcPct val="85000"/>
        </a:lnSpc>
        <a:spcBef>
          <a:spcPct val="0"/>
        </a:spcBef>
        <a:spcAft>
          <a:spcPct val="0"/>
        </a:spcAft>
        <a:defRPr sz="4000">
          <a:solidFill>
            <a:srgbClr val="FFFFFF"/>
          </a:solidFill>
          <a:latin typeface="Arial" charset="0"/>
        </a:defRPr>
      </a:lvl4pPr>
      <a:lvl5pPr algn="l" rtl="0" eaLnBrk="0" fontAlgn="base" hangingPunct="0">
        <a:lnSpc>
          <a:spcPct val="85000"/>
        </a:lnSpc>
        <a:spcBef>
          <a:spcPct val="0"/>
        </a:spcBef>
        <a:spcAft>
          <a:spcPct val="0"/>
        </a:spcAft>
        <a:defRPr sz="4000">
          <a:solidFill>
            <a:srgbClr val="FFFFFF"/>
          </a:solidFill>
          <a:latin typeface="Arial" charset="0"/>
        </a:defRPr>
      </a:lvl5pPr>
      <a:lvl6pPr marL="457200" algn="l" rtl="0" fontAlgn="base">
        <a:lnSpc>
          <a:spcPct val="85000"/>
        </a:lnSpc>
        <a:spcBef>
          <a:spcPct val="0"/>
        </a:spcBef>
        <a:spcAft>
          <a:spcPct val="0"/>
        </a:spcAft>
        <a:defRPr sz="4000">
          <a:solidFill>
            <a:srgbClr val="FFFFFF"/>
          </a:solidFill>
          <a:latin typeface="Arial" charset="0"/>
        </a:defRPr>
      </a:lvl6pPr>
      <a:lvl7pPr marL="914400" algn="l" rtl="0" fontAlgn="base">
        <a:lnSpc>
          <a:spcPct val="85000"/>
        </a:lnSpc>
        <a:spcBef>
          <a:spcPct val="0"/>
        </a:spcBef>
        <a:spcAft>
          <a:spcPct val="0"/>
        </a:spcAft>
        <a:defRPr sz="4000">
          <a:solidFill>
            <a:srgbClr val="FFFFFF"/>
          </a:solidFill>
          <a:latin typeface="Arial" charset="0"/>
        </a:defRPr>
      </a:lvl7pPr>
      <a:lvl8pPr marL="1371600" algn="l" rtl="0" fontAlgn="base">
        <a:lnSpc>
          <a:spcPct val="85000"/>
        </a:lnSpc>
        <a:spcBef>
          <a:spcPct val="0"/>
        </a:spcBef>
        <a:spcAft>
          <a:spcPct val="0"/>
        </a:spcAft>
        <a:defRPr sz="4000">
          <a:solidFill>
            <a:srgbClr val="FFFFFF"/>
          </a:solidFill>
          <a:latin typeface="Arial" charset="0"/>
        </a:defRPr>
      </a:lvl8pPr>
      <a:lvl9pPr marL="1828800" algn="l" rtl="0" fontAlgn="base">
        <a:lnSpc>
          <a:spcPct val="85000"/>
        </a:lnSpc>
        <a:spcBef>
          <a:spcPct val="0"/>
        </a:spcBef>
        <a:spcAft>
          <a:spcPct val="0"/>
        </a:spcAft>
        <a:defRPr sz="4000">
          <a:solidFill>
            <a:srgbClr val="FFFFFF"/>
          </a:solidFill>
          <a:latin typeface="Arial" charset="0"/>
        </a:defRPr>
      </a:lvl9pPr>
    </p:titleStyle>
    <p:bodyStyle>
      <a:lvl1pPr marL="261938" indent="-261938" algn="l" rtl="0" eaLnBrk="0" fontAlgn="base" hangingPunct="0">
        <a:lnSpc>
          <a:spcPct val="90000"/>
        </a:lnSpc>
        <a:spcBef>
          <a:spcPct val="35000"/>
        </a:spcBef>
        <a:spcAft>
          <a:spcPct val="35000"/>
        </a:spcAft>
        <a:buChar char="•"/>
        <a:defRPr sz="2400">
          <a:solidFill>
            <a:srgbClr val="FFFFFF"/>
          </a:solidFill>
          <a:latin typeface="+mn-lt"/>
          <a:ea typeface="+mn-ea"/>
          <a:cs typeface="+mn-cs"/>
        </a:defRPr>
      </a:lvl1pPr>
      <a:lvl2pPr marL="623888" indent="-182563" algn="l" rtl="0" eaLnBrk="0" fontAlgn="base" hangingPunct="0">
        <a:lnSpc>
          <a:spcPct val="90000"/>
        </a:lnSpc>
        <a:spcBef>
          <a:spcPct val="35000"/>
        </a:spcBef>
        <a:spcAft>
          <a:spcPct val="35000"/>
        </a:spcAft>
        <a:buChar char="•"/>
        <a:defRPr sz="2000">
          <a:solidFill>
            <a:srgbClr val="FFFFFF"/>
          </a:solidFill>
          <a:latin typeface="+mn-lt"/>
        </a:defRPr>
      </a:lvl2pPr>
      <a:lvl3pPr marL="987425" indent="-184150" algn="l" rtl="0" eaLnBrk="0" fontAlgn="base" hangingPunct="0">
        <a:lnSpc>
          <a:spcPct val="90000"/>
        </a:lnSpc>
        <a:spcBef>
          <a:spcPct val="35000"/>
        </a:spcBef>
        <a:spcAft>
          <a:spcPct val="35000"/>
        </a:spcAft>
        <a:buChar char="•"/>
        <a:defRPr sz="2000">
          <a:solidFill>
            <a:srgbClr val="FFFFFF"/>
          </a:solidFill>
          <a:latin typeface="+mn-lt"/>
        </a:defRPr>
      </a:lvl3pPr>
      <a:lvl4pPr marL="1349375" indent="-182563" algn="l" rtl="0" eaLnBrk="0" fontAlgn="base" hangingPunct="0">
        <a:lnSpc>
          <a:spcPct val="90000"/>
        </a:lnSpc>
        <a:spcBef>
          <a:spcPct val="35000"/>
        </a:spcBef>
        <a:spcAft>
          <a:spcPct val="35000"/>
        </a:spcAft>
        <a:buChar char="•"/>
        <a:defRPr sz="2000">
          <a:solidFill>
            <a:srgbClr val="FFFFFF"/>
          </a:solidFill>
          <a:latin typeface="+mn-lt"/>
        </a:defRPr>
      </a:lvl4pPr>
      <a:lvl5pPr marL="1698625" indent="-169863" algn="l" rtl="0" eaLnBrk="0" fontAlgn="base" hangingPunct="0">
        <a:lnSpc>
          <a:spcPct val="90000"/>
        </a:lnSpc>
        <a:spcBef>
          <a:spcPct val="35000"/>
        </a:spcBef>
        <a:spcAft>
          <a:spcPct val="35000"/>
        </a:spcAft>
        <a:buChar char="•"/>
        <a:defRPr sz="2000">
          <a:solidFill>
            <a:srgbClr val="FFFFFF"/>
          </a:solidFill>
          <a:latin typeface="+mn-lt"/>
        </a:defRPr>
      </a:lvl5pPr>
      <a:lvl6pPr marL="2155825" indent="-169863" algn="l" rtl="0" fontAlgn="base">
        <a:lnSpc>
          <a:spcPct val="90000"/>
        </a:lnSpc>
        <a:spcBef>
          <a:spcPct val="35000"/>
        </a:spcBef>
        <a:spcAft>
          <a:spcPct val="35000"/>
        </a:spcAft>
        <a:buChar char="•"/>
        <a:defRPr sz="2000">
          <a:solidFill>
            <a:srgbClr val="FFFFFF"/>
          </a:solidFill>
          <a:latin typeface="+mn-lt"/>
        </a:defRPr>
      </a:lvl6pPr>
      <a:lvl7pPr marL="2613025" indent="-169863" algn="l" rtl="0" fontAlgn="base">
        <a:lnSpc>
          <a:spcPct val="90000"/>
        </a:lnSpc>
        <a:spcBef>
          <a:spcPct val="35000"/>
        </a:spcBef>
        <a:spcAft>
          <a:spcPct val="35000"/>
        </a:spcAft>
        <a:buChar char="•"/>
        <a:defRPr sz="2000">
          <a:solidFill>
            <a:srgbClr val="FFFFFF"/>
          </a:solidFill>
          <a:latin typeface="+mn-lt"/>
        </a:defRPr>
      </a:lvl7pPr>
      <a:lvl8pPr marL="3070225" indent="-169863" algn="l" rtl="0" fontAlgn="base">
        <a:lnSpc>
          <a:spcPct val="90000"/>
        </a:lnSpc>
        <a:spcBef>
          <a:spcPct val="35000"/>
        </a:spcBef>
        <a:spcAft>
          <a:spcPct val="35000"/>
        </a:spcAft>
        <a:buChar char="•"/>
        <a:defRPr sz="2000">
          <a:solidFill>
            <a:srgbClr val="FFFFFF"/>
          </a:solidFill>
          <a:latin typeface="+mn-lt"/>
        </a:defRPr>
      </a:lvl8pPr>
      <a:lvl9pPr marL="3527425" indent="-169863" algn="l" rtl="0" fontAlgn="base">
        <a:lnSpc>
          <a:spcPct val="90000"/>
        </a:lnSpc>
        <a:spcBef>
          <a:spcPct val="35000"/>
        </a:spcBef>
        <a:spcAft>
          <a:spcPct val="3500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714500" y="349250"/>
            <a:ext cx="69723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GB" smtClean="0"/>
          </a:p>
        </p:txBody>
      </p:sp>
      <p:sp>
        <p:nvSpPr>
          <p:cNvPr id="2051" name="Text Placeholder 2"/>
          <p:cNvSpPr>
            <a:spLocks noGrp="1"/>
          </p:cNvSpPr>
          <p:nvPr>
            <p:ph type="body" idx="1"/>
          </p:nvPr>
        </p:nvSpPr>
        <p:spPr bwMode="auto">
          <a:xfrm>
            <a:off x="1714500" y="1774825"/>
            <a:ext cx="69723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7" name="Footer Placeholder 4"/>
          <p:cNvSpPr txBox="1">
            <a:spLocks/>
          </p:cNvSpPr>
          <p:nvPr/>
        </p:nvSpPr>
        <p:spPr>
          <a:xfrm>
            <a:off x="323850" y="6551613"/>
            <a:ext cx="2894013" cy="230187"/>
          </a:xfrm>
          <a:prstGeom prst="rect">
            <a:avLst/>
          </a:prstGeom>
        </p:spPr>
        <p:txBody>
          <a:bodyPr/>
          <a:lstStyle>
            <a:lvl1pPr algn="l">
              <a:lnSpc>
                <a:spcPct val="100000"/>
              </a:lnSpc>
              <a:defRPr sz="1000">
                <a:solidFill>
                  <a:schemeClr val="tx2"/>
                </a:solidFill>
              </a:defRPr>
            </a:lvl1pPr>
          </a:lstStyle>
          <a:p>
            <a:pPr>
              <a:defRPr/>
            </a:pPr>
            <a:r>
              <a:rPr lang="en-GB" dirty="0" smtClean="0">
                <a:solidFill>
                  <a:schemeClr val="tx1"/>
                </a:solidFill>
              </a:rPr>
              <a:t>© Crown copyright   Met Office</a:t>
            </a:r>
            <a:endParaRPr lang="en-GB"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4029" r:id="rId1"/>
    <p:sldLayoutId id="2147484043"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Lst>
  <p:txStyles>
    <p:titleStyle>
      <a:lvl1pPr algn="l" rtl="0" eaLnBrk="0" fontAlgn="base" hangingPunct="0">
        <a:spcBef>
          <a:spcPct val="0"/>
        </a:spcBef>
        <a:spcAft>
          <a:spcPct val="0"/>
        </a:spcAft>
        <a:defRPr sz="4000" kern="12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defRPr>
      </a:lvl2pPr>
      <a:lvl3pPr algn="l" rtl="0" eaLnBrk="0" fontAlgn="base" hangingPunct="0">
        <a:spcBef>
          <a:spcPct val="0"/>
        </a:spcBef>
        <a:spcAft>
          <a:spcPct val="0"/>
        </a:spcAft>
        <a:defRPr sz="4000">
          <a:solidFill>
            <a:schemeClr val="tx1"/>
          </a:solidFill>
          <a:latin typeface="Arial" charset="0"/>
        </a:defRPr>
      </a:lvl3pPr>
      <a:lvl4pPr algn="l" rtl="0" eaLnBrk="0" fontAlgn="base" hangingPunct="0">
        <a:spcBef>
          <a:spcPct val="0"/>
        </a:spcBef>
        <a:spcAft>
          <a:spcPct val="0"/>
        </a:spcAft>
        <a:defRPr sz="4000">
          <a:solidFill>
            <a:schemeClr val="tx1"/>
          </a:solidFill>
          <a:latin typeface="Arial" charset="0"/>
        </a:defRPr>
      </a:lvl4pPr>
      <a:lvl5pPr algn="l" rtl="0" eaLnBrk="0" fontAlgn="base" hangingPunct="0">
        <a:spcBef>
          <a:spcPct val="0"/>
        </a:spcBef>
        <a:spcAft>
          <a:spcPct val="0"/>
        </a:spcAft>
        <a:defRPr sz="4000">
          <a:solidFill>
            <a:schemeClr val="tx1"/>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bwMode="auto">
          <a:xfrm>
            <a:off x="1752600" y="347663"/>
            <a:ext cx="69342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Slide heading Arial 40</a:t>
            </a:r>
          </a:p>
        </p:txBody>
      </p:sp>
      <p:sp>
        <p:nvSpPr>
          <p:cNvPr id="443395" name="Rectangle 3"/>
          <p:cNvSpPr>
            <a:spLocks noGrp="1" noChangeArrowheads="1"/>
          </p:cNvSpPr>
          <p:nvPr>
            <p:ph type="body" idx="1"/>
          </p:nvPr>
        </p:nvSpPr>
        <p:spPr bwMode="auto">
          <a:xfrm>
            <a:off x="1752600" y="1773238"/>
            <a:ext cx="6934200"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First level Arial 24</a:t>
            </a:r>
          </a:p>
          <a:p>
            <a:pPr lvl="1"/>
            <a:r>
              <a:rPr lang="en-GB" smtClean="0"/>
              <a:t>Second level Arial 20</a:t>
            </a:r>
          </a:p>
          <a:p>
            <a:pPr lvl="2"/>
            <a:r>
              <a:rPr lang="en-GB" smtClean="0"/>
              <a:t>Third level Arial 20</a:t>
            </a:r>
          </a:p>
          <a:p>
            <a:pPr lvl="3"/>
            <a:r>
              <a:rPr lang="en-GB" smtClean="0"/>
              <a:t>Fourth level Arial 20</a:t>
            </a:r>
          </a:p>
          <a:p>
            <a:pPr lvl="4"/>
            <a:r>
              <a:rPr lang="en-GB" smtClean="0"/>
              <a:t>Fifth level Arial 20</a:t>
            </a:r>
          </a:p>
        </p:txBody>
      </p:sp>
      <p:sp>
        <p:nvSpPr>
          <p:cNvPr id="443396" name="Rectangle 4"/>
          <p:cNvSpPr>
            <a:spLocks noGrp="1" noChangeArrowheads="1"/>
          </p:cNvSpPr>
          <p:nvPr>
            <p:ph type="ftr" sz="quarter" idx="3"/>
          </p:nvPr>
        </p:nvSpPr>
        <p:spPr bwMode="auto">
          <a:xfrm>
            <a:off x="32385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defRPr>
            </a:lvl1pPr>
          </a:lstStyle>
          <a:p>
            <a:pPr algn="l" eaLnBrk="0" hangingPunct="0">
              <a:lnSpc>
                <a:spcPct val="100000"/>
              </a:lnSpc>
            </a:pPr>
            <a:r>
              <a:rPr lang="en-GB">
                <a:solidFill>
                  <a:srgbClr val="010303"/>
                </a:solidFill>
              </a:rPr>
              <a:t>© Crown copyright   Met Office</a:t>
            </a:r>
            <a:endParaRPr lang="en-GB" sz="1400">
              <a:solidFill>
                <a:srgbClr val="010303"/>
              </a:solidFill>
              <a:latin typeface="Times" pitchFamily="18" charset="0"/>
            </a:endParaRP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Lst>
  <p:transition>
    <p:wipe/>
  </p:transition>
  <p:timing>
    <p:tnLst>
      <p:par>
        <p:cTn id="1" dur="indefinite" restart="never" nodeType="tmRoot"/>
      </p:par>
    </p:tnLst>
  </p:timing>
  <p:hf sldNum="0" hdr="0" dt="0"/>
  <p:txStyles>
    <p:titleStyle>
      <a:lvl1pPr algn="l" rtl="0" fontAlgn="base">
        <a:lnSpc>
          <a:spcPct val="85000"/>
        </a:lnSpc>
        <a:spcBef>
          <a:spcPct val="0"/>
        </a:spcBef>
        <a:spcAft>
          <a:spcPct val="0"/>
        </a:spcAft>
        <a:defRPr sz="4000">
          <a:solidFill>
            <a:srgbClr val="000000"/>
          </a:solidFill>
          <a:latin typeface="+mj-lt"/>
          <a:ea typeface="+mj-ea"/>
          <a:cs typeface="+mj-cs"/>
        </a:defRPr>
      </a:lvl1pPr>
      <a:lvl2pPr algn="l" rtl="0" fontAlgn="base">
        <a:lnSpc>
          <a:spcPct val="85000"/>
        </a:lnSpc>
        <a:spcBef>
          <a:spcPct val="0"/>
        </a:spcBef>
        <a:spcAft>
          <a:spcPct val="0"/>
        </a:spcAft>
        <a:defRPr sz="4000">
          <a:solidFill>
            <a:srgbClr val="000000"/>
          </a:solidFill>
          <a:latin typeface="Arial" charset="0"/>
        </a:defRPr>
      </a:lvl2pPr>
      <a:lvl3pPr algn="l" rtl="0" fontAlgn="base">
        <a:lnSpc>
          <a:spcPct val="85000"/>
        </a:lnSpc>
        <a:spcBef>
          <a:spcPct val="0"/>
        </a:spcBef>
        <a:spcAft>
          <a:spcPct val="0"/>
        </a:spcAft>
        <a:defRPr sz="4000">
          <a:solidFill>
            <a:srgbClr val="000000"/>
          </a:solidFill>
          <a:latin typeface="Arial" charset="0"/>
        </a:defRPr>
      </a:lvl3pPr>
      <a:lvl4pPr algn="l" rtl="0" fontAlgn="base">
        <a:lnSpc>
          <a:spcPct val="85000"/>
        </a:lnSpc>
        <a:spcBef>
          <a:spcPct val="0"/>
        </a:spcBef>
        <a:spcAft>
          <a:spcPct val="0"/>
        </a:spcAft>
        <a:defRPr sz="4000">
          <a:solidFill>
            <a:srgbClr val="000000"/>
          </a:solidFill>
          <a:latin typeface="Arial" charset="0"/>
        </a:defRPr>
      </a:lvl4pPr>
      <a:lvl5pPr algn="l" rtl="0" fontAlgn="base">
        <a:lnSpc>
          <a:spcPct val="85000"/>
        </a:lnSpc>
        <a:spcBef>
          <a:spcPct val="0"/>
        </a:spcBef>
        <a:spcAft>
          <a:spcPct val="0"/>
        </a:spcAft>
        <a:defRPr sz="4000">
          <a:solidFill>
            <a:srgbClr val="000000"/>
          </a:solidFill>
          <a:latin typeface="Arial" charset="0"/>
        </a:defRPr>
      </a:lvl5pPr>
      <a:lvl6pPr marL="457200" algn="l" rtl="0" fontAlgn="base">
        <a:lnSpc>
          <a:spcPct val="85000"/>
        </a:lnSpc>
        <a:spcBef>
          <a:spcPct val="0"/>
        </a:spcBef>
        <a:spcAft>
          <a:spcPct val="0"/>
        </a:spcAft>
        <a:defRPr sz="4000">
          <a:solidFill>
            <a:srgbClr val="000000"/>
          </a:solidFill>
          <a:latin typeface="Arial" charset="0"/>
        </a:defRPr>
      </a:lvl6pPr>
      <a:lvl7pPr marL="914400" algn="l" rtl="0" fontAlgn="base">
        <a:lnSpc>
          <a:spcPct val="85000"/>
        </a:lnSpc>
        <a:spcBef>
          <a:spcPct val="0"/>
        </a:spcBef>
        <a:spcAft>
          <a:spcPct val="0"/>
        </a:spcAft>
        <a:defRPr sz="4000">
          <a:solidFill>
            <a:srgbClr val="000000"/>
          </a:solidFill>
          <a:latin typeface="Arial" charset="0"/>
        </a:defRPr>
      </a:lvl7pPr>
      <a:lvl8pPr marL="1371600" algn="l" rtl="0" fontAlgn="base">
        <a:lnSpc>
          <a:spcPct val="85000"/>
        </a:lnSpc>
        <a:spcBef>
          <a:spcPct val="0"/>
        </a:spcBef>
        <a:spcAft>
          <a:spcPct val="0"/>
        </a:spcAft>
        <a:defRPr sz="4000">
          <a:solidFill>
            <a:srgbClr val="000000"/>
          </a:solidFill>
          <a:latin typeface="Arial" charset="0"/>
        </a:defRPr>
      </a:lvl8pPr>
      <a:lvl9pPr marL="1828800" algn="l" rtl="0" fontAlgn="base">
        <a:lnSpc>
          <a:spcPct val="85000"/>
        </a:lnSpc>
        <a:spcBef>
          <a:spcPct val="0"/>
        </a:spcBef>
        <a:spcAft>
          <a:spcPct val="0"/>
        </a:spcAft>
        <a:defRPr sz="4000">
          <a:solidFill>
            <a:srgbClr val="000000"/>
          </a:solidFill>
          <a:latin typeface="Arial" charset="0"/>
        </a:defRPr>
      </a:lvl9pPr>
    </p:titleStyle>
    <p:bodyStyle>
      <a:lvl1pPr marL="261938" indent="-261938" algn="l" rtl="0" fontAlgn="base">
        <a:lnSpc>
          <a:spcPct val="90000"/>
        </a:lnSpc>
        <a:spcBef>
          <a:spcPct val="35000"/>
        </a:spcBef>
        <a:spcAft>
          <a:spcPct val="35000"/>
        </a:spcAft>
        <a:buChar char="•"/>
        <a:defRPr sz="2400">
          <a:solidFill>
            <a:srgbClr val="000000"/>
          </a:solidFill>
          <a:latin typeface="+mn-lt"/>
          <a:ea typeface="+mn-ea"/>
          <a:cs typeface="+mn-cs"/>
        </a:defRPr>
      </a:lvl1pPr>
      <a:lvl2pPr marL="623888" indent="-182563" algn="l" rtl="0" fontAlgn="base">
        <a:lnSpc>
          <a:spcPct val="90000"/>
        </a:lnSpc>
        <a:spcBef>
          <a:spcPct val="35000"/>
        </a:spcBef>
        <a:spcAft>
          <a:spcPct val="35000"/>
        </a:spcAft>
        <a:buChar char="•"/>
        <a:defRPr sz="2000">
          <a:solidFill>
            <a:srgbClr val="000000"/>
          </a:solidFill>
          <a:latin typeface="+mn-lt"/>
        </a:defRPr>
      </a:lvl2pPr>
      <a:lvl3pPr marL="987425" indent="-184150" algn="l" rtl="0" fontAlgn="base">
        <a:lnSpc>
          <a:spcPct val="90000"/>
        </a:lnSpc>
        <a:spcBef>
          <a:spcPct val="35000"/>
        </a:spcBef>
        <a:spcAft>
          <a:spcPct val="35000"/>
        </a:spcAft>
        <a:buChar char="•"/>
        <a:defRPr sz="2000">
          <a:solidFill>
            <a:srgbClr val="000000"/>
          </a:solidFill>
          <a:latin typeface="+mn-lt"/>
        </a:defRPr>
      </a:lvl3pPr>
      <a:lvl4pPr marL="1349375" indent="-182563" algn="l" rtl="0" fontAlgn="base">
        <a:lnSpc>
          <a:spcPct val="90000"/>
        </a:lnSpc>
        <a:spcBef>
          <a:spcPct val="35000"/>
        </a:spcBef>
        <a:spcAft>
          <a:spcPct val="35000"/>
        </a:spcAft>
        <a:buChar char="•"/>
        <a:defRPr sz="2000">
          <a:solidFill>
            <a:srgbClr val="000000"/>
          </a:solidFill>
          <a:latin typeface="+mn-lt"/>
        </a:defRPr>
      </a:lvl4pPr>
      <a:lvl5pPr marL="1698625" indent="-169863" algn="l" rtl="0" fontAlgn="base">
        <a:lnSpc>
          <a:spcPct val="90000"/>
        </a:lnSpc>
        <a:spcBef>
          <a:spcPct val="35000"/>
        </a:spcBef>
        <a:spcAft>
          <a:spcPct val="35000"/>
        </a:spcAft>
        <a:buChar char="•"/>
        <a:defRPr sz="2000">
          <a:solidFill>
            <a:srgbClr val="000000"/>
          </a:solidFill>
          <a:latin typeface="+mn-lt"/>
        </a:defRPr>
      </a:lvl5pPr>
      <a:lvl6pPr marL="2155825" indent="-169863" algn="l" rtl="0" fontAlgn="base">
        <a:lnSpc>
          <a:spcPct val="90000"/>
        </a:lnSpc>
        <a:spcBef>
          <a:spcPct val="35000"/>
        </a:spcBef>
        <a:spcAft>
          <a:spcPct val="35000"/>
        </a:spcAft>
        <a:buChar char="•"/>
        <a:defRPr sz="2000">
          <a:solidFill>
            <a:srgbClr val="000000"/>
          </a:solidFill>
          <a:latin typeface="+mn-lt"/>
        </a:defRPr>
      </a:lvl6pPr>
      <a:lvl7pPr marL="2613025" indent="-169863" algn="l" rtl="0" fontAlgn="base">
        <a:lnSpc>
          <a:spcPct val="90000"/>
        </a:lnSpc>
        <a:spcBef>
          <a:spcPct val="35000"/>
        </a:spcBef>
        <a:spcAft>
          <a:spcPct val="35000"/>
        </a:spcAft>
        <a:buChar char="•"/>
        <a:defRPr sz="2000">
          <a:solidFill>
            <a:srgbClr val="000000"/>
          </a:solidFill>
          <a:latin typeface="+mn-lt"/>
        </a:defRPr>
      </a:lvl7pPr>
      <a:lvl8pPr marL="3070225" indent="-169863" algn="l" rtl="0" fontAlgn="base">
        <a:lnSpc>
          <a:spcPct val="90000"/>
        </a:lnSpc>
        <a:spcBef>
          <a:spcPct val="35000"/>
        </a:spcBef>
        <a:spcAft>
          <a:spcPct val="35000"/>
        </a:spcAft>
        <a:buChar char="•"/>
        <a:defRPr sz="2000">
          <a:solidFill>
            <a:srgbClr val="000000"/>
          </a:solidFill>
          <a:latin typeface="+mn-lt"/>
        </a:defRPr>
      </a:lvl8pPr>
      <a:lvl9pPr marL="3527425" indent="-169863" algn="l" rtl="0" fontAlgn="base">
        <a:lnSpc>
          <a:spcPct val="90000"/>
        </a:lnSpc>
        <a:spcBef>
          <a:spcPct val="35000"/>
        </a:spcBef>
        <a:spcAft>
          <a:spcPct val="3500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12.png"/><Relationship Id="rId2" Type="http://schemas.openxmlformats.org/officeDocument/2006/relationships/notesSlide" Target="../notesSlides/notesSlide10.xml"/><Relationship Id="rId16" Type="http://schemas.openxmlformats.org/officeDocument/2006/relationships/image" Target="../media/image16.png"/><Relationship Id="rId1" Type="http://schemas.openxmlformats.org/officeDocument/2006/relationships/slideLayout" Target="../slideLayouts/slideLayout21.xml"/><Relationship Id="rId6" Type="http://schemas.openxmlformats.org/officeDocument/2006/relationships/diagramColors" Target="../diagrams/colors5.xml"/><Relationship Id="rId11" Type="http://schemas.openxmlformats.org/officeDocument/2006/relationships/image" Target="../media/image11.png"/><Relationship Id="rId5" Type="http://schemas.openxmlformats.org/officeDocument/2006/relationships/diagramQuickStyle" Target="../diagrams/quickStyle5.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Layout" Target="../diagrams/layout5.xml"/><Relationship Id="rId9" Type="http://schemas.openxmlformats.org/officeDocument/2006/relationships/image" Target="../media/image9.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hyperlink" Target="mailto:servicedesk@metoffice.gov.uk"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hyperlink" Target="mailto:Scientific_Partnerships@metoffice.gov.uk"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Scientific_Partnerships@metoffice.gov.uk"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jpeg"/></Relationships>
</file>

<file path=ppt/slides/_rels/slide52.xml.rels><?xml version="1.0" encoding="UTF-8" standalone="yes"?>
<Relationships xmlns="http://schemas.openxmlformats.org/package/2006/relationships"><Relationship Id="rId3" Type="http://schemas.openxmlformats.org/officeDocument/2006/relationships/hyperlink" Target="https://code.metoffice.gov.uk/trac/home/wiki/FAQ"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GB" sz="3600" dirty="0" smtClean="0"/>
              <a:t>Enabling Collaborative Development</a:t>
            </a:r>
            <a:endParaRPr lang="en-GB" sz="2000" dirty="0" smtClean="0"/>
          </a:p>
        </p:txBody>
      </p:sp>
      <p:sp>
        <p:nvSpPr>
          <p:cNvPr id="6147" name="Subtitle 2"/>
          <p:cNvSpPr>
            <a:spLocks noGrp="1"/>
          </p:cNvSpPr>
          <p:nvPr>
            <p:ph type="subTitle" idx="1"/>
          </p:nvPr>
        </p:nvSpPr>
        <p:spPr/>
        <p:txBody>
          <a:bodyPr/>
          <a:lstStyle/>
          <a:p>
            <a:r>
              <a:rPr lang="en-US" dirty="0" smtClean="0"/>
              <a:t>David Matthews, </a:t>
            </a:r>
            <a:r>
              <a:rPr lang="en-US" dirty="0" err="1" smtClean="0"/>
              <a:t>Keir</a:t>
            </a:r>
            <a:r>
              <a:rPr lang="en-US" dirty="0" smtClean="0"/>
              <a:t> </a:t>
            </a:r>
            <a:r>
              <a:rPr lang="en-US" dirty="0" err="1" smtClean="0"/>
              <a:t>Bovis</a:t>
            </a:r>
            <a:r>
              <a:rPr lang="en-US" dirty="0" smtClean="0"/>
              <a:t>, Glenn Greed</a:t>
            </a:r>
          </a:p>
          <a:p>
            <a:r>
              <a:rPr lang="en-US" dirty="0" smtClean="0"/>
              <a:t>4 Dec 2014</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Performance</a:t>
            </a:r>
            <a:endParaRPr lang="en-GB" dirty="0"/>
          </a:p>
        </p:txBody>
      </p:sp>
      <p:sp>
        <p:nvSpPr>
          <p:cNvPr id="3" name="Content Placeholder 2"/>
          <p:cNvSpPr>
            <a:spLocks noGrp="1"/>
          </p:cNvSpPr>
          <p:nvPr>
            <p:ph idx="1"/>
          </p:nvPr>
        </p:nvSpPr>
        <p:spPr/>
        <p:txBody>
          <a:bodyPr/>
          <a:lstStyle/>
          <a:p>
            <a:pPr>
              <a:buNone/>
            </a:pPr>
            <a:r>
              <a:rPr lang="en-GB" dirty="0" err="1" smtClean="0"/>
              <a:t>svn</a:t>
            </a:r>
            <a:r>
              <a:rPr lang="en-GB" dirty="0" smtClean="0"/>
              <a:t> checkout, UM, 4143 lines of output</a:t>
            </a:r>
          </a:p>
          <a:p>
            <a:pPr>
              <a:buNone/>
            </a:pPr>
            <a:r>
              <a:rPr lang="en-GB" dirty="0" smtClean="0"/>
              <a:t>(122 MB working copy)</a:t>
            </a:r>
          </a:p>
          <a:p>
            <a:r>
              <a:rPr lang="en-GB" dirty="0" smtClean="0"/>
              <a:t>Met Office to local disk: 8s</a:t>
            </a:r>
          </a:p>
          <a:p>
            <a:r>
              <a:rPr lang="en-GB" dirty="0" smtClean="0"/>
              <a:t>Met Office to $HOME: 45s</a:t>
            </a:r>
          </a:p>
          <a:p>
            <a:r>
              <a:rPr lang="en-GB" dirty="0" smtClean="0"/>
              <a:t>Australia to local disk: 13s</a:t>
            </a:r>
          </a:p>
          <a:p>
            <a:r>
              <a:rPr lang="en-GB" dirty="0" smtClean="0"/>
              <a:t>Australia to $HOME: 70s</a:t>
            </a: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Performance</a:t>
            </a:r>
            <a:endParaRPr lang="en-GB" dirty="0"/>
          </a:p>
        </p:txBody>
      </p:sp>
      <p:sp>
        <p:nvSpPr>
          <p:cNvPr id="3" name="Content Placeholder 2"/>
          <p:cNvSpPr>
            <a:spLocks noGrp="1"/>
          </p:cNvSpPr>
          <p:nvPr>
            <p:ph idx="1"/>
          </p:nvPr>
        </p:nvSpPr>
        <p:spPr/>
        <p:txBody>
          <a:bodyPr/>
          <a:lstStyle/>
          <a:p>
            <a:pPr>
              <a:buNone/>
            </a:pPr>
            <a:r>
              <a:rPr lang="en-GB" dirty="0" smtClean="0"/>
              <a:t>Lots more test results available</a:t>
            </a:r>
          </a:p>
          <a:p>
            <a:r>
              <a:rPr lang="en-GB" dirty="0" smtClean="0"/>
              <a:t>switch, update, copy (branch create), commit, diff, </a:t>
            </a:r>
            <a:r>
              <a:rPr lang="en-GB" dirty="0" err="1" smtClean="0"/>
              <a:t>rm</a:t>
            </a:r>
            <a:endParaRPr lang="en-GB" dirty="0" smtClean="0"/>
          </a:p>
          <a:p>
            <a:pPr lvl="1"/>
            <a:r>
              <a:rPr lang="en-GB" dirty="0" smtClean="0"/>
              <a:t>Generally all perform well</a:t>
            </a:r>
          </a:p>
          <a:p>
            <a:r>
              <a:rPr lang="en-GB" dirty="0" smtClean="0"/>
              <a:t>Very large merges may be a little slow.</a:t>
            </a:r>
            <a:endParaRPr lang="en-GB" dirty="0"/>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Performance</a:t>
            </a:r>
            <a:endParaRPr lang="en-GB" dirty="0"/>
          </a:p>
        </p:txBody>
      </p:sp>
      <p:sp>
        <p:nvSpPr>
          <p:cNvPr id="3" name="Content Placeholder 2"/>
          <p:cNvSpPr>
            <a:spLocks noGrp="1"/>
          </p:cNvSpPr>
          <p:nvPr>
            <p:ph idx="1"/>
          </p:nvPr>
        </p:nvSpPr>
        <p:spPr>
          <a:xfrm>
            <a:off x="1752600" y="1484784"/>
            <a:ext cx="6934200" cy="5039841"/>
          </a:xfrm>
        </p:spPr>
        <p:txBody>
          <a:bodyPr/>
          <a:lstStyle/>
          <a:p>
            <a:pPr>
              <a:buNone/>
            </a:pPr>
            <a:r>
              <a:rPr lang="en-GB" dirty="0" smtClean="0"/>
              <a:t>Summary</a:t>
            </a:r>
          </a:p>
          <a:p>
            <a:r>
              <a:rPr lang="en-GB" dirty="0" smtClean="0"/>
              <a:t>Worse than internal repositories (as expected) but generally OK</a:t>
            </a:r>
          </a:p>
          <a:p>
            <a:r>
              <a:rPr lang="en-GB" dirty="0" smtClean="0"/>
              <a:t>Better than expected from Australia, etc</a:t>
            </a:r>
          </a:p>
          <a:p>
            <a:pPr lvl="1"/>
            <a:r>
              <a:rPr lang="en-GB" dirty="0" err="1" smtClean="0"/>
              <a:t>svn</a:t>
            </a:r>
            <a:r>
              <a:rPr lang="en-GB" dirty="0" smtClean="0"/>
              <a:t> 1.8 big help</a:t>
            </a:r>
          </a:p>
          <a:p>
            <a:r>
              <a:rPr lang="en-GB" dirty="0" smtClean="0"/>
              <a:t>Need to use mirrors for </a:t>
            </a:r>
            <a:r>
              <a:rPr lang="en-GB" dirty="0" err="1" smtClean="0"/>
              <a:t>fcm</a:t>
            </a:r>
            <a:r>
              <a:rPr lang="en-GB" dirty="0" smtClean="0"/>
              <a:t> extract</a:t>
            </a:r>
          </a:p>
          <a:p>
            <a:r>
              <a:rPr lang="en-GB" dirty="0" smtClean="0"/>
              <a:t>Network file system performance and size of working copies (number of files / volume) are more of a factor than the use of external repositories</a:t>
            </a:r>
          </a:p>
          <a:p>
            <a:pPr lvl="1"/>
            <a:r>
              <a:rPr lang="en-GB" dirty="0" smtClean="0"/>
              <a:t>Current OPS working copy contains ~14000 files</a:t>
            </a:r>
            <a:endParaRPr lang="en-GB" dirty="0"/>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Security</a:t>
            </a:r>
            <a:endParaRPr lang="en-GB" dirty="0"/>
          </a:p>
        </p:txBody>
      </p:sp>
      <p:sp>
        <p:nvSpPr>
          <p:cNvPr id="3" name="Content Placeholder 2"/>
          <p:cNvSpPr>
            <a:spLocks noGrp="1"/>
          </p:cNvSpPr>
          <p:nvPr>
            <p:ph idx="1"/>
          </p:nvPr>
        </p:nvSpPr>
        <p:spPr/>
        <p:txBody>
          <a:bodyPr/>
          <a:lstStyle/>
          <a:p>
            <a:r>
              <a:rPr lang="en-GB" dirty="0" smtClean="0"/>
              <a:t>Publicly available repository we need to manage the risks</a:t>
            </a:r>
          </a:p>
          <a:p>
            <a:pPr lvl="1"/>
            <a:r>
              <a:rPr lang="en-GB" dirty="0" smtClean="0"/>
              <a:t>Protected trunk (as already done with UM)</a:t>
            </a:r>
          </a:p>
          <a:p>
            <a:pPr lvl="1"/>
            <a:r>
              <a:rPr lang="en-GB" dirty="0" smtClean="0"/>
              <a:t>Branch commits will be restricted to owner by default </a:t>
            </a:r>
          </a:p>
          <a:p>
            <a:r>
              <a:rPr lang="en-GB" dirty="0" smtClean="0"/>
              <a:t>Strong passwords: another password to manage!</a:t>
            </a:r>
          </a:p>
          <a:p>
            <a:r>
              <a:rPr lang="en-GB" dirty="0" smtClean="0"/>
              <a:t>No plain text password storage: </a:t>
            </a:r>
            <a:r>
              <a:rPr lang="en-GB" dirty="0" err="1" smtClean="0"/>
              <a:t>Keyrings</a:t>
            </a:r>
            <a:endParaRPr lang="en-GB" dirty="0" smtClean="0"/>
          </a:p>
          <a:p>
            <a:pPr lvl="1"/>
            <a:r>
              <a:rPr lang="en-GB" dirty="0" smtClean="0"/>
              <a:t>Fairly straightforward on desktop</a:t>
            </a:r>
          </a:p>
          <a:p>
            <a:pPr lvl="1"/>
            <a:r>
              <a:rPr lang="en-GB" dirty="0" smtClean="0"/>
              <a:t>More complicated when using a server</a:t>
            </a:r>
          </a:p>
          <a:p>
            <a:pPr lvl="1"/>
            <a:r>
              <a:rPr lang="en-GB" dirty="0" smtClean="0"/>
              <a:t>Authentication for </a:t>
            </a:r>
            <a:r>
              <a:rPr lang="en-GB" dirty="0" err="1" smtClean="0"/>
              <a:t>svn</a:t>
            </a:r>
            <a:r>
              <a:rPr lang="en-GB" dirty="0" smtClean="0"/>
              <a:t> read-&gt; use mirror in batch</a:t>
            </a:r>
          </a:p>
          <a:p>
            <a:endParaRPr lang="en-GB" dirty="0" smtClean="0"/>
          </a:p>
          <a:p>
            <a:r>
              <a:rPr lang="en-GB" dirty="0" smtClean="0"/>
              <a:t>Eclipse</a:t>
            </a:r>
          </a:p>
          <a:p>
            <a:r>
              <a:rPr lang="en-GB" dirty="0" smtClean="0"/>
              <a:t>Protected trunk</a:t>
            </a:r>
          </a:p>
          <a:p>
            <a:r>
              <a:rPr lang="en-GB" dirty="0" smtClean="0"/>
              <a:t>Only branch owner can commit by default</a:t>
            </a: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Eclipse</a:t>
            </a:r>
            <a:endParaRPr lang="en-GB" dirty="0"/>
          </a:p>
        </p:txBody>
      </p:sp>
      <p:sp>
        <p:nvSpPr>
          <p:cNvPr id="3" name="Content Placeholder 2"/>
          <p:cNvSpPr>
            <a:spLocks noGrp="1"/>
          </p:cNvSpPr>
          <p:nvPr>
            <p:ph idx="1"/>
          </p:nvPr>
        </p:nvSpPr>
        <p:spPr/>
        <p:txBody>
          <a:bodyPr/>
          <a:lstStyle/>
          <a:p>
            <a:r>
              <a:rPr lang="en-GB" dirty="0" smtClean="0"/>
              <a:t>Eclipse / </a:t>
            </a:r>
            <a:r>
              <a:rPr lang="en-GB" dirty="0" err="1" smtClean="0"/>
              <a:t>Subclipse</a:t>
            </a:r>
            <a:r>
              <a:rPr lang="en-GB" dirty="0" smtClean="0"/>
              <a:t> doesn’t currently work with GNOME </a:t>
            </a:r>
            <a:r>
              <a:rPr lang="en-GB" dirty="0" err="1" smtClean="0"/>
              <a:t>keyring</a:t>
            </a:r>
            <a:endParaRPr lang="en-GB" dirty="0" smtClean="0"/>
          </a:p>
          <a:p>
            <a:r>
              <a:rPr lang="en-GB" dirty="0" smtClean="0"/>
              <a:t>It helpfully offers to disable GNOME </a:t>
            </a:r>
            <a:r>
              <a:rPr lang="en-GB" dirty="0" err="1" smtClean="0"/>
              <a:t>keyring</a:t>
            </a:r>
            <a:r>
              <a:rPr lang="en-GB" dirty="0" smtClean="0"/>
              <a:t>!</a:t>
            </a:r>
          </a:p>
          <a:p>
            <a:r>
              <a:rPr lang="en-GB" dirty="0" smtClean="0"/>
              <a:t>Implications</a:t>
            </a:r>
          </a:p>
          <a:p>
            <a:pPr lvl="1"/>
            <a:r>
              <a:rPr lang="en-GB" dirty="0" smtClean="0"/>
              <a:t>Can’t use Eclipse if you’re using shared repositories</a:t>
            </a:r>
          </a:p>
          <a:p>
            <a:pPr lvl="1"/>
            <a:r>
              <a:rPr lang="en-GB" dirty="0" smtClean="0"/>
              <a:t>If you do use Eclipse for other work make sure you select Cancel when it offers to disable the </a:t>
            </a:r>
            <a:r>
              <a:rPr lang="en-GB" dirty="0" err="1" smtClean="0"/>
              <a:t>keyring</a:t>
            </a:r>
            <a:endParaRPr lang="en-GB" dirty="0" smtClean="0"/>
          </a:p>
          <a:p>
            <a:r>
              <a:rPr lang="en-GB" dirty="0" smtClean="0"/>
              <a:t>Fix should be in next releases of </a:t>
            </a:r>
            <a:r>
              <a:rPr lang="en-GB" dirty="0" err="1" smtClean="0"/>
              <a:t>svn</a:t>
            </a:r>
            <a:r>
              <a:rPr lang="en-GB" dirty="0" smtClean="0"/>
              <a:t> and </a:t>
            </a:r>
            <a:r>
              <a:rPr lang="en-GB" dirty="0" err="1" smtClean="0"/>
              <a:t>SubClipse</a:t>
            </a:r>
            <a:endParaRPr lang="en-GB" dirty="0" smtClean="0"/>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Mirrors</a:t>
            </a:r>
            <a:endParaRPr lang="en-GB" dirty="0"/>
          </a:p>
        </p:txBody>
      </p:sp>
      <p:sp>
        <p:nvSpPr>
          <p:cNvPr id="3" name="Content Placeholder 2"/>
          <p:cNvSpPr>
            <a:spLocks noGrp="1"/>
          </p:cNvSpPr>
          <p:nvPr>
            <p:ph idx="1"/>
          </p:nvPr>
        </p:nvSpPr>
        <p:spPr>
          <a:xfrm>
            <a:off x="1752600" y="1340768"/>
            <a:ext cx="6934200" cy="5183857"/>
          </a:xfrm>
        </p:spPr>
        <p:txBody>
          <a:bodyPr/>
          <a:lstStyle/>
          <a:p>
            <a:r>
              <a:rPr lang="en-GB" dirty="0" smtClean="0"/>
              <a:t>We will provide internal mirrors of the repositories</a:t>
            </a:r>
          </a:p>
          <a:p>
            <a:pPr lvl="1"/>
            <a:r>
              <a:rPr lang="en-GB" dirty="0" smtClean="0"/>
              <a:t>Full mirrors - identical to master repository (not like the crude  way collaborators currently mirror our trunk)</a:t>
            </a:r>
          </a:p>
          <a:p>
            <a:pPr lvl="1"/>
            <a:r>
              <a:rPr lang="en-GB" dirty="0" smtClean="0"/>
              <a:t>Updated every 5 minutes</a:t>
            </a:r>
          </a:p>
          <a:p>
            <a:pPr lvl="1"/>
            <a:r>
              <a:rPr lang="en-GB" dirty="0" smtClean="0"/>
              <a:t>Required for </a:t>
            </a:r>
            <a:r>
              <a:rPr lang="en-GB" dirty="0" err="1" smtClean="0"/>
              <a:t>fcm</a:t>
            </a:r>
            <a:r>
              <a:rPr lang="en-GB" dirty="0" smtClean="0"/>
              <a:t> extract</a:t>
            </a:r>
          </a:p>
          <a:p>
            <a:pPr lvl="1"/>
            <a:r>
              <a:rPr lang="en-GB" dirty="0" smtClean="0"/>
              <a:t>Provide read-only access in case service is down (e.g. Internet access problems)</a:t>
            </a:r>
          </a:p>
          <a:p>
            <a:pPr lvl="1"/>
            <a:r>
              <a:rPr lang="en-GB" dirty="0" smtClean="0"/>
              <a:t>Required for access from batch jobs (we don’t require authentication for read from our internal repositories)</a:t>
            </a:r>
          </a:p>
          <a:p>
            <a:r>
              <a:rPr lang="en-GB" dirty="0" smtClean="0"/>
              <a:t>Collaborators will need these also</a:t>
            </a:r>
          </a:p>
          <a:p>
            <a:pPr lvl="1"/>
            <a:r>
              <a:rPr lang="en-GB" dirty="0" smtClean="0"/>
              <a:t>Easy to set up and maintain</a:t>
            </a:r>
            <a:endParaRPr lang="en-GB" dirty="0"/>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a:t>
            </a:r>
            <a:endParaRPr lang="en-GB" dirty="0"/>
          </a:p>
        </p:txBody>
      </p:sp>
      <p:sp>
        <p:nvSpPr>
          <p:cNvPr id="3" name="Content Placeholder 2"/>
          <p:cNvSpPr>
            <a:spLocks noGrp="1"/>
          </p:cNvSpPr>
          <p:nvPr>
            <p:ph idx="1"/>
          </p:nvPr>
        </p:nvSpPr>
        <p:spPr/>
        <p:txBody>
          <a:bodyPr/>
          <a:lstStyle/>
          <a:p>
            <a:r>
              <a:rPr lang="en-GB" dirty="0" smtClean="0"/>
              <a:t>System accessible whilst working away from the office</a:t>
            </a:r>
          </a:p>
          <a:p>
            <a:r>
              <a:rPr lang="en-GB" sz="3200" dirty="0" smtClean="0">
                <a:solidFill>
                  <a:srgbClr val="FF0000"/>
                </a:solidFill>
              </a:rPr>
              <a:t>Enables effective collaboration!</a:t>
            </a:r>
          </a:p>
          <a:p>
            <a:endParaRPr lang="en-GB" dirty="0" smtClean="0"/>
          </a:p>
        </p:txBody>
      </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GB" smtClean="0">
                <a:solidFill>
                  <a:srgbClr val="010303"/>
                </a:solidFill>
                <a:latin typeface="Arial" pitchFamily="34" charset="0"/>
              </a:rPr>
              <a:t>© Crown copyright   Met Office</a:t>
            </a:r>
            <a:endParaRPr lang="en-GB" sz="1400" smtClean="0">
              <a:solidFill>
                <a:srgbClr val="010303"/>
              </a:solidFill>
              <a:latin typeface="Times" pitchFamily="18" charset="0"/>
            </a:endParaRPr>
          </a:p>
        </p:txBody>
      </p:sp>
      <p:sp>
        <p:nvSpPr>
          <p:cNvPr id="22532" name="Rectangle 1028"/>
          <p:cNvSpPr>
            <a:spLocks noChangeArrowheads="1"/>
          </p:cNvSpPr>
          <p:nvPr/>
        </p:nvSpPr>
        <p:spPr bwMode="auto">
          <a:xfrm>
            <a:off x="323850" y="5589736"/>
            <a:ext cx="7896225" cy="863600"/>
          </a:xfrm>
          <a:prstGeom prst="rect">
            <a:avLst/>
          </a:prstGeom>
          <a:noFill/>
          <a:ln w="9525">
            <a:noFill/>
            <a:miter lim="800000"/>
            <a:headEnd/>
            <a:tailEnd/>
          </a:ln>
        </p:spPr>
        <p:txBody>
          <a:bodyPr/>
          <a:lstStyle/>
          <a:p>
            <a:pPr algn="l" eaLnBrk="0" hangingPunct="0">
              <a:lnSpc>
                <a:spcPct val="100000"/>
              </a:lnSpc>
              <a:spcBef>
                <a:spcPct val="30000"/>
              </a:spcBef>
            </a:pPr>
            <a:r>
              <a:rPr lang="en-US" sz="2000" dirty="0" err="1">
                <a:solidFill>
                  <a:srgbClr val="000000"/>
                </a:solidFill>
              </a:rPr>
              <a:t>Keir</a:t>
            </a:r>
            <a:r>
              <a:rPr lang="en-US" sz="2000" dirty="0">
                <a:solidFill>
                  <a:srgbClr val="000000"/>
                </a:solidFill>
              </a:rPr>
              <a:t> </a:t>
            </a:r>
            <a:r>
              <a:rPr lang="en-US" sz="2000" dirty="0" err="1">
                <a:solidFill>
                  <a:srgbClr val="000000"/>
                </a:solidFill>
              </a:rPr>
              <a:t>Bovis</a:t>
            </a:r>
            <a:endParaRPr lang="en-US" sz="2000" dirty="0">
              <a:solidFill>
                <a:srgbClr val="000000"/>
              </a:solidFill>
            </a:endParaRPr>
          </a:p>
          <a:p>
            <a:pPr algn="l" eaLnBrk="0" hangingPunct="0">
              <a:lnSpc>
                <a:spcPct val="100000"/>
              </a:lnSpc>
              <a:spcBef>
                <a:spcPct val="30000"/>
              </a:spcBef>
            </a:pPr>
            <a:r>
              <a:rPr lang="en-US" sz="2000" dirty="0" smtClean="0">
                <a:solidFill>
                  <a:srgbClr val="000000"/>
                </a:solidFill>
              </a:rPr>
              <a:t>December 2014</a:t>
            </a:r>
            <a:endParaRPr lang="en-US" sz="2000" dirty="0">
              <a:solidFill>
                <a:srgbClr val="000000"/>
              </a:solidFill>
            </a:endParaRPr>
          </a:p>
          <a:p>
            <a:pPr algn="l" eaLnBrk="0" hangingPunct="0">
              <a:lnSpc>
                <a:spcPct val="100000"/>
              </a:lnSpc>
              <a:spcBef>
                <a:spcPct val="30000"/>
              </a:spcBef>
            </a:pPr>
            <a:endParaRPr lang="en-US" sz="2000" dirty="0">
              <a:solidFill>
                <a:srgbClr val="000000"/>
              </a:solidFill>
            </a:endParaRPr>
          </a:p>
        </p:txBody>
      </p:sp>
      <p:sp>
        <p:nvSpPr>
          <p:cNvPr id="5" name="Rectangle 1026"/>
          <p:cNvSpPr txBox="1">
            <a:spLocks noChangeArrowheads="1"/>
          </p:cNvSpPr>
          <p:nvPr/>
        </p:nvSpPr>
        <p:spPr bwMode="auto">
          <a:xfrm>
            <a:off x="323528" y="3645892"/>
            <a:ext cx="8424490" cy="1511300"/>
          </a:xfrm>
          <a:prstGeom prst="rect">
            <a:avLst/>
          </a:prstGeom>
          <a:solidFill>
            <a:schemeClr val="accent1"/>
          </a:solidFill>
          <a:ln w="9525">
            <a:noFill/>
            <a:miter lim="800000"/>
            <a:headEnd/>
            <a:tailEnd/>
          </a:ln>
          <a:effectLst/>
        </p:spPr>
        <p:txBody>
          <a:bodyPr vert="horz" wrap="square" lIns="91440" tIns="45720" rIns="91440" bIns="45720" numCol="1" anchor="t" anchorCtr="0" compatLnSpc="1">
            <a:prstTxWarp prst="textNoShape">
              <a:avLst/>
            </a:prstTxWarp>
          </a:bodyPr>
          <a:lstStyle/>
          <a:p>
            <a:pPr algn="l">
              <a:defRPr/>
            </a:pPr>
            <a:r>
              <a:rPr lang="en-GB" sz="3600" kern="0" dirty="0" smtClean="0">
                <a:solidFill>
                  <a:srgbClr val="000000"/>
                </a:solidFill>
                <a:latin typeface="Arial"/>
              </a:rPr>
              <a:t>Met Office Science Repository Service</a:t>
            </a:r>
            <a:br>
              <a:rPr lang="en-GB" sz="3600" kern="0" dirty="0" smtClean="0">
                <a:solidFill>
                  <a:srgbClr val="000000"/>
                </a:solidFill>
                <a:latin typeface="Arial"/>
              </a:rPr>
            </a:br>
            <a:r>
              <a:rPr lang="en-GB" sz="3600" kern="0" dirty="0" smtClean="0">
                <a:solidFill>
                  <a:srgbClr val="000000"/>
                </a:solidFill>
                <a:latin typeface="Arial"/>
              </a:rPr>
              <a:t/>
            </a:r>
            <a:br>
              <a:rPr lang="en-GB" sz="3600" kern="0" dirty="0" smtClean="0">
                <a:solidFill>
                  <a:srgbClr val="000000"/>
                </a:solidFill>
                <a:latin typeface="Arial"/>
              </a:rPr>
            </a:br>
            <a:r>
              <a:rPr lang="en-GB" sz="2800" kern="0" dirty="0" smtClean="0">
                <a:solidFill>
                  <a:srgbClr val="000000"/>
                </a:solidFill>
                <a:latin typeface="Arial"/>
              </a:rPr>
              <a:t>Infrastructure for an effective scientific collaboration	</a:t>
            </a:r>
            <a:endParaRPr lang="en-US" sz="2800" kern="0" dirty="0" smtClean="0">
              <a:solidFill>
                <a:srgbClr val="000000"/>
              </a:solidFill>
              <a:latin typeface="Aria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a:xfrm>
            <a:off x="539552" y="1989262"/>
            <a:ext cx="8147248" cy="3888010"/>
          </a:xfrm>
        </p:spPr>
        <p:txBody>
          <a:bodyPr/>
          <a:lstStyle/>
          <a:p>
            <a:r>
              <a:rPr lang="en-GB" sz="2800" dirty="0" smtClean="0"/>
              <a:t>Governance of the Met Office Science Repository Service.</a:t>
            </a:r>
          </a:p>
          <a:p>
            <a:r>
              <a:rPr lang="en-GB" sz="2800" dirty="0" smtClean="0"/>
              <a:t>Requesting a user accounts, group access and passwords</a:t>
            </a:r>
          </a:p>
          <a:p>
            <a:r>
              <a:rPr lang="en-GB" sz="2800" dirty="0" smtClean="0"/>
              <a:t>Supporting the service</a:t>
            </a:r>
          </a:p>
          <a:p>
            <a:r>
              <a:rPr lang="en-GB" sz="2800" dirty="0" smtClean="0"/>
              <a:t>Current and future hosted projects on the service</a:t>
            </a:r>
            <a:endParaRPr lang="en-GB" sz="2800" dirty="0"/>
          </a:p>
        </p:txBody>
      </p:sp>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spTree>
    <p:extLst>
      <p:ext uri="{BB962C8B-B14F-4D97-AF65-F5344CB8AC3E}">
        <p14:creationId xmlns:p14="http://schemas.microsoft.com/office/powerpoint/2010/main" xmlns="" val="2739071324"/>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Governance of the service </a:t>
            </a:r>
            <a:endParaRPr lang="en-GB" dirty="0"/>
          </a:p>
        </p:txBody>
      </p:sp>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77623947"/>
              </p:ext>
            </p:extLst>
          </p:nvPr>
        </p:nvGraphicFramePr>
        <p:xfrm>
          <a:off x="3974504" y="2206005"/>
          <a:ext cx="5854080" cy="4751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23528" y="5530006"/>
            <a:ext cx="4392488" cy="923330"/>
          </a:xfrm>
          <a:prstGeom prst="rect">
            <a:avLst/>
          </a:prstGeom>
          <a:solidFill>
            <a:srgbClr val="CCECFF"/>
          </a:solidFill>
          <a:ln>
            <a:solidFill>
              <a:schemeClr val="lt1">
                <a:hueOff val="0"/>
                <a:satOff val="0"/>
                <a:lumOff val="0"/>
              </a:schemeClr>
            </a:solidFill>
          </a:ln>
        </p:spPr>
        <p:txBody>
          <a:bodyPr wrap="square" rtlCol="0">
            <a:spAutoFit/>
          </a:bodyPr>
          <a:lstStyle/>
          <a:p>
            <a:pPr algn="l" eaLnBrk="0" hangingPunct="0">
              <a:lnSpc>
                <a:spcPct val="100000"/>
              </a:lnSpc>
            </a:pPr>
            <a:r>
              <a:rPr lang="en-GB" sz="1800" dirty="0" smtClean="0">
                <a:solidFill>
                  <a:srgbClr val="000000"/>
                </a:solidFill>
              </a:rPr>
              <a:t>Project content held on the service subject to initial and proposed annual review.</a:t>
            </a:r>
            <a:endParaRPr lang="en-GB" sz="1800" dirty="0">
              <a:solidFill>
                <a:srgbClr val="000000"/>
              </a:solidFill>
            </a:endParaRPr>
          </a:p>
        </p:txBody>
      </p:sp>
      <p:pic>
        <p:nvPicPr>
          <p:cNvPr id="7" name="Picture 6" descr="UMUW2014.png"/>
          <p:cNvPicPr>
            <a:picLocks noChangeAspect="1"/>
          </p:cNvPicPr>
          <p:nvPr/>
        </p:nvPicPr>
        <p:blipFill>
          <a:blip r:embed="rId8" cstate="print"/>
          <a:stretch>
            <a:fillRect/>
          </a:stretch>
        </p:blipFill>
        <p:spPr>
          <a:xfrm>
            <a:off x="310030" y="2167291"/>
            <a:ext cx="3181850" cy="2125805"/>
          </a:xfrm>
          <a:prstGeom prst="rect">
            <a:avLst/>
          </a:prstGeom>
        </p:spPr>
      </p:pic>
      <p:sp>
        <p:nvSpPr>
          <p:cNvPr id="8" name="Cloud Callout 7"/>
          <p:cNvSpPr/>
          <p:nvPr/>
        </p:nvSpPr>
        <p:spPr bwMode="auto">
          <a:xfrm>
            <a:off x="3563888" y="980728"/>
            <a:ext cx="3240360" cy="1440160"/>
          </a:xfrm>
          <a:prstGeom prst="cloudCallout">
            <a:avLst>
              <a:gd name="adj1" fmla="val -59787"/>
              <a:gd name="adj2" fmla="val 8663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lnSpc>
                <a:spcPct val="100000"/>
              </a:lnSpc>
            </a:pPr>
            <a:r>
              <a:rPr lang="en-GB" sz="1800" dirty="0" smtClean="0">
                <a:solidFill>
                  <a:srgbClr val="000000"/>
                </a:solidFill>
              </a:rPr>
              <a:t>I wonder if I can share my code with anyone here?</a:t>
            </a:r>
          </a:p>
        </p:txBody>
      </p:sp>
      <p:sp>
        <p:nvSpPr>
          <p:cNvPr id="11" name="Rounded Rectangular Callout 10"/>
          <p:cNvSpPr/>
          <p:nvPr/>
        </p:nvSpPr>
        <p:spPr bwMode="auto">
          <a:xfrm>
            <a:off x="251520" y="4653136"/>
            <a:ext cx="3384376" cy="576064"/>
          </a:xfrm>
          <a:prstGeom prst="wedgeRoundRectCallout">
            <a:avLst>
              <a:gd name="adj1" fmla="val 28771"/>
              <a:gd name="adj2" fmla="val -21589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lnSpc>
                <a:spcPct val="100000"/>
              </a:lnSpc>
            </a:pPr>
            <a:r>
              <a:rPr lang="en-GB" sz="1800" dirty="0" smtClean="0">
                <a:solidFill>
                  <a:srgbClr val="000000"/>
                </a:solidFill>
              </a:rPr>
              <a:t>I’ll ask Science Partnerships.</a:t>
            </a:r>
          </a:p>
        </p:txBody>
      </p:sp>
    </p:spTree>
    <p:extLst>
      <p:ext uri="{BB962C8B-B14F-4D97-AF65-F5344CB8AC3E}">
        <p14:creationId xmlns:p14="http://schemas.microsoft.com/office/powerpoint/2010/main" xmlns="" val="71499441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r>
              <a:rPr lang="en-US" sz="4400" dirty="0" smtClean="0"/>
              <a:t>Contents</a:t>
            </a:r>
          </a:p>
        </p:txBody>
      </p:sp>
      <p:sp>
        <p:nvSpPr>
          <p:cNvPr id="7171" name="TextBox 4"/>
          <p:cNvSpPr txBox="1">
            <a:spLocks noChangeArrowheads="1"/>
          </p:cNvSpPr>
          <p:nvPr/>
        </p:nvSpPr>
        <p:spPr bwMode="auto">
          <a:xfrm>
            <a:off x="1187450" y="2205038"/>
            <a:ext cx="6697663" cy="2185214"/>
          </a:xfrm>
          <a:prstGeom prst="rect">
            <a:avLst/>
          </a:prstGeom>
          <a:noFill/>
          <a:ln w="9525">
            <a:noFill/>
            <a:miter lim="800000"/>
            <a:headEnd/>
            <a:tailEnd/>
          </a:ln>
        </p:spPr>
        <p:txBody>
          <a:bodyPr>
            <a:spAutoFit/>
          </a:bodyPr>
          <a:lstStyle/>
          <a:p>
            <a:pPr algn="l"/>
            <a:r>
              <a:rPr lang="en-GB" sz="3200" smtClean="0">
                <a:solidFill>
                  <a:schemeClr val="tx1"/>
                </a:solidFill>
              </a:rPr>
              <a:t>Background + Technical: Dave</a:t>
            </a:r>
          </a:p>
          <a:p>
            <a:pPr algn="l"/>
            <a:endParaRPr lang="en-GB" sz="3200" smtClean="0">
              <a:solidFill>
                <a:schemeClr val="tx1"/>
              </a:solidFill>
            </a:endParaRPr>
          </a:p>
          <a:p>
            <a:pPr algn="l"/>
            <a:r>
              <a:rPr lang="en-GB" sz="3200" smtClean="0">
                <a:solidFill>
                  <a:schemeClr val="tx1"/>
                </a:solidFill>
              </a:rPr>
              <a:t>Plans &amp; Working Practices: Keir</a:t>
            </a:r>
          </a:p>
          <a:p>
            <a:pPr algn="l"/>
            <a:endParaRPr lang="en-GB" sz="3200" smtClean="0">
              <a:solidFill>
                <a:schemeClr val="tx1"/>
              </a:solidFill>
            </a:endParaRPr>
          </a:p>
          <a:p>
            <a:pPr algn="l"/>
            <a:r>
              <a:rPr lang="en-GB" sz="3200" smtClean="0">
                <a:solidFill>
                  <a:schemeClr val="tx1"/>
                </a:solidFill>
              </a:rPr>
              <a:t>UM specifics: Glenn</a:t>
            </a:r>
            <a:endParaRPr lang="en-GB" sz="3200" dirty="0">
              <a:solidFill>
                <a:schemeClr val="tx1"/>
              </a:solidFill>
            </a:endParaRPr>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repository content</a:t>
            </a:r>
            <a:endParaRPr lang="en-GB" dirty="0"/>
          </a:p>
        </p:txBody>
      </p:sp>
      <p:sp>
        <p:nvSpPr>
          <p:cNvPr id="3" name="Content Placeholder 2"/>
          <p:cNvSpPr>
            <a:spLocks noGrp="1"/>
          </p:cNvSpPr>
          <p:nvPr>
            <p:ph idx="1"/>
          </p:nvPr>
        </p:nvSpPr>
        <p:spPr>
          <a:xfrm>
            <a:off x="467544" y="1844823"/>
            <a:ext cx="8507288" cy="1008113"/>
          </a:xfrm>
        </p:spPr>
        <p:txBody>
          <a:bodyPr/>
          <a:lstStyle/>
          <a:p>
            <a:r>
              <a:rPr lang="en-GB" dirty="0" smtClean="0"/>
              <a:t>Project content reviewed under broad headings defined in a register of assets (</a:t>
            </a:r>
            <a:r>
              <a:rPr lang="en-GB" i="1" dirty="0" smtClean="0"/>
              <a:t>an asset is a project</a:t>
            </a:r>
            <a:r>
              <a:rPr lang="en-GB" dirty="0" smtClean="0"/>
              <a:t>):</a:t>
            </a:r>
          </a:p>
        </p:txBody>
      </p:sp>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graphicFrame>
        <p:nvGraphicFramePr>
          <p:cNvPr id="6" name="Content Placeholder 4"/>
          <p:cNvGraphicFramePr>
            <a:graphicFrameLocks/>
          </p:cNvGraphicFramePr>
          <p:nvPr>
            <p:extLst>
              <p:ext uri="{D42A27DB-BD31-4B8C-83A1-F6EECF244321}">
                <p14:modId xmlns:p14="http://schemas.microsoft.com/office/powerpoint/2010/main" xmlns="" val="1353622891"/>
              </p:ext>
            </p:extLst>
          </p:nvPr>
        </p:nvGraphicFramePr>
        <p:xfrm>
          <a:off x="323850" y="3357711"/>
          <a:ext cx="8712646" cy="2951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627142013"/>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repository working practices</a:t>
            </a:r>
            <a:endParaRPr lang="en-GB" dirty="0"/>
          </a:p>
        </p:txBody>
      </p:sp>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826823032"/>
              </p:ext>
            </p:extLst>
          </p:nvPr>
        </p:nvGraphicFramePr>
        <p:xfrm>
          <a:off x="3563888" y="1773238"/>
          <a:ext cx="6336704" cy="4751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51520" y="2643877"/>
            <a:ext cx="4104456" cy="3046988"/>
          </a:xfrm>
          <a:prstGeom prst="rect">
            <a:avLst/>
          </a:prstGeom>
          <a:solidFill>
            <a:srgbClr val="92D050"/>
          </a:solidFill>
        </p:spPr>
        <p:txBody>
          <a:bodyPr wrap="square" rtlCol="0">
            <a:spAutoFit/>
          </a:bodyPr>
          <a:lstStyle/>
          <a:p>
            <a:pPr algn="l" eaLnBrk="0" hangingPunct="0">
              <a:lnSpc>
                <a:spcPct val="100000"/>
              </a:lnSpc>
            </a:pPr>
            <a:r>
              <a:rPr lang="en-GB" sz="2400" dirty="0" smtClean="0">
                <a:solidFill>
                  <a:srgbClr val="000000"/>
                </a:solidFill>
              </a:rPr>
              <a:t>For </a:t>
            </a:r>
            <a:r>
              <a:rPr lang="en-GB" sz="2400" b="1" dirty="0" smtClean="0">
                <a:solidFill>
                  <a:srgbClr val="000000"/>
                </a:solidFill>
              </a:rPr>
              <a:t>operational</a:t>
            </a:r>
            <a:r>
              <a:rPr lang="en-GB" sz="2400" dirty="0" smtClean="0">
                <a:solidFill>
                  <a:srgbClr val="000000"/>
                </a:solidFill>
              </a:rPr>
              <a:t> systems working practices should address the following areas. </a:t>
            </a:r>
          </a:p>
          <a:p>
            <a:pPr algn="l" eaLnBrk="0" hangingPunct="0">
              <a:lnSpc>
                <a:spcPct val="100000"/>
              </a:lnSpc>
            </a:pPr>
            <a:endParaRPr lang="en-GB" sz="2400" dirty="0">
              <a:solidFill>
                <a:srgbClr val="000000"/>
              </a:solidFill>
            </a:endParaRPr>
          </a:p>
          <a:p>
            <a:pPr algn="l" eaLnBrk="0" hangingPunct="0">
              <a:lnSpc>
                <a:spcPct val="100000"/>
              </a:lnSpc>
            </a:pPr>
            <a:r>
              <a:rPr lang="en-GB" sz="2400" dirty="0" smtClean="0">
                <a:solidFill>
                  <a:srgbClr val="000000"/>
                </a:solidFill>
              </a:rPr>
              <a:t>In practice, any research project should follow this best practice where possible.</a:t>
            </a:r>
            <a:endParaRPr lang="en-GB" sz="2400" dirty="0">
              <a:solidFill>
                <a:srgbClr val="000000"/>
              </a:solidFill>
            </a:endParaRPr>
          </a:p>
        </p:txBody>
      </p:sp>
    </p:spTree>
    <p:extLst>
      <p:ext uri="{BB962C8B-B14F-4D97-AF65-F5344CB8AC3E}">
        <p14:creationId xmlns:p14="http://schemas.microsoft.com/office/powerpoint/2010/main" xmlns="" val="214881306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Asset Owner (IAO) approval to share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223279659"/>
              </p:ext>
            </p:extLst>
          </p:nvPr>
        </p:nvGraphicFramePr>
        <p:xfrm>
          <a:off x="1753617" y="1773238"/>
          <a:ext cx="7354887" cy="4751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sp>
        <p:nvSpPr>
          <p:cNvPr id="6" name="TextBox 5"/>
          <p:cNvSpPr txBox="1"/>
          <p:nvPr/>
        </p:nvSpPr>
        <p:spPr>
          <a:xfrm>
            <a:off x="107504" y="3102059"/>
            <a:ext cx="3039938" cy="1200329"/>
          </a:xfrm>
          <a:prstGeom prst="rect">
            <a:avLst/>
          </a:prstGeom>
          <a:solidFill>
            <a:srgbClr val="FBFBA3"/>
          </a:solidFill>
        </p:spPr>
        <p:txBody>
          <a:bodyPr wrap="square" rtlCol="0">
            <a:spAutoFit/>
          </a:bodyPr>
          <a:lstStyle/>
          <a:p>
            <a:pPr algn="l" eaLnBrk="0" hangingPunct="0">
              <a:lnSpc>
                <a:spcPct val="100000"/>
              </a:lnSpc>
            </a:pPr>
            <a:r>
              <a:rPr lang="en-GB" sz="2400" dirty="0" smtClean="0">
                <a:solidFill>
                  <a:srgbClr val="000000"/>
                </a:solidFill>
              </a:rPr>
              <a:t>Met Office IAO for scientific code is Stuart Bell</a:t>
            </a:r>
            <a:endParaRPr lang="en-GB" sz="2400" dirty="0">
              <a:solidFill>
                <a:srgbClr val="000000"/>
              </a:solidFill>
            </a:endParaRPr>
          </a:p>
        </p:txBody>
      </p:sp>
    </p:spTree>
    <p:extLst>
      <p:ext uri="{BB962C8B-B14F-4D97-AF65-F5344CB8AC3E}">
        <p14:creationId xmlns:p14="http://schemas.microsoft.com/office/powerpoint/2010/main" xmlns="" val="3163771212"/>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Requesting a user account</a:t>
            </a:r>
            <a:endParaRPr lang="en-GB" dirty="0"/>
          </a:p>
        </p:txBody>
      </p:sp>
      <p:graphicFrame>
        <p:nvGraphicFramePr>
          <p:cNvPr id="5" name="Content Placeholder 4"/>
          <p:cNvGraphicFramePr>
            <a:graphicFrameLocks noGrp="1"/>
          </p:cNvGraphicFramePr>
          <p:nvPr>
            <p:ph idx="1"/>
          </p:nvPr>
        </p:nvGraphicFramePr>
        <p:xfrm>
          <a:off x="3059832" y="1124744"/>
          <a:ext cx="655272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grpSp>
        <p:nvGrpSpPr>
          <p:cNvPr id="3" name="Group 5"/>
          <p:cNvGrpSpPr/>
          <p:nvPr/>
        </p:nvGrpSpPr>
        <p:grpSpPr>
          <a:xfrm>
            <a:off x="51793" y="2276872"/>
            <a:ext cx="1207839" cy="1207839"/>
            <a:chOff x="635419" y="2556764"/>
            <a:chExt cx="1207839" cy="1207839"/>
          </a:xfrm>
        </p:grpSpPr>
        <p:sp>
          <p:nvSpPr>
            <p:cNvPr id="7" name="Oval 6"/>
            <p:cNvSpPr/>
            <p:nvPr/>
          </p:nvSpPr>
          <p:spPr>
            <a:xfrm>
              <a:off x="635419" y="2556764"/>
              <a:ext cx="1207839" cy="12078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Oval 4"/>
            <p:cNvSpPr/>
            <p:nvPr/>
          </p:nvSpPr>
          <p:spPr>
            <a:xfrm>
              <a:off x="812303" y="2733648"/>
              <a:ext cx="854071" cy="854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defTabSz="577850" eaLnBrk="0" hangingPunct="0">
                <a:lnSpc>
                  <a:spcPct val="90000"/>
                </a:lnSpc>
                <a:spcAft>
                  <a:spcPct val="35000"/>
                </a:spcAft>
              </a:pPr>
              <a:r>
                <a:rPr lang="en-GB" sz="1300" dirty="0" smtClean="0">
                  <a:solidFill>
                    <a:srgbClr val="010303"/>
                  </a:solidFill>
                </a:rPr>
                <a:t>Non Met Office user</a:t>
              </a:r>
              <a:endParaRPr lang="en-GB" sz="1300" dirty="0">
                <a:solidFill>
                  <a:srgbClr val="010303"/>
                </a:solidFill>
              </a:endParaRPr>
            </a:p>
          </p:txBody>
        </p:sp>
      </p:grpSp>
      <p:grpSp>
        <p:nvGrpSpPr>
          <p:cNvPr id="6" name="Group 8"/>
          <p:cNvGrpSpPr/>
          <p:nvPr/>
        </p:nvGrpSpPr>
        <p:grpSpPr>
          <a:xfrm>
            <a:off x="63632" y="5173489"/>
            <a:ext cx="1207839" cy="1207839"/>
            <a:chOff x="635419" y="2556764"/>
            <a:chExt cx="1207839" cy="1207839"/>
          </a:xfrm>
        </p:grpSpPr>
        <p:sp>
          <p:nvSpPr>
            <p:cNvPr id="10" name="Oval 9"/>
            <p:cNvSpPr/>
            <p:nvPr/>
          </p:nvSpPr>
          <p:spPr>
            <a:xfrm>
              <a:off x="635419" y="2556764"/>
              <a:ext cx="1207839" cy="12078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p:cNvSpPr/>
            <p:nvPr/>
          </p:nvSpPr>
          <p:spPr>
            <a:xfrm>
              <a:off x="812303" y="2733648"/>
              <a:ext cx="854071" cy="854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defTabSz="577850" eaLnBrk="0" hangingPunct="0">
                <a:lnSpc>
                  <a:spcPct val="90000"/>
                </a:lnSpc>
                <a:spcAft>
                  <a:spcPct val="35000"/>
                </a:spcAft>
              </a:pPr>
              <a:r>
                <a:rPr lang="en-GB" sz="1300" dirty="0" smtClean="0">
                  <a:solidFill>
                    <a:srgbClr val="010303"/>
                  </a:solidFill>
                </a:rPr>
                <a:t>Met Office user</a:t>
              </a:r>
              <a:endParaRPr lang="en-GB" sz="1300" dirty="0">
                <a:solidFill>
                  <a:srgbClr val="010303"/>
                </a:solidFill>
              </a:endParaRPr>
            </a:p>
          </p:txBody>
        </p:sp>
      </p:grpSp>
      <p:grpSp>
        <p:nvGrpSpPr>
          <p:cNvPr id="9" name="Group 11"/>
          <p:cNvGrpSpPr/>
          <p:nvPr/>
        </p:nvGrpSpPr>
        <p:grpSpPr>
          <a:xfrm>
            <a:off x="1924001" y="3717032"/>
            <a:ext cx="1207839" cy="1207839"/>
            <a:chOff x="635419" y="2556764"/>
            <a:chExt cx="1207839" cy="1207839"/>
          </a:xfrm>
        </p:grpSpPr>
        <p:sp>
          <p:nvSpPr>
            <p:cNvPr id="13" name="Oval 12"/>
            <p:cNvSpPr/>
            <p:nvPr/>
          </p:nvSpPr>
          <p:spPr>
            <a:xfrm>
              <a:off x="635419" y="2556764"/>
              <a:ext cx="1207839" cy="12078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p:cNvSpPr/>
            <p:nvPr/>
          </p:nvSpPr>
          <p:spPr>
            <a:xfrm>
              <a:off x="812303" y="2733648"/>
              <a:ext cx="854071" cy="854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defTabSz="577850" eaLnBrk="0" hangingPunct="0">
                <a:lnSpc>
                  <a:spcPct val="90000"/>
                </a:lnSpc>
                <a:spcAft>
                  <a:spcPct val="35000"/>
                </a:spcAft>
              </a:pPr>
              <a:r>
                <a:rPr lang="en-GB" sz="1300" dirty="0" smtClean="0">
                  <a:solidFill>
                    <a:srgbClr val="010303"/>
                  </a:solidFill>
                </a:rPr>
                <a:t>Account creation</a:t>
              </a:r>
              <a:endParaRPr lang="en-GB" sz="1300" dirty="0">
                <a:solidFill>
                  <a:srgbClr val="010303"/>
                </a:solidFill>
              </a:endParaRPr>
            </a:p>
          </p:txBody>
        </p:sp>
      </p:grpSp>
      <p:grpSp>
        <p:nvGrpSpPr>
          <p:cNvPr id="12" name="Group 17"/>
          <p:cNvGrpSpPr/>
          <p:nvPr/>
        </p:nvGrpSpPr>
        <p:grpSpPr>
          <a:xfrm>
            <a:off x="1580258" y="2276872"/>
            <a:ext cx="1207839" cy="1207839"/>
            <a:chOff x="635419" y="2556764"/>
            <a:chExt cx="1207839" cy="1207839"/>
          </a:xfrm>
        </p:grpSpPr>
        <p:sp>
          <p:nvSpPr>
            <p:cNvPr id="19" name="Oval 18"/>
            <p:cNvSpPr/>
            <p:nvPr/>
          </p:nvSpPr>
          <p:spPr>
            <a:xfrm>
              <a:off x="635419" y="2556764"/>
              <a:ext cx="1207839" cy="12078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812303" y="2733648"/>
              <a:ext cx="854071" cy="854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defTabSz="577850" eaLnBrk="0" hangingPunct="0">
                <a:lnSpc>
                  <a:spcPct val="90000"/>
                </a:lnSpc>
                <a:spcAft>
                  <a:spcPct val="35000"/>
                </a:spcAft>
              </a:pPr>
              <a:r>
                <a:rPr lang="en-GB" sz="1300" dirty="0" err="1" smtClean="0">
                  <a:solidFill>
                    <a:srgbClr val="010303"/>
                  </a:solidFill>
                </a:rPr>
                <a:t>Trac</a:t>
              </a:r>
              <a:r>
                <a:rPr lang="en-GB" sz="1300" dirty="0" smtClean="0">
                  <a:solidFill>
                    <a:srgbClr val="010303"/>
                  </a:solidFill>
                </a:rPr>
                <a:t> ticket request</a:t>
              </a:r>
              <a:endParaRPr lang="en-GB" sz="1300" dirty="0">
                <a:solidFill>
                  <a:srgbClr val="010303"/>
                </a:solidFill>
              </a:endParaRPr>
            </a:p>
          </p:txBody>
        </p:sp>
      </p:grpSp>
      <p:grpSp>
        <p:nvGrpSpPr>
          <p:cNvPr id="15" name="Group 20"/>
          <p:cNvGrpSpPr/>
          <p:nvPr/>
        </p:nvGrpSpPr>
        <p:grpSpPr>
          <a:xfrm>
            <a:off x="1563961" y="5157192"/>
            <a:ext cx="1207839" cy="1207839"/>
            <a:chOff x="635419" y="2556764"/>
            <a:chExt cx="1207839" cy="1207839"/>
          </a:xfrm>
        </p:grpSpPr>
        <p:sp>
          <p:nvSpPr>
            <p:cNvPr id="22" name="Oval 21"/>
            <p:cNvSpPr/>
            <p:nvPr/>
          </p:nvSpPr>
          <p:spPr>
            <a:xfrm>
              <a:off x="635419" y="2556764"/>
              <a:ext cx="1207839" cy="12078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4"/>
            <p:cNvSpPr/>
            <p:nvPr/>
          </p:nvSpPr>
          <p:spPr>
            <a:xfrm>
              <a:off x="812303" y="2733648"/>
              <a:ext cx="854071" cy="854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defTabSz="577850" eaLnBrk="0" hangingPunct="0">
                <a:lnSpc>
                  <a:spcPct val="90000"/>
                </a:lnSpc>
                <a:spcAft>
                  <a:spcPct val="35000"/>
                </a:spcAft>
              </a:pPr>
              <a:r>
                <a:rPr lang="en-GB" sz="1100" dirty="0" smtClean="0">
                  <a:solidFill>
                    <a:srgbClr val="010303"/>
                  </a:solidFill>
                </a:rPr>
                <a:t>Email Science Partnerships</a:t>
              </a:r>
              <a:endParaRPr lang="en-GB" sz="1100" dirty="0">
                <a:solidFill>
                  <a:srgbClr val="010303"/>
                </a:solidFill>
              </a:endParaRPr>
            </a:p>
          </p:txBody>
        </p:sp>
      </p:grpSp>
      <p:cxnSp>
        <p:nvCxnSpPr>
          <p:cNvPr id="25" name="Straight Arrow Connector 24"/>
          <p:cNvCxnSpPr>
            <a:stCxn id="7" idx="6"/>
            <a:endCxn id="19" idx="2"/>
          </p:cNvCxnSpPr>
          <p:nvPr/>
        </p:nvCxnSpPr>
        <p:spPr bwMode="auto">
          <a:xfrm>
            <a:off x="1259632" y="2880792"/>
            <a:ext cx="288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2" name="Straight Arrow Connector 31"/>
          <p:cNvCxnSpPr>
            <a:stCxn id="10" idx="6"/>
            <a:endCxn id="22" idx="2"/>
          </p:cNvCxnSpPr>
          <p:nvPr/>
        </p:nvCxnSpPr>
        <p:spPr bwMode="auto">
          <a:xfrm flipV="1">
            <a:off x="1271471" y="5761112"/>
            <a:ext cx="292490" cy="16297"/>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6" name="Straight Arrow Connector 35"/>
          <p:cNvCxnSpPr>
            <a:endCxn id="13" idx="4"/>
          </p:cNvCxnSpPr>
          <p:nvPr/>
        </p:nvCxnSpPr>
        <p:spPr bwMode="auto">
          <a:xfrm flipV="1">
            <a:off x="2411760" y="4924871"/>
            <a:ext cx="116161" cy="23232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0" name="Straight Arrow Connector 39"/>
          <p:cNvCxnSpPr>
            <a:stCxn id="19" idx="4"/>
          </p:cNvCxnSpPr>
          <p:nvPr/>
        </p:nvCxnSpPr>
        <p:spPr bwMode="auto">
          <a:xfrm>
            <a:off x="2184178" y="3484711"/>
            <a:ext cx="155574" cy="30432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 name="Straight Arrow Connector 42"/>
          <p:cNvCxnSpPr>
            <a:stCxn id="13" idx="6"/>
          </p:cNvCxnSpPr>
          <p:nvPr/>
        </p:nvCxnSpPr>
        <p:spPr bwMode="auto">
          <a:xfrm flipV="1">
            <a:off x="3131840" y="4293096"/>
            <a:ext cx="504056" cy="27856"/>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0" name="Oval 49"/>
          <p:cNvSpPr/>
          <p:nvPr/>
        </p:nvSpPr>
        <p:spPr>
          <a:xfrm>
            <a:off x="51793" y="2276872"/>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51"/>
          <p:cNvSpPr/>
          <p:nvPr/>
        </p:nvSpPr>
        <p:spPr>
          <a:xfrm>
            <a:off x="1561732" y="2276872"/>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Oval 52"/>
          <p:cNvSpPr/>
          <p:nvPr/>
        </p:nvSpPr>
        <p:spPr>
          <a:xfrm>
            <a:off x="51793" y="5173489"/>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Oval 53"/>
          <p:cNvSpPr/>
          <p:nvPr/>
        </p:nvSpPr>
        <p:spPr>
          <a:xfrm>
            <a:off x="1561732" y="5159421"/>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54"/>
          <p:cNvSpPr/>
          <p:nvPr/>
        </p:nvSpPr>
        <p:spPr>
          <a:xfrm>
            <a:off x="1909933" y="3703525"/>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55"/>
          <p:cNvSpPr/>
          <p:nvPr/>
        </p:nvSpPr>
        <p:spPr>
          <a:xfrm>
            <a:off x="3696065" y="3688896"/>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56"/>
          <p:cNvSpPr/>
          <p:nvPr/>
        </p:nvSpPr>
        <p:spPr>
          <a:xfrm>
            <a:off x="4098309" y="1919061"/>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57"/>
          <p:cNvSpPr/>
          <p:nvPr/>
        </p:nvSpPr>
        <p:spPr>
          <a:xfrm>
            <a:off x="5740425" y="1124744"/>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58"/>
          <p:cNvSpPr/>
          <p:nvPr/>
        </p:nvSpPr>
        <p:spPr>
          <a:xfrm>
            <a:off x="7352737" y="1919061"/>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Oval 59"/>
          <p:cNvSpPr/>
          <p:nvPr/>
        </p:nvSpPr>
        <p:spPr>
          <a:xfrm>
            <a:off x="7756649" y="3661321"/>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60"/>
          <p:cNvSpPr/>
          <p:nvPr/>
        </p:nvSpPr>
        <p:spPr>
          <a:xfrm>
            <a:off x="6620257" y="5087413"/>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Oval 61"/>
          <p:cNvSpPr/>
          <p:nvPr/>
        </p:nvSpPr>
        <p:spPr>
          <a:xfrm>
            <a:off x="4818389" y="5087413"/>
            <a:ext cx="1207839" cy="1207839"/>
          </a:xfrm>
          <a:prstGeom prst="ellipse">
            <a:avLst/>
          </a:prstGeom>
          <a:noFill/>
          <a:ln w="7620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63" name="Picture 62" descr="tracRequest.png"/>
          <p:cNvPicPr>
            <a:picLocks noChangeAspect="1"/>
          </p:cNvPicPr>
          <p:nvPr/>
        </p:nvPicPr>
        <p:blipFill>
          <a:blip r:embed="rId8" cstate="print"/>
          <a:stretch>
            <a:fillRect/>
          </a:stretch>
        </p:blipFill>
        <p:spPr>
          <a:xfrm>
            <a:off x="504285" y="908720"/>
            <a:ext cx="6451915" cy="4032448"/>
          </a:xfrm>
          <a:prstGeom prst="rect">
            <a:avLst/>
          </a:prstGeom>
          <a:noFill/>
          <a:ln>
            <a:noFill/>
          </a:ln>
        </p:spPr>
      </p:pic>
      <p:pic>
        <p:nvPicPr>
          <p:cNvPr id="64" name="Picture 63" descr="confirmRegistration.png"/>
          <p:cNvPicPr>
            <a:picLocks noChangeAspect="1"/>
          </p:cNvPicPr>
          <p:nvPr/>
        </p:nvPicPr>
        <p:blipFill>
          <a:blip r:embed="rId9" cstate="print"/>
          <a:stretch>
            <a:fillRect/>
          </a:stretch>
        </p:blipFill>
        <p:spPr>
          <a:xfrm>
            <a:off x="251520" y="692696"/>
            <a:ext cx="6912768" cy="4458302"/>
          </a:xfrm>
          <a:prstGeom prst="rect">
            <a:avLst/>
          </a:prstGeom>
        </p:spPr>
      </p:pic>
      <p:pic>
        <p:nvPicPr>
          <p:cNvPr id="65" name="Picture 64" descr="initialPassword.png"/>
          <p:cNvPicPr>
            <a:picLocks noChangeAspect="1"/>
          </p:cNvPicPr>
          <p:nvPr/>
        </p:nvPicPr>
        <p:blipFill>
          <a:blip r:embed="rId10" cstate="print"/>
          <a:stretch>
            <a:fillRect/>
          </a:stretch>
        </p:blipFill>
        <p:spPr>
          <a:xfrm>
            <a:off x="323529" y="692696"/>
            <a:ext cx="7123346" cy="4176464"/>
          </a:xfrm>
          <a:prstGeom prst="rect">
            <a:avLst/>
          </a:prstGeom>
        </p:spPr>
      </p:pic>
      <p:pic>
        <p:nvPicPr>
          <p:cNvPr id="66" name="Picture 65" descr="TsandCs.png"/>
          <p:cNvPicPr>
            <a:picLocks noChangeAspect="1"/>
          </p:cNvPicPr>
          <p:nvPr/>
        </p:nvPicPr>
        <p:blipFill>
          <a:blip r:embed="rId11" cstate="print"/>
          <a:stretch>
            <a:fillRect/>
          </a:stretch>
        </p:blipFill>
        <p:spPr>
          <a:xfrm>
            <a:off x="323528" y="980727"/>
            <a:ext cx="6912768" cy="4053001"/>
          </a:xfrm>
          <a:prstGeom prst="rect">
            <a:avLst/>
          </a:prstGeom>
        </p:spPr>
      </p:pic>
      <p:pic>
        <p:nvPicPr>
          <p:cNvPr id="67" name="Picture 66" descr="webActive.png"/>
          <p:cNvPicPr>
            <a:picLocks noChangeAspect="1"/>
          </p:cNvPicPr>
          <p:nvPr/>
        </p:nvPicPr>
        <p:blipFill>
          <a:blip r:embed="rId12" cstate="print"/>
          <a:stretch>
            <a:fillRect/>
          </a:stretch>
        </p:blipFill>
        <p:spPr>
          <a:xfrm>
            <a:off x="179512" y="620688"/>
            <a:ext cx="7737425" cy="4536504"/>
          </a:xfrm>
          <a:prstGeom prst="rect">
            <a:avLst/>
          </a:prstGeom>
        </p:spPr>
      </p:pic>
      <p:pic>
        <p:nvPicPr>
          <p:cNvPr id="68" name="Picture 67" descr="mainPage.png"/>
          <p:cNvPicPr>
            <a:picLocks noChangeAspect="1"/>
          </p:cNvPicPr>
          <p:nvPr/>
        </p:nvPicPr>
        <p:blipFill>
          <a:blip r:embed="rId13" cstate="print"/>
          <a:stretch>
            <a:fillRect/>
          </a:stretch>
        </p:blipFill>
        <p:spPr>
          <a:xfrm>
            <a:off x="467544" y="692696"/>
            <a:ext cx="7123347" cy="4176464"/>
          </a:xfrm>
          <a:prstGeom prst="rect">
            <a:avLst/>
          </a:prstGeom>
        </p:spPr>
      </p:pic>
      <p:pic>
        <p:nvPicPr>
          <p:cNvPr id="69" name="Picture 68" descr="login.png"/>
          <p:cNvPicPr>
            <a:picLocks noChangeAspect="1"/>
          </p:cNvPicPr>
          <p:nvPr/>
        </p:nvPicPr>
        <p:blipFill>
          <a:blip r:embed="rId14" cstate="print"/>
          <a:stretch>
            <a:fillRect/>
          </a:stretch>
        </p:blipFill>
        <p:spPr>
          <a:xfrm>
            <a:off x="395535" y="764704"/>
            <a:ext cx="7000529" cy="4104456"/>
          </a:xfrm>
          <a:prstGeom prst="rect">
            <a:avLst/>
          </a:prstGeom>
        </p:spPr>
      </p:pic>
      <p:pic>
        <p:nvPicPr>
          <p:cNvPr id="70" name="Picture 69" descr="FAQ.png"/>
          <p:cNvPicPr>
            <a:picLocks noChangeAspect="1"/>
          </p:cNvPicPr>
          <p:nvPr/>
        </p:nvPicPr>
        <p:blipFill>
          <a:blip r:embed="rId15" cstate="print"/>
          <a:stretch>
            <a:fillRect/>
          </a:stretch>
        </p:blipFill>
        <p:spPr>
          <a:xfrm>
            <a:off x="395536" y="908720"/>
            <a:ext cx="6877713" cy="4032448"/>
          </a:xfrm>
          <a:prstGeom prst="rect">
            <a:avLst/>
          </a:prstGeom>
        </p:spPr>
      </p:pic>
      <p:pic>
        <p:nvPicPr>
          <p:cNvPr id="71" name="Picture 70" descr="SciencePartnerships.png"/>
          <p:cNvPicPr>
            <a:picLocks noChangeAspect="1"/>
          </p:cNvPicPr>
          <p:nvPr/>
        </p:nvPicPr>
        <p:blipFill>
          <a:blip r:embed="rId16" cstate="print"/>
          <a:stretch>
            <a:fillRect/>
          </a:stretch>
        </p:blipFill>
        <p:spPr>
          <a:xfrm>
            <a:off x="0" y="548680"/>
            <a:ext cx="9144000" cy="57150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p:cTn id="18" dur="1000" fill="hold"/>
                                        <p:tgtEl>
                                          <p:spTgt spid="63"/>
                                        </p:tgtEl>
                                        <p:attrNameLst>
                                          <p:attrName>ppt_w</p:attrName>
                                        </p:attrNameLst>
                                      </p:cBhvr>
                                      <p:tavLst>
                                        <p:tav tm="0">
                                          <p:val>
                                            <p:strVal val="#ppt_w*0.70"/>
                                          </p:val>
                                        </p:tav>
                                        <p:tav tm="100000">
                                          <p:val>
                                            <p:strVal val="#ppt_w"/>
                                          </p:val>
                                        </p:tav>
                                      </p:tavLst>
                                    </p:anim>
                                    <p:anim calcmode="lin" valueType="num">
                                      <p:cBhvr>
                                        <p:cTn id="19" dur="1000" fill="hold"/>
                                        <p:tgtEl>
                                          <p:spTgt spid="63"/>
                                        </p:tgtEl>
                                        <p:attrNameLst>
                                          <p:attrName>ppt_h</p:attrName>
                                        </p:attrNameLst>
                                      </p:cBhvr>
                                      <p:tavLst>
                                        <p:tav tm="0">
                                          <p:val>
                                            <p:strVal val="#ppt_h"/>
                                          </p:val>
                                        </p:tav>
                                        <p:tav tm="100000">
                                          <p:val>
                                            <p:strVal val="#ppt_h"/>
                                          </p:val>
                                        </p:tav>
                                      </p:tavLst>
                                    </p:anim>
                                    <p:animEffect transition="in" filter="fade">
                                      <p:cBhvr>
                                        <p:cTn id="20" dur="10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xit" presetSubtype="0" fill="hold" nodeType="clickEffect">
                                  <p:stCondLst>
                                    <p:cond delay="0"/>
                                  </p:stCondLst>
                                  <p:childTnLst>
                                    <p:anim calcmode="lin" valueType="num">
                                      <p:cBhvr>
                                        <p:cTn id="24" dur="1000"/>
                                        <p:tgtEl>
                                          <p:spTgt spid="63"/>
                                        </p:tgtEl>
                                        <p:attrNameLst>
                                          <p:attrName>ppt_w</p:attrName>
                                        </p:attrNameLst>
                                      </p:cBhvr>
                                      <p:tavLst>
                                        <p:tav tm="0">
                                          <p:val>
                                            <p:strVal val="ppt_w"/>
                                          </p:val>
                                        </p:tav>
                                        <p:tav tm="100000">
                                          <p:val>
                                            <p:strVal val="ppt_w*0.70"/>
                                          </p:val>
                                        </p:tav>
                                      </p:tavLst>
                                    </p:anim>
                                    <p:anim calcmode="lin" valueType="num">
                                      <p:cBhvr>
                                        <p:cTn id="25" dur="1000"/>
                                        <p:tgtEl>
                                          <p:spTgt spid="63"/>
                                        </p:tgtEl>
                                        <p:attrNameLst>
                                          <p:attrName>ppt_h</p:attrName>
                                        </p:attrNameLst>
                                      </p:cBhvr>
                                      <p:tavLst>
                                        <p:tav tm="0">
                                          <p:val>
                                            <p:strVal val="ppt_h"/>
                                          </p:val>
                                        </p:tav>
                                        <p:tav tm="100000">
                                          <p:val>
                                            <p:strVal val="ppt_h"/>
                                          </p:val>
                                        </p:tav>
                                      </p:tavLst>
                                    </p:anim>
                                    <p:animEffect transition="out" filter="fade">
                                      <p:cBhvr>
                                        <p:cTn id="26" dur="1000"/>
                                        <p:tgtEl>
                                          <p:spTgt spid="63"/>
                                        </p:tgtEl>
                                      </p:cBhvr>
                                    </p:animEffect>
                                    <p:set>
                                      <p:cBhvr>
                                        <p:cTn id="27" dur="1" fill="hold">
                                          <p:stCondLst>
                                            <p:cond delay="999"/>
                                          </p:stCondLst>
                                        </p:cTn>
                                        <p:tgtEl>
                                          <p:spTgt spid="6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52"/>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54"/>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7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55"/>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56"/>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6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64"/>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65"/>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58"/>
                                        </p:tgtEl>
                                        <p:attrNameLst>
                                          <p:attrName>style.visibility</p:attrName>
                                        </p:attrNameLst>
                                      </p:cBhvr>
                                      <p:to>
                                        <p:strVal val="hidden"/>
                                      </p:to>
                                    </p:set>
                                  </p:childTnLst>
                                </p:cTn>
                              </p:par>
                            </p:childTnLst>
                          </p:cTn>
                        </p:par>
                        <p:par>
                          <p:cTn id="95" fill="hold">
                            <p:stCondLst>
                              <p:cond delay="0"/>
                            </p:stCondLst>
                            <p:childTnLst>
                              <p:par>
                                <p:cTn id="96" presetID="1" presetClass="entr" presetSubtype="0" fill="hold" nodeType="afterEffect">
                                  <p:stCondLst>
                                    <p:cond delay="0"/>
                                  </p:stCondLst>
                                  <p:childTnLst>
                                    <p:set>
                                      <p:cBhvr>
                                        <p:cTn id="97" dur="1" fill="hold">
                                          <p:stCondLst>
                                            <p:cond delay="0"/>
                                          </p:stCondLst>
                                        </p:cTn>
                                        <p:tgtEl>
                                          <p:spTgt spid="6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66"/>
                                        </p:tgtEl>
                                        <p:attrNameLst>
                                          <p:attrName>style.visibility</p:attrName>
                                        </p:attrNameLst>
                                      </p:cBhvr>
                                      <p:to>
                                        <p:strVal val="hidden"/>
                                      </p:to>
                                    </p:set>
                                  </p:childTnLst>
                                </p:cTn>
                              </p:par>
                            </p:childTnLst>
                          </p:cTn>
                        </p:par>
                        <p:par>
                          <p:cTn id="102" fill="hold">
                            <p:stCondLst>
                              <p:cond delay="0"/>
                            </p:stCondLst>
                            <p:childTnLst>
                              <p:par>
                                <p:cTn id="103" presetID="1" presetClass="entr" presetSubtype="0" fill="hold" nodeType="after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59"/>
                                        </p:tgtEl>
                                        <p:attrNameLst>
                                          <p:attrName>style.visibility</p:attrName>
                                        </p:attrNameLst>
                                      </p:cBhvr>
                                      <p:to>
                                        <p:strVal val="hidden"/>
                                      </p:to>
                                    </p:set>
                                  </p:childTnLst>
                                </p:cTn>
                              </p:par>
                            </p:childTnLst>
                          </p:cTn>
                        </p:par>
                        <p:par>
                          <p:cTn id="109" fill="hold">
                            <p:stCondLst>
                              <p:cond delay="0"/>
                            </p:stCondLst>
                            <p:childTnLst>
                              <p:par>
                                <p:cTn id="110" presetID="1" presetClass="entr" presetSubtype="0" fill="hold" nodeType="afterEffect">
                                  <p:stCondLst>
                                    <p:cond delay="0"/>
                                  </p:stCondLst>
                                  <p:childTnLst>
                                    <p:set>
                                      <p:cBhvr>
                                        <p:cTn id="111" dur="1" fill="hold">
                                          <p:stCondLst>
                                            <p:cond delay="0"/>
                                          </p:stCondLst>
                                        </p:cTn>
                                        <p:tgtEl>
                                          <p:spTgt spid="6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67"/>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60"/>
                                        </p:tgtEl>
                                        <p:attrNameLst>
                                          <p:attrName>style.visibility</p:attrName>
                                        </p:attrNameLst>
                                      </p:cBhvr>
                                      <p:to>
                                        <p:strVal val="hidden"/>
                                      </p:to>
                                    </p:set>
                                  </p:childTnLst>
                                </p:cTn>
                              </p:par>
                            </p:childTnLst>
                          </p:cTn>
                        </p:par>
                        <p:par>
                          <p:cTn id="123" fill="hold">
                            <p:stCondLst>
                              <p:cond delay="0"/>
                            </p:stCondLst>
                            <p:childTnLst>
                              <p:par>
                                <p:cTn id="124" presetID="1" presetClass="entr" presetSubtype="0" fill="hold" nodeType="afterEffect">
                                  <p:stCondLst>
                                    <p:cond delay="0"/>
                                  </p:stCondLst>
                                  <p:childTnLst>
                                    <p:set>
                                      <p:cBhvr>
                                        <p:cTn id="125" dur="1" fill="hold">
                                          <p:stCondLst>
                                            <p:cond delay="0"/>
                                          </p:stCondLst>
                                        </p:cTn>
                                        <p:tgtEl>
                                          <p:spTgt spid="6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nodeType="clickEffect">
                                  <p:stCondLst>
                                    <p:cond delay="0"/>
                                  </p:stCondLst>
                                  <p:childTnLst>
                                    <p:set>
                                      <p:cBhvr>
                                        <p:cTn id="129" dur="1" fill="hold">
                                          <p:stCondLst>
                                            <p:cond delay="0"/>
                                          </p:stCondLst>
                                        </p:cTn>
                                        <p:tgtEl>
                                          <p:spTgt spid="68"/>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nodeType="afterEffect">
                                  <p:stCondLst>
                                    <p:cond delay="0"/>
                                  </p:stCondLst>
                                  <p:childTnLst>
                                    <p:set>
                                      <p:cBhvr>
                                        <p:cTn id="132" dur="1" fill="hold">
                                          <p:stCondLst>
                                            <p:cond delay="0"/>
                                          </p:stCondLst>
                                        </p:cTn>
                                        <p:tgtEl>
                                          <p:spTgt spid="6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1"/>
                                        </p:tgtEl>
                                        <p:attrNameLst>
                                          <p:attrName>style.visibility</p:attrName>
                                        </p:attrNameLst>
                                      </p:cBhvr>
                                      <p:to>
                                        <p:strVal val="hidden"/>
                                      </p:to>
                                    </p:set>
                                  </p:childTnLst>
                                </p:cTn>
                              </p:par>
                            </p:childTnLst>
                          </p:cTn>
                        </p:par>
                        <p:par>
                          <p:cTn id="137" fill="hold">
                            <p:stCondLst>
                              <p:cond delay="0"/>
                            </p:stCondLst>
                            <p:childTnLst>
                              <p:par>
                                <p:cTn id="138" presetID="1" presetClass="entr" presetSubtype="0" fill="hold" nodeType="afterEffect">
                                  <p:stCondLst>
                                    <p:cond delay="0"/>
                                  </p:stCondLst>
                                  <p:childTnLst>
                                    <p:set>
                                      <p:cBhvr>
                                        <p:cTn id="139" dur="1" fill="hold">
                                          <p:stCondLst>
                                            <p:cond delay="0"/>
                                          </p:stCondLst>
                                        </p:cTn>
                                        <p:tgtEl>
                                          <p:spTgt spid="69"/>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nodeType="clickEffect">
                                  <p:stCondLst>
                                    <p:cond delay="0"/>
                                  </p:stCondLst>
                                  <p:childTnLst>
                                    <p:set>
                                      <p:cBhvr>
                                        <p:cTn id="143" dur="1" fill="hold">
                                          <p:stCondLst>
                                            <p:cond delay="0"/>
                                          </p:stCondLst>
                                        </p:cTn>
                                        <p:tgtEl>
                                          <p:spTgt spid="69"/>
                                        </p:tgtEl>
                                        <p:attrNameLst>
                                          <p:attrName>style.visibility</p:attrName>
                                        </p:attrNameLst>
                                      </p:cBhvr>
                                      <p:to>
                                        <p:strVal val="hidden"/>
                                      </p:to>
                                    </p:set>
                                  </p:childTnLst>
                                </p:cTn>
                              </p:par>
                            </p:childTnLst>
                          </p:cTn>
                        </p:par>
                        <p:par>
                          <p:cTn id="144" fill="hold">
                            <p:stCondLst>
                              <p:cond delay="0"/>
                            </p:stCondLst>
                            <p:childTnLst>
                              <p:par>
                                <p:cTn id="145" presetID="1" presetClass="entr" presetSubtype="0" fill="hold" nodeType="after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62"/>
                                        </p:tgtEl>
                                        <p:attrNameLst>
                                          <p:attrName>style.visibility</p:attrName>
                                        </p:attrNameLst>
                                      </p:cBhvr>
                                      <p:to>
                                        <p:strVal val="hidden"/>
                                      </p:to>
                                    </p:set>
                                  </p:childTnLst>
                                </p:cTn>
                              </p:par>
                            </p:childTnLst>
                          </p:cTn>
                        </p:par>
                        <p:par>
                          <p:cTn id="151" fill="hold">
                            <p:stCondLst>
                              <p:cond delay="0"/>
                            </p:stCondLst>
                            <p:childTnLst>
                              <p:par>
                                <p:cTn id="152" presetID="1" presetClass="entr" presetSubtype="0" fill="hold" nodeType="afterEffect">
                                  <p:stCondLst>
                                    <p:cond delay="0"/>
                                  </p:stCondLst>
                                  <p:childTnLst>
                                    <p:set>
                                      <p:cBhvr>
                                        <p:cTn id="153" dur="1" fill="hold">
                                          <p:stCondLst>
                                            <p:cond delay="0"/>
                                          </p:stCondLst>
                                        </p:cTn>
                                        <p:tgtEl>
                                          <p:spTgt spid="70"/>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Groups and group sponsors</a:t>
            </a:r>
            <a:endParaRPr lang="en-GB" dirty="0"/>
          </a:p>
        </p:txBody>
      </p:sp>
      <p:pic>
        <p:nvPicPr>
          <p:cNvPr id="5" name="Content Placeholder 4" descr="sponsors.png"/>
          <p:cNvPicPr>
            <a:picLocks noGrp="1" noChangeAspect="1"/>
          </p:cNvPicPr>
          <p:nvPr>
            <p:ph idx="1"/>
          </p:nvPr>
        </p:nvPicPr>
        <p:blipFill>
          <a:blip r:embed="rId3" cstate="print"/>
          <a:stretch>
            <a:fillRect/>
          </a:stretch>
        </p:blipFill>
        <p:spPr>
          <a:xfrm>
            <a:off x="3203848" y="1340768"/>
            <a:ext cx="5664027" cy="5481819"/>
          </a:xfrm>
          <a:prstGeom prst="rect">
            <a:avLst/>
          </a:prstGeom>
          <a:noFill/>
          <a:ln>
            <a:noFill/>
          </a:ln>
        </p:spPr>
      </p:pic>
      <p:sp>
        <p:nvSpPr>
          <p:cNvPr id="6" name="TextBox 5"/>
          <p:cNvSpPr txBox="1"/>
          <p:nvPr/>
        </p:nvSpPr>
        <p:spPr>
          <a:xfrm>
            <a:off x="323528" y="1700808"/>
            <a:ext cx="2520280" cy="3693319"/>
          </a:xfrm>
          <a:prstGeom prst="rect">
            <a:avLst/>
          </a:prstGeom>
          <a:solidFill>
            <a:srgbClr val="FBFBA3"/>
          </a:solidFill>
        </p:spPr>
        <p:txBody>
          <a:bodyPr wrap="square" rtlCol="0">
            <a:spAutoFit/>
          </a:bodyPr>
          <a:lstStyle/>
          <a:p>
            <a:pPr algn="l" eaLnBrk="0" hangingPunct="0">
              <a:lnSpc>
                <a:spcPct val="100000"/>
              </a:lnSpc>
            </a:pPr>
            <a:r>
              <a:rPr lang="en-GB" sz="1800" dirty="0" smtClean="0">
                <a:solidFill>
                  <a:srgbClr val="000000"/>
                </a:solidFill>
              </a:rPr>
              <a:t>An access group made up of one or more projects (</a:t>
            </a:r>
            <a:r>
              <a:rPr lang="en-GB" sz="1800" dirty="0" err="1" smtClean="0">
                <a:solidFill>
                  <a:srgbClr val="000000"/>
                </a:solidFill>
              </a:rPr>
              <a:t>svn</a:t>
            </a:r>
            <a:r>
              <a:rPr lang="en-GB" sz="1800" dirty="0" smtClean="0">
                <a:solidFill>
                  <a:srgbClr val="000000"/>
                </a:solidFill>
              </a:rPr>
              <a:t> + </a:t>
            </a:r>
            <a:r>
              <a:rPr lang="en-GB" sz="1800" dirty="0" err="1" smtClean="0">
                <a:solidFill>
                  <a:srgbClr val="000000"/>
                </a:solidFill>
              </a:rPr>
              <a:t>Trac</a:t>
            </a:r>
            <a:r>
              <a:rPr lang="en-GB" sz="1800" dirty="0" smtClean="0">
                <a:solidFill>
                  <a:srgbClr val="000000"/>
                </a:solidFill>
              </a:rPr>
              <a:t>). </a:t>
            </a:r>
          </a:p>
          <a:p>
            <a:pPr algn="l" eaLnBrk="0" hangingPunct="0">
              <a:lnSpc>
                <a:spcPct val="100000"/>
              </a:lnSpc>
            </a:pPr>
            <a:endParaRPr lang="en-GB" sz="1800" dirty="0" smtClean="0">
              <a:solidFill>
                <a:srgbClr val="000000"/>
              </a:solidFill>
            </a:endParaRPr>
          </a:p>
          <a:p>
            <a:pPr algn="l" eaLnBrk="0" hangingPunct="0">
              <a:lnSpc>
                <a:spcPct val="100000"/>
              </a:lnSpc>
            </a:pPr>
            <a:r>
              <a:rPr lang="en-GB" sz="1800" dirty="0" smtClean="0">
                <a:solidFill>
                  <a:srgbClr val="000000"/>
                </a:solidFill>
              </a:rPr>
              <a:t>A user may be assigned to one or more group.</a:t>
            </a:r>
          </a:p>
          <a:p>
            <a:pPr algn="l" eaLnBrk="0" hangingPunct="0">
              <a:lnSpc>
                <a:spcPct val="100000"/>
              </a:lnSpc>
            </a:pPr>
            <a:endParaRPr lang="en-GB" sz="1800" dirty="0" smtClean="0">
              <a:solidFill>
                <a:srgbClr val="000000"/>
              </a:solidFill>
            </a:endParaRPr>
          </a:p>
          <a:p>
            <a:pPr algn="l" eaLnBrk="0" hangingPunct="0">
              <a:lnSpc>
                <a:spcPct val="100000"/>
              </a:lnSpc>
            </a:pPr>
            <a:r>
              <a:rPr lang="en-GB" sz="1800" dirty="0" smtClean="0">
                <a:solidFill>
                  <a:srgbClr val="000000"/>
                </a:solidFill>
              </a:rPr>
              <a:t>Primary and secondary sponsors associated with each group authorise user membership</a:t>
            </a:r>
            <a:endParaRPr lang="en-GB" sz="1800" dirty="0">
              <a:solidFill>
                <a:srgbClr val="000000"/>
              </a:solidFill>
            </a:endParaRP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Password rules</a:t>
            </a:r>
            <a:endParaRPr lang="en-GB" dirty="0"/>
          </a:p>
        </p:txBody>
      </p:sp>
      <p:sp>
        <p:nvSpPr>
          <p:cNvPr id="3" name="Content Placeholder 2"/>
          <p:cNvSpPr>
            <a:spLocks noGrp="1"/>
          </p:cNvSpPr>
          <p:nvPr>
            <p:ph idx="1"/>
          </p:nvPr>
        </p:nvSpPr>
        <p:spPr>
          <a:xfrm>
            <a:off x="251520" y="1628800"/>
            <a:ext cx="8712968" cy="4751387"/>
          </a:xfrm>
        </p:spPr>
        <p:txBody>
          <a:bodyPr/>
          <a:lstStyle/>
          <a:p>
            <a:r>
              <a:rPr lang="en-GB" dirty="0" smtClean="0"/>
              <a:t>Account registration confirmation will expire after 2 weeks if not activated.</a:t>
            </a:r>
          </a:p>
          <a:p>
            <a:r>
              <a:rPr lang="en-GB" dirty="0" smtClean="0"/>
              <a:t>Passwords expire every 90 days and will need to be recreated.</a:t>
            </a:r>
          </a:p>
          <a:p>
            <a:r>
              <a:rPr lang="en-GB" dirty="0" smtClean="0"/>
              <a:t>Password complexity dictated by Met Office Security Operating Procedures (</a:t>
            </a:r>
            <a:r>
              <a:rPr lang="en-GB" dirty="0" err="1" smtClean="0"/>
              <a:t>SyOps</a:t>
            </a:r>
            <a:r>
              <a:rPr lang="en-GB" dirty="0" smtClean="0"/>
              <a:t>) rules:</a:t>
            </a:r>
          </a:p>
          <a:p>
            <a:pPr lvl="1"/>
            <a:r>
              <a:rPr lang="en-GB" dirty="0" smtClean="0"/>
              <a:t>At least 8 characters</a:t>
            </a:r>
          </a:p>
          <a:p>
            <a:pPr lvl="1"/>
            <a:r>
              <a:rPr lang="en-GB" dirty="0" smtClean="0"/>
              <a:t>Contain at one of each: one lowercase, one uppercase and one numeric character.</a:t>
            </a:r>
          </a:p>
          <a:p>
            <a:r>
              <a:rPr lang="en-GB" dirty="0" smtClean="0"/>
              <a:t>Password reset facility available from login screen where user will receive a one-time password reset link. Will expire after two days.</a:t>
            </a:r>
            <a:endParaRPr lang="en-GB" dirty="0"/>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of the service</a:t>
            </a:r>
            <a:endParaRPr lang="en-GB" dirty="0"/>
          </a:p>
        </p:txBody>
      </p:sp>
      <p:sp>
        <p:nvSpPr>
          <p:cNvPr id="3" name="Content Placeholder 2"/>
          <p:cNvSpPr>
            <a:spLocks noGrp="1"/>
          </p:cNvSpPr>
          <p:nvPr>
            <p:ph idx="1"/>
          </p:nvPr>
        </p:nvSpPr>
        <p:spPr>
          <a:xfrm>
            <a:off x="323528" y="1556792"/>
            <a:ext cx="8568952" cy="4967833"/>
          </a:xfrm>
        </p:spPr>
        <p:txBody>
          <a:bodyPr/>
          <a:lstStyle/>
          <a:p>
            <a:r>
              <a:rPr lang="en-GB" dirty="0" smtClean="0"/>
              <a:t>1st line support is 7days x 24 hours and is provided from the Service desk: </a:t>
            </a:r>
          </a:p>
          <a:p>
            <a:pPr lvl="1"/>
            <a:r>
              <a:rPr lang="en-GB" dirty="0" smtClean="0"/>
              <a:t>Outside Met Office: email </a:t>
            </a:r>
            <a:r>
              <a:rPr lang="en-GB" dirty="0" smtClean="0">
                <a:hlinkClick r:id="rId3"/>
              </a:rPr>
              <a:t>servicedesk@metoffice.gov.uk</a:t>
            </a:r>
            <a:endParaRPr lang="en-GB" dirty="0" smtClean="0"/>
          </a:p>
          <a:p>
            <a:pPr lvl="1"/>
            <a:r>
              <a:rPr lang="en-GB" dirty="0" smtClean="0"/>
              <a:t>Inside Met Office: </a:t>
            </a:r>
            <a:r>
              <a:rPr lang="en-GB" dirty="0" smtClean="0"/>
              <a:t>email </a:t>
            </a:r>
            <a:r>
              <a:rPr lang="en-GB" dirty="0" smtClean="0">
                <a:hlinkClick r:id="rId4"/>
              </a:rPr>
              <a:t>Scientific_Partnerships@metoffice.gov.uk</a:t>
            </a:r>
            <a:endParaRPr lang="en-GB" dirty="0" smtClean="0"/>
          </a:p>
          <a:p>
            <a:r>
              <a:rPr lang="en-GB" dirty="0" smtClean="0"/>
              <a:t>If the service is unavailable, they will route call to  Met Office Platforms Team (reasonable endeavours support)</a:t>
            </a:r>
          </a:p>
          <a:p>
            <a:r>
              <a:rPr lang="en-GB" dirty="0" smtClean="0"/>
              <a:t>If service is available the incident routed to Scientific Partnerships who will re-assign appropriately, e.g. Modelling Infrastructure Support Systems (working day support only). </a:t>
            </a:r>
          </a:p>
          <a:p>
            <a:r>
              <a:rPr lang="en-GB" dirty="0" smtClean="0"/>
              <a:t>As service matures, may be able to pass more support functions to Service desk.</a:t>
            </a:r>
          </a:p>
          <a:p>
            <a:endParaRPr lang="en-GB" dirty="0"/>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Projects currently available</a:t>
            </a:r>
            <a:endParaRPr lang="en-GB" dirty="0"/>
          </a:p>
        </p:txBody>
      </p:sp>
      <p:sp>
        <p:nvSpPr>
          <p:cNvPr id="3" name="Content Placeholder 2"/>
          <p:cNvSpPr>
            <a:spLocks noGrp="1"/>
          </p:cNvSpPr>
          <p:nvPr>
            <p:ph idx="1"/>
          </p:nvPr>
        </p:nvSpPr>
        <p:spPr>
          <a:xfrm>
            <a:off x="539552" y="1628800"/>
            <a:ext cx="8208912" cy="3888432"/>
          </a:xfrm>
        </p:spPr>
        <p:txBody>
          <a:bodyPr/>
          <a:lstStyle/>
          <a:p>
            <a:r>
              <a:rPr lang="en-GB" dirty="0" smtClean="0"/>
              <a:t>UM10.0, GCOM and  JULES are currently live on the service.</a:t>
            </a:r>
          </a:p>
          <a:p>
            <a:r>
              <a:rPr lang="en-GB" dirty="0" smtClean="0"/>
              <a:t>A Rosie suite repository has been created and is available for use. Suites will be prefixed:</a:t>
            </a:r>
          </a:p>
          <a:p>
            <a:pPr lvl="1"/>
            <a:r>
              <a:rPr lang="en-GB" dirty="0" smtClean="0"/>
              <a:t>U: Universal / UM collaboration</a:t>
            </a:r>
          </a:p>
          <a:p>
            <a:r>
              <a:rPr lang="en-GB" dirty="0" smtClean="0"/>
              <a:t>This repository will become the default location in the future.</a:t>
            </a:r>
          </a:p>
          <a:p>
            <a:r>
              <a:rPr lang="en-GB" dirty="0" smtClean="0"/>
              <a:t>ANCIL (code for the central ancillary program) has been migrated but not officially live yet.</a:t>
            </a:r>
          </a:p>
          <a:p>
            <a:endParaRPr lang="en-GB" dirty="0"/>
          </a:p>
        </p:txBody>
      </p:sp>
      <p:pic>
        <p:nvPicPr>
          <p:cNvPr id="4" name="Picture 3" descr="e.png"/>
          <p:cNvPicPr>
            <a:picLocks noChangeAspect="1"/>
          </p:cNvPicPr>
          <p:nvPr/>
        </p:nvPicPr>
        <p:blipFill>
          <a:blip r:embed="rId2" cstate="print"/>
          <a:stretch>
            <a:fillRect/>
          </a:stretch>
        </p:blipFill>
        <p:spPr>
          <a:xfrm>
            <a:off x="2729596" y="5808687"/>
            <a:ext cx="1524000" cy="428625"/>
          </a:xfrm>
          <a:prstGeom prst="rect">
            <a:avLst/>
          </a:prstGeom>
        </p:spPr>
      </p:pic>
      <p:pic>
        <p:nvPicPr>
          <p:cNvPr id="5" name="Picture 4" descr="q.png"/>
          <p:cNvPicPr>
            <a:picLocks noChangeAspect="1"/>
          </p:cNvPicPr>
          <p:nvPr/>
        </p:nvPicPr>
        <p:blipFill>
          <a:blip r:embed="rId3" cstate="print"/>
          <a:stretch>
            <a:fillRect/>
          </a:stretch>
        </p:blipFill>
        <p:spPr>
          <a:xfrm>
            <a:off x="137308" y="5812879"/>
            <a:ext cx="2538413" cy="352425"/>
          </a:xfrm>
          <a:prstGeom prst="rect">
            <a:avLst/>
          </a:prstGeom>
        </p:spPr>
      </p:pic>
      <p:pic>
        <p:nvPicPr>
          <p:cNvPr id="6" name="Picture 5" descr="r.png"/>
          <p:cNvPicPr>
            <a:picLocks noChangeAspect="1"/>
          </p:cNvPicPr>
          <p:nvPr/>
        </p:nvPicPr>
        <p:blipFill>
          <a:blip r:embed="rId4" cstate="print"/>
          <a:stretch>
            <a:fillRect/>
          </a:stretch>
        </p:blipFill>
        <p:spPr>
          <a:xfrm>
            <a:off x="4529796" y="5661248"/>
            <a:ext cx="1621402" cy="688791"/>
          </a:xfrm>
          <a:prstGeom prst="rect">
            <a:avLst/>
          </a:prstGeom>
        </p:spPr>
      </p:pic>
      <p:pic>
        <p:nvPicPr>
          <p:cNvPr id="7" name="Picture 6" descr="t.png"/>
          <p:cNvPicPr>
            <a:picLocks noChangeAspect="1"/>
          </p:cNvPicPr>
          <p:nvPr/>
        </p:nvPicPr>
        <p:blipFill>
          <a:blip r:embed="rId5" cstate="print"/>
          <a:stretch>
            <a:fillRect/>
          </a:stretch>
        </p:blipFill>
        <p:spPr>
          <a:xfrm>
            <a:off x="6203711" y="5661248"/>
            <a:ext cx="1494437" cy="585449"/>
          </a:xfrm>
          <a:prstGeom prst="rect">
            <a:avLst/>
          </a:prstGeom>
        </p:spPr>
      </p:pic>
      <p:pic>
        <p:nvPicPr>
          <p:cNvPr id="8" name="Picture 7" descr="w.png"/>
          <p:cNvPicPr>
            <a:picLocks noChangeAspect="1"/>
          </p:cNvPicPr>
          <p:nvPr/>
        </p:nvPicPr>
        <p:blipFill>
          <a:blip r:embed="rId6" cstate="print"/>
          <a:stretch>
            <a:fillRect/>
          </a:stretch>
        </p:blipFill>
        <p:spPr>
          <a:xfrm>
            <a:off x="7884368" y="5818212"/>
            <a:ext cx="1195388" cy="419100"/>
          </a:xfrm>
          <a:prstGeom prst="rect">
            <a:avLst/>
          </a:prstGeom>
        </p:spPr>
      </p:pic>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Plans for future project migration</a:t>
            </a:r>
            <a:endParaRPr lang="en-GB" dirty="0"/>
          </a:p>
        </p:txBody>
      </p:sp>
      <p:sp>
        <p:nvSpPr>
          <p:cNvPr id="3" name="Content Placeholder 2"/>
          <p:cNvSpPr>
            <a:spLocks noGrp="1"/>
          </p:cNvSpPr>
          <p:nvPr>
            <p:ph idx="1"/>
          </p:nvPr>
        </p:nvSpPr>
        <p:spPr>
          <a:xfrm>
            <a:off x="251520" y="2133278"/>
            <a:ext cx="8712968" cy="3816002"/>
          </a:xfrm>
        </p:spPr>
        <p:txBody>
          <a:bodyPr/>
          <a:lstStyle/>
          <a:p>
            <a:r>
              <a:rPr lang="en-GB" dirty="0" smtClean="0"/>
              <a:t>Remaining projects containing source used in NWP systems, </a:t>
            </a:r>
            <a:r>
              <a:rPr lang="en-GB" dirty="0" err="1" smtClean="0"/>
              <a:t>eg</a:t>
            </a:r>
            <a:r>
              <a:rPr lang="en-GB" dirty="0" smtClean="0"/>
              <a:t>: VAR, OPS, VER and SURF are aimed to be migrated by March 2015.</a:t>
            </a:r>
          </a:p>
          <a:p>
            <a:r>
              <a:rPr lang="en-GB" dirty="0" smtClean="0"/>
              <a:t>NEMO development is being transferred to IPSL repository although there maybe a need to maintain an internal repository for FOAM</a:t>
            </a:r>
          </a:p>
          <a:p>
            <a:r>
              <a:rPr lang="en-GB" dirty="0" smtClean="0"/>
              <a:t>CICE project is planned to move to the new service although timescales unknown at present..</a:t>
            </a:r>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Impact on the collaboration </a:t>
            </a:r>
            <a:r>
              <a:rPr lang="en-GB" dirty="0" err="1" smtClean="0"/>
              <a:t>twiki</a:t>
            </a:r>
            <a:endParaRPr lang="en-GB" dirty="0"/>
          </a:p>
        </p:txBody>
      </p:sp>
      <p:sp>
        <p:nvSpPr>
          <p:cNvPr id="3" name="Content Placeholder 2"/>
          <p:cNvSpPr>
            <a:spLocks noGrp="1"/>
          </p:cNvSpPr>
          <p:nvPr>
            <p:ph idx="1"/>
          </p:nvPr>
        </p:nvSpPr>
        <p:spPr>
          <a:xfrm>
            <a:off x="755576" y="1844824"/>
            <a:ext cx="7931224" cy="3455962"/>
          </a:xfrm>
        </p:spPr>
        <p:txBody>
          <a:bodyPr/>
          <a:lstStyle/>
          <a:p>
            <a:r>
              <a:rPr lang="en-GB" dirty="0" smtClean="0"/>
              <a:t>A variety of </a:t>
            </a:r>
            <a:r>
              <a:rPr lang="en-GB" dirty="0" err="1" smtClean="0"/>
              <a:t>Trac</a:t>
            </a:r>
            <a:r>
              <a:rPr lang="en-GB" dirty="0" smtClean="0"/>
              <a:t> environments are available on the collaboration </a:t>
            </a:r>
            <a:r>
              <a:rPr lang="en-GB" dirty="0" err="1" smtClean="0"/>
              <a:t>twiki</a:t>
            </a:r>
            <a:r>
              <a:rPr lang="en-GB" dirty="0" smtClean="0"/>
              <a:t>, we plan to migrate these to the new service as soon as possible.</a:t>
            </a:r>
          </a:p>
          <a:p>
            <a:r>
              <a:rPr lang="en-GB" dirty="0" smtClean="0"/>
              <a:t>Owners of these systems will be contacted in due course about suitable dates for their migration.</a:t>
            </a:r>
          </a:p>
          <a:p>
            <a:r>
              <a:rPr lang="en-GB" dirty="0" smtClean="0"/>
              <a:t>All </a:t>
            </a:r>
            <a:r>
              <a:rPr lang="en-GB" dirty="0" err="1" smtClean="0"/>
              <a:t>Trac</a:t>
            </a:r>
            <a:r>
              <a:rPr lang="en-GB" dirty="0" smtClean="0"/>
              <a:t> content, tickets and attachments will be transferred over together with revision history. </a:t>
            </a:r>
            <a:endParaRPr lang="en-GB" dirty="0"/>
          </a:p>
        </p:txBody>
      </p:sp>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pic>
        <p:nvPicPr>
          <p:cNvPr id="6" name="Picture 5" descr="1.png"/>
          <p:cNvPicPr>
            <a:picLocks noChangeAspect="1"/>
          </p:cNvPicPr>
          <p:nvPr/>
        </p:nvPicPr>
        <p:blipFill>
          <a:blip r:embed="rId3" cstate="print"/>
          <a:stretch>
            <a:fillRect/>
          </a:stretch>
        </p:blipFill>
        <p:spPr>
          <a:xfrm>
            <a:off x="3319039" y="5174677"/>
            <a:ext cx="1593651" cy="774603"/>
          </a:xfrm>
          <a:prstGeom prst="rect">
            <a:avLst/>
          </a:prstGeom>
        </p:spPr>
      </p:pic>
      <p:pic>
        <p:nvPicPr>
          <p:cNvPr id="7" name="Picture 6" descr="2.png"/>
          <p:cNvPicPr>
            <a:picLocks noChangeAspect="1"/>
          </p:cNvPicPr>
          <p:nvPr/>
        </p:nvPicPr>
        <p:blipFill>
          <a:blip r:embed="rId4" cstate="print"/>
          <a:stretch>
            <a:fillRect/>
          </a:stretch>
        </p:blipFill>
        <p:spPr>
          <a:xfrm>
            <a:off x="1590847" y="5157192"/>
            <a:ext cx="1587302" cy="774603"/>
          </a:xfrm>
          <a:prstGeom prst="rect">
            <a:avLst/>
          </a:prstGeom>
        </p:spPr>
      </p:pic>
      <p:pic>
        <p:nvPicPr>
          <p:cNvPr id="8" name="Picture 7" descr="3.png"/>
          <p:cNvPicPr>
            <a:picLocks noChangeAspect="1"/>
          </p:cNvPicPr>
          <p:nvPr/>
        </p:nvPicPr>
        <p:blipFill>
          <a:blip r:embed="rId5" cstate="print"/>
          <a:stretch>
            <a:fillRect/>
          </a:stretch>
        </p:blipFill>
        <p:spPr>
          <a:xfrm>
            <a:off x="366711" y="5157192"/>
            <a:ext cx="1041270" cy="774603"/>
          </a:xfrm>
          <a:prstGeom prst="rect">
            <a:avLst/>
          </a:prstGeom>
        </p:spPr>
      </p:pic>
      <p:pic>
        <p:nvPicPr>
          <p:cNvPr id="12" name="Picture 11" descr="5.png"/>
          <p:cNvPicPr>
            <a:picLocks noChangeAspect="1"/>
          </p:cNvPicPr>
          <p:nvPr/>
        </p:nvPicPr>
        <p:blipFill>
          <a:blip r:embed="rId6" cstate="print"/>
          <a:stretch>
            <a:fillRect/>
          </a:stretch>
        </p:blipFill>
        <p:spPr>
          <a:xfrm>
            <a:off x="5047231" y="5174677"/>
            <a:ext cx="1009524" cy="774603"/>
          </a:xfrm>
          <a:prstGeom prst="rect">
            <a:avLst/>
          </a:prstGeom>
        </p:spPr>
      </p:pic>
      <p:pic>
        <p:nvPicPr>
          <p:cNvPr id="13" name="Picture 12" descr="a.png"/>
          <p:cNvPicPr>
            <a:picLocks noChangeAspect="1"/>
          </p:cNvPicPr>
          <p:nvPr/>
        </p:nvPicPr>
        <p:blipFill>
          <a:blip r:embed="rId7" cstate="print"/>
          <a:stretch>
            <a:fillRect/>
          </a:stretch>
        </p:blipFill>
        <p:spPr>
          <a:xfrm>
            <a:off x="7567511" y="5157192"/>
            <a:ext cx="1180953" cy="774603"/>
          </a:xfrm>
          <a:prstGeom prst="rect">
            <a:avLst/>
          </a:prstGeom>
        </p:spPr>
      </p:pic>
      <p:pic>
        <p:nvPicPr>
          <p:cNvPr id="14" name="Picture 13" descr="b.png"/>
          <p:cNvPicPr>
            <a:picLocks noChangeAspect="1"/>
          </p:cNvPicPr>
          <p:nvPr/>
        </p:nvPicPr>
        <p:blipFill>
          <a:blip r:embed="rId8" cstate="print"/>
          <a:stretch>
            <a:fillRect/>
          </a:stretch>
        </p:blipFill>
        <p:spPr>
          <a:xfrm>
            <a:off x="6415383" y="5157192"/>
            <a:ext cx="768254" cy="768254"/>
          </a:xfrm>
          <a:prstGeom prst="rect">
            <a:avLst/>
          </a:prstGeom>
        </p:spPr>
      </p:pic>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23850" y="6553200"/>
            <a:ext cx="2895600" cy="228600"/>
          </a:xfrm>
          <a:prstGeom prst="rect">
            <a:avLst/>
          </a:prstGeom>
        </p:spPr>
        <p:txBody>
          <a:bodyPr/>
          <a:lstStyle/>
          <a:p>
            <a:r>
              <a:rPr lang="en-GB" sz="1400" dirty="0" smtClean="0">
                <a:latin typeface="Times" pitchFamily="18" charset="0"/>
              </a:rPr>
              <a:t> </a:t>
            </a:r>
            <a:endParaRPr lang="en-GB" sz="1400" dirty="0">
              <a:latin typeface="Times" pitchFamily="18" charset="0"/>
            </a:endParaRPr>
          </a:p>
        </p:txBody>
      </p:sp>
      <p:sp>
        <p:nvSpPr>
          <p:cNvPr id="243714" name="Rectangle 2"/>
          <p:cNvSpPr>
            <a:spLocks noGrp="1" noChangeArrowheads="1"/>
          </p:cNvSpPr>
          <p:nvPr>
            <p:ph type="title"/>
          </p:nvPr>
        </p:nvSpPr>
        <p:spPr/>
        <p:txBody>
          <a:bodyPr/>
          <a:lstStyle/>
          <a:p>
            <a:r>
              <a:rPr lang="en-GB"/>
              <a:t>Background</a:t>
            </a:r>
          </a:p>
        </p:txBody>
      </p:sp>
      <p:sp>
        <p:nvSpPr>
          <p:cNvPr id="243715" name="Rectangle 3"/>
          <p:cNvSpPr>
            <a:spLocks noGrp="1" noChangeArrowheads="1"/>
          </p:cNvSpPr>
          <p:nvPr>
            <p:ph type="body" idx="1"/>
          </p:nvPr>
        </p:nvSpPr>
        <p:spPr>
          <a:xfrm>
            <a:off x="1476375" y="1773238"/>
            <a:ext cx="7210425" cy="4751387"/>
          </a:xfrm>
        </p:spPr>
        <p:txBody>
          <a:bodyPr/>
          <a:lstStyle/>
          <a:p>
            <a:r>
              <a:rPr lang="en-GB" dirty="0"/>
              <a:t>Current Subversion repositories &amp; </a:t>
            </a:r>
            <a:r>
              <a:rPr lang="en-GB" dirty="0" err="1"/>
              <a:t>Trac</a:t>
            </a:r>
            <a:r>
              <a:rPr lang="en-GB" dirty="0"/>
              <a:t> environments only accessible on Met Office network.</a:t>
            </a:r>
          </a:p>
          <a:p>
            <a:r>
              <a:rPr lang="en-GB" dirty="0"/>
              <a:t>Collaborators maintain </a:t>
            </a:r>
            <a:r>
              <a:rPr lang="en-GB" dirty="0" smtClean="0"/>
              <a:t>“mirrors” </a:t>
            </a:r>
            <a:r>
              <a:rPr lang="en-GB" dirty="0"/>
              <a:t>of trunk &amp; critical branches.</a:t>
            </a:r>
          </a:p>
          <a:p>
            <a:pPr lvl="1"/>
            <a:r>
              <a:rPr lang="en-GB" sz="2400" dirty="0" err="1"/>
              <a:t>fcm</a:t>
            </a:r>
            <a:r>
              <a:rPr lang="en-GB" sz="2400" dirty="0"/>
              <a:t> patch hard to maintain &amp; error prone.</a:t>
            </a:r>
          </a:p>
          <a:p>
            <a:pPr lvl="1"/>
            <a:r>
              <a:rPr lang="en-GB" sz="2400" dirty="0"/>
              <a:t>High overhead in maintaining </a:t>
            </a:r>
            <a:r>
              <a:rPr lang="en-GB" sz="2400" dirty="0" smtClean="0"/>
              <a:t>mirrors.</a:t>
            </a:r>
          </a:p>
          <a:p>
            <a:r>
              <a:rPr lang="en-GB" dirty="0" smtClean="0"/>
              <a:t>No shared UMUI  / SCSUI / etc databases</a:t>
            </a: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Hosting of other projects</a:t>
            </a:r>
            <a:endParaRPr lang="en-GB" dirty="0"/>
          </a:p>
        </p:txBody>
      </p:sp>
      <p:sp>
        <p:nvSpPr>
          <p:cNvPr id="3" name="Content Placeholder 2"/>
          <p:cNvSpPr>
            <a:spLocks noGrp="1"/>
          </p:cNvSpPr>
          <p:nvPr>
            <p:ph idx="1"/>
          </p:nvPr>
        </p:nvSpPr>
        <p:spPr>
          <a:xfrm>
            <a:off x="467544" y="2133278"/>
            <a:ext cx="8219256" cy="3455962"/>
          </a:xfrm>
        </p:spPr>
        <p:txBody>
          <a:bodyPr/>
          <a:lstStyle/>
          <a:p>
            <a:r>
              <a:rPr lang="en-GB" sz="2800" dirty="0" smtClean="0"/>
              <a:t>If you have a collaborative project you think would benefit from being hosted on the Met Office Science Repository Service, email </a:t>
            </a:r>
            <a:r>
              <a:rPr lang="en-GB" sz="2800" dirty="0" smtClean="0">
                <a:hlinkClick r:id="rId2"/>
              </a:rPr>
              <a:t>Scientific_Partnerships@metoffice.gov.uk</a:t>
            </a:r>
            <a:endParaRPr lang="en-GB" sz="2800" dirty="0" smtClean="0"/>
          </a:p>
          <a:p>
            <a:r>
              <a:rPr lang="en-GB" sz="2800" dirty="0" smtClean="0"/>
              <a:t>Projects that </a:t>
            </a:r>
            <a:r>
              <a:rPr lang="en-GB" sz="2800" b="1" dirty="0" smtClean="0"/>
              <a:t>underpin operation systems </a:t>
            </a:r>
            <a:r>
              <a:rPr lang="en-GB" sz="2800" dirty="0" smtClean="0"/>
              <a:t>will be required to address the 5 key working practice principles.</a:t>
            </a:r>
          </a:p>
          <a:p>
            <a:endParaRPr lang="en-GB" sz="2800" dirty="0"/>
          </a:p>
        </p:txBody>
      </p:sp>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Acknowledgments</a:t>
            </a:r>
            <a:endParaRPr lang="en-GB" dirty="0"/>
          </a:p>
        </p:txBody>
      </p:sp>
      <p:sp>
        <p:nvSpPr>
          <p:cNvPr id="3" name="Content Placeholder 2"/>
          <p:cNvSpPr>
            <a:spLocks noGrp="1"/>
          </p:cNvSpPr>
          <p:nvPr>
            <p:ph idx="1"/>
          </p:nvPr>
        </p:nvSpPr>
        <p:spPr>
          <a:xfrm>
            <a:off x="467544" y="1773238"/>
            <a:ext cx="8219256" cy="4751387"/>
          </a:xfrm>
        </p:spPr>
        <p:txBody>
          <a:bodyPr/>
          <a:lstStyle/>
          <a:p>
            <a:r>
              <a:rPr lang="en-GB" dirty="0" smtClean="0"/>
              <a:t>This work has been delivered by a cross-Met Office project team including:</a:t>
            </a:r>
          </a:p>
          <a:p>
            <a:pPr lvl="1"/>
            <a:r>
              <a:rPr lang="en-GB" sz="1400" i="1" dirty="0" smtClean="0"/>
              <a:t>Dave Matthews</a:t>
            </a:r>
          </a:p>
          <a:p>
            <a:pPr lvl="1"/>
            <a:r>
              <a:rPr lang="en-GB" sz="1400" i="1" dirty="0" smtClean="0"/>
              <a:t>Glenn Greed</a:t>
            </a:r>
          </a:p>
          <a:p>
            <a:pPr lvl="1"/>
            <a:r>
              <a:rPr lang="en-GB" sz="1400" i="1" dirty="0" smtClean="0"/>
              <a:t>Andrew Munslow</a:t>
            </a:r>
          </a:p>
          <a:p>
            <a:pPr lvl="1"/>
            <a:r>
              <a:rPr lang="en-GB" sz="1400" i="1" dirty="0" smtClean="0"/>
              <a:t>Chris Wood</a:t>
            </a:r>
          </a:p>
          <a:p>
            <a:pPr lvl="1"/>
            <a:r>
              <a:rPr lang="en-GB" sz="1400" i="1" dirty="0" smtClean="0"/>
              <a:t>Andrew Hounslow</a:t>
            </a:r>
          </a:p>
          <a:p>
            <a:pPr lvl="1"/>
            <a:r>
              <a:rPr lang="en-GB" sz="1400" i="1" dirty="0" smtClean="0"/>
              <a:t>Chris Wilkinson</a:t>
            </a:r>
          </a:p>
          <a:p>
            <a:pPr lvl="1"/>
            <a:r>
              <a:rPr lang="en-GB" sz="1400" i="1" dirty="0" smtClean="0"/>
              <a:t>Steve </a:t>
            </a:r>
            <a:r>
              <a:rPr lang="en-GB" sz="1400" i="1" dirty="0" err="1" smtClean="0"/>
              <a:t>Mudd</a:t>
            </a:r>
            <a:endParaRPr lang="en-GB" sz="1400" i="1" dirty="0" smtClean="0"/>
          </a:p>
          <a:p>
            <a:pPr lvl="1"/>
            <a:r>
              <a:rPr lang="en-GB" sz="1400" i="1" dirty="0" smtClean="0"/>
              <a:t>Roger Milton</a:t>
            </a:r>
          </a:p>
          <a:p>
            <a:pPr lvl="1"/>
            <a:r>
              <a:rPr lang="en-GB" sz="1400" i="1" dirty="0" smtClean="0"/>
              <a:t>Matt Shin</a:t>
            </a:r>
          </a:p>
          <a:p>
            <a:pPr lvl="1"/>
            <a:r>
              <a:rPr lang="en-GB" sz="1400" i="1" dirty="0" smtClean="0"/>
              <a:t>Modelling Infrastructure Support Systems Team</a:t>
            </a:r>
          </a:p>
          <a:p>
            <a:pPr lvl="1"/>
            <a:r>
              <a:rPr lang="en-GB" sz="1400" i="1" dirty="0" smtClean="0"/>
              <a:t>UM Systems Team</a:t>
            </a:r>
          </a:p>
          <a:p>
            <a:pPr lvl="1"/>
            <a:endParaRPr lang="en-GB" sz="1400" i="1" dirty="0" smtClean="0"/>
          </a:p>
          <a:p>
            <a:pPr lvl="1"/>
            <a:endParaRPr lang="en-GB" i="1" dirty="0" smtClean="0"/>
          </a:p>
          <a:p>
            <a:pPr lvl="1"/>
            <a:endParaRPr lang="en-GB" i="1" dirty="0" smtClean="0"/>
          </a:p>
          <a:p>
            <a:pPr lvl="1"/>
            <a:endParaRPr lang="en-GB" i="1" dirty="0" smtClean="0"/>
          </a:p>
        </p:txBody>
      </p:sp>
      <p:sp>
        <p:nvSpPr>
          <p:cNvPr id="4" name="Footer Placeholder 3"/>
          <p:cNvSpPr>
            <a:spLocks noGrp="1"/>
          </p:cNvSpPr>
          <p:nvPr>
            <p:ph type="ftr" sz="quarter" idx="10"/>
          </p:nvPr>
        </p:nvSpPr>
        <p:spPr/>
        <p:txBody>
          <a:bodyPr/>
          <a:lstStyle/>
          <a:p>
            <a:r>
              <a:rPr lang="en-GB" smtClean="0">
                <a:solidFill>
                  <a:srgbClr val="010303"/>
                </a:solidFill>
              </a:rPr>
              <a:t>© Crown copyright   Met Office</a:t>
            </a:r>
            <a:endParaRPr lang="en-GB" sz="1400">
              <a:solidFill>
                <a:srgbClr val="010303"/>
              </a:solidFill>
              <a:latin typeface="Times" pitchFamily="18" charset="0"/>
            </a:endParaRPr>
          </a:p>
        </p:txBody>
      </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GB" sz="3600" smtClean="0"/>
              <a:t>Floating the UM on a cloud</a:t>
            </a:r>
            <a:endParaRPr lang="en-GB" sz="2000" smtClean="0"/>
          </a:p>
        </p:txBody>
      </p:sp>
      <p:sp>
        <p:nvSpPr>
          <p:cNvPr id="6147" name="Subtitle 2"/>
          <p:cNvSpPr>
            <a:spLocks noGrp="1"/>
          </p:cNvSpPr>
          <p:nvPr>
            <p:ph type="subTitle" idx="1"/>
          </p:nvPr>
        </p:nvSpPr>
        <p:spPr/>
        <p:txBody>
          <a:bodyPr/>
          <a:lstStyle/>
          <a:p>
            <a:r>
              <a:rPr lang="en-US" smtClean="0"/>
              <a:t>UM sys team</a:t>
            </a:r>
          </a:p>
        </p:txBody>
      </p:sp>
      <p:pic>
        <p:nvPicPr>
          <p:cNvPr id="6148" name="Picture 4" descr="cnimbus.jpg"/>
          <p:cNvPicPr>
            <a:picLocks noChangeAspect="1"/>
          </p:cNvPicPr>
          <p:nvPr/>
        </p:nvPicPr>
        <p:blipFill>
          <a:blip r:embed="rId3" cstate="print"/>
          <a:srcRect/>
          <a:stretch>
            <a:fillRect/>
          </a:stretch>
        </p:blipFill>
        <p:spPr bwMode="auto">
          <a:xfrm>
            <a:off x="179388" y="2924175"/>
            <a:ext cx="3048000" cy="2081213"/>
          </a:xfrm>
          <a:prstGeom prst="rect">
            <a:avLst/>
          </a:prstGeom>
          <a:noFill/>
          <a:ln w="9525">
            <a:noFill/>
            <a:miter lim="800000"/>
            <a:headEnd/>
            <a:tailEnd/>
          </a:ln>
        </p:spPr>
      </p:pic>
      <p:pic>
        <p:nvPicPr>
          <p:cNvPr id="6149" name="Picture 5" descr="UM.png"/>
          <p:cNvPicPr>
            <a:picLocks noChangeAspect="1"/>
          </p:cNvPicPr>
          <p:nvPr/>
        </p:nvPicPr>
        <p:blipFill>
          <a:blip r:embed="rId4" cstate="print"/>
          <a:srcRect/>
          <a:stretch>
            <a:fillRect/>
          </a:stretch>
        </p:blipFill>
        <p:spPr bwMode="auto">
          <a:xfrm>
            <a:off x="1187450" y="3500438"/>
            <a:ext cx="879475" cy="822325"/>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r>
              <a:rPr lang="en-US" sz="3600" smtClean="0"/>
              <a:t>Contents</a:t>
            </a:r>
          </a:p>
        </p:txBody>
      </p:sp>
      <p:sp>
        <p:nvSpPr>
          <p:cNvPr id="7171" name="TextBox 4"/>
          <p:cNvSpPr txBox="1">
            <a:spLocks noChangeArrowheads="1"/>
          </p:cNvSpPr>
          <p:nvPr/>
        </p:nvSpPr>
        <p:spPr bwMode="auto">
          <a:xfrm>
            <a:off x="1187450" y="2205038"/>
            <a:ext cx="6697663" cy="3022600"/>
          </a:xfrm>
          <a:prstGeom prst="rect">
            <a:avLst/>
          </a:prstGeom>
          <a:noFill/>
          <a:ln w="9525">
            <a:noFill/>
            <a:miter lim="800000"/>
            <a:headEnd/>
            <a:tailEnd/>
          </a:ln>
        </p:spPr>
        <p:txBody>
          <a:bodyPr>
            <a:spAutoFit/>
          </a:bodyPr>
          <a:lstStyle/>
          <a:p>
            <a:pPr algn="l"/>
            <a:r>
              <a:rPr lang="en-GB" sz="3200">
                <a:solidFill>
                  <a:schemeClr val="tx1"/>
                </a:solidFill>
              </a:rPr>
              <a:t>Migration</a:t>
            </a:r>
          </a:p>
          <a:p>
            <a:pPr algn="l"/>
            <a:endParaRPr lang="en-GB" sz="3200">
              <a:solidFill>
                <a:schemeClr val="tx1"/>
              </a:solidFill>
            </a:endParaRPr>
          </a:p>
          <a:p>
            <a:pPr algn="l"/>
            <a:r>
              <a:rPr lang="en-GB" sz="3200">
                <a:solidFill>
                  <a:schemeClr val="tx1"/>
                </a:solidFill>
              </a:rPr>
              <a:t>Working Practices</a:t>
            </a:r>
          </a:p>
          <a:p>
            <a:pPr algn="l"/>
            <a:endParaRPr lang="en-GB" sz="3200">
              <a:solidFill>
                <a:schemeClr val="tx1"/>
              </a:solidFill>
            </a:endParaRPr>
          </a:p>
          <a:p>
            <a:pPr algn="l"/>
            <a:r>
              <a:rPr lang="en-GB" sz="3200">
                <a:solidFill>
                  <a:schemeClr val="tx1"/>
                </a:solidFill>
              </a:rPr>
              <a:t>The future of Testing</a:t>
            </a:r>
          </a:p>
          <a:p>
            <a:pPr algn="l"/>
            <a:endParaRPr lang="en-GB" sz="3200">
              <a:solidFill>
                <a:schemeClr val="tx1"/>
              </a:solidFill>
            </a:endParaRPr>
          </a:p>
          <a:p>
            <a:pPr algn="l"/>
            <a:r>
              <a:rPr lang="en-GB" sz="3200">
                <a:solidFill>
                  <a:schemeClr val="tx1"/>
                </a:solidFill>
              </a:rPr>
              <a:t>How to get an account....</a:t>
            </a:r>
          </a:p>
        </p:txBody>
      </p: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1280px-Dust_storm_over_Libya.jpg"/>
          <p:cNvPicPr>
            <a:picLocks noChangeAspect="1"/>
          </p:cNvPicPr>
          <p:nvPr/>
        </p:nvPicPr>
        <p:blipFill>
          <a:blip r:embed="rId3" cstate="print"/>
          <a:srcRect/>
          <a:stretch>
            <a:fillRect/>
          </a:stretch>
        </p:blipFill>
        <p:spPr bwMode="auto">
          <a:xfrm>
            <a:off x="539750" y="1484313"/>
            <a:ext cx="6335713" cy="4930775"/>
          </a:xfrm>
          <a:prstGeom prst="rect">
            <a:avLst/>
          </a:prstGeom>
          <a:noFill/>
          <a:ln w="9525">
            <a:noFill/>
            <a:miter lim="800000"/>
            <a:headEnd/>
            <a:tailEnd/>
          </a:ln>
        </p:spPr>
      </p:pic>
      <p:sp>
        <p:nvSpPr>
          <p:cNvPr id="8195" name="Title 1"/>
          <p:cNvSpPr>
            <a:spLocks noGrp="1"/>
          </p:cNvSpPr>
          <p:nvPr>
            <p:ph type="title" idx="4294967295"/>
          </p:nvPr>
        </p:nvSpPr>
        <p:spPr/>
        <p:txBody>
          <a:bodyPr/>
          <a:lstStyle/>
          <a:p>
            <a:r>
              <a:rPr lang="en-US" sz="3600" smtClean="0"/>
              <a:t>UM10.0  Kinetic Khamsin</a:t>
            </a:r>
            <a:br>
              <a:rPr lang="en-US" sz="3600" smtClean="0"/>
            </a:br>
            <a:endParaRPr lang="en-US" sz="1600" smtClean="0"/>
          </a:p>
        </p:txBody>
      </p:sp>
      <p:sp>
        <p:nvSpPr>
          <p:cNvPr id="8196" name="TextBox 4"/>
          <p:cNvSpPr txBox="1">
            <a:spLocks noChangeArrowheads="1"/>
          </p:cNvSpPr>
          <p:nvPr/>
        </p:nvSpPr>
        <p:spPr bwMode="auto">
          <a:xfrm>
            <a:off x="539750" y="5732463"/>
            <a:ext cx="6696075" cy="511175"/>
          </a:xfrm>
          <a:prstGeom prst="rect">
            <a:avLst/>
          </a:prstGeom>
          <a:noFill/>
          <a:ln w="9525">
            <a:noFill/>
            <a:miter lim="800000"/>
            <a:headEnd/>
            <a:tailEnd/>
          </a:ln>
        </p:spPr>
        <p:txBody>
          <a:bodyPr>
            <a:spAutoFit/>
          </a:bodyPr>
          <a:lstStyle/>
          <a:p>
            <a:pPr algn="l"/>
            <a:r>
              <a:rPr lang="en-GB" sz="3200">
                <a:solidFill>
                  <a:schemeClr val="tx1"/>
                </a:solidFill>
              </a:rPr>
              <a:t>Released 28</a:t>
            </a:r>
            <a:r>
              <a:rPr lang="en-GB" sz="3200" baseline="30000">
                <a:solidFill>
                  <a:schemeClr val="tx1"/>
                </a:solidFill>
              </a:rPr>
              <a:t>th</a:t>
            </a:r>
            <a:r>
              <a:rPr lang="en-GB" sz="3200">
                <a:solidFill>
                  <a:schemeClr val="tx1"/>
                </a:solidFill>
              </a:rPr>
              <a:t> Nov 2014</a:t>
            </a:r>
          </a:p>
        </p:txBody>
      </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sz="3600" smtClean="0"/>
              <a:t>Where can I find it?</a:t>
            </a:r>
            <a:br>
              <a:rPr lang="en-US" sz="3600" smtClean="0"/>
            </a:br>
            <a:r>
              <a:rPr lang="en-US" sz="3600" smtClean="0"/>
              <a:t>How can I use it?</a:t>
            </a:r>
          </a:p>
        </p:txBody>
      </p:sp>
      <p:sp>
        <p:nvSpPr>
          <p:cNvPr id="9219" name="TextBox 3"/>
          <p:cNvSpPr txBox="1">
            <a:spLocks noChangeArrowheads="1"/>
          </p:cNvSpPr>
          <p:nvPr/>
        </p:nvSpPr>
        <p:spPr bwMode="auto">
          <a:xfrm>
            <a:off x="968375" y="1484313"/>
            <a:ext cx="6953250" cy="511175"/>
          </a:xfrm>
          <a:prstGeom prst="rect">
            <a:avLst/>
          </a:prstGeom>
          <a:noFill/>
          <a:ln w="9525">
            <a:noFill/>
            <a:miter lim="800000"/>
            <a:headEnd/>
            <a:tailEnd/>
          </a:ln>
        </p:spPr>
        <p:txBody>
          <a:bodyPr wrap="none">
            <a:spAutoFit/>
          </a:bodyPr>
          <a:lstStyle/>
          <a:p>
            <a:r>
              <a:rPr lang="en-GB" sz="3200">
                <a:solidFill>
                  <a:schemeClr val="tx1"/>
                </a:solidFill>
              </a:rPr>
              <a:t>https://code.metoffice.gov.uk/trac/um/</a:t>
            </a:r>
          </a:p>
        </p:txBody>
      </p:sp>
      <p:pic>
        <p:nvPicPr>
          <p:cNvPr id="9220" name="Picture 4" descr="the_UM_wiki.png"/>
          <p:cNvPicPr>
            <a:picLocks noChangeAspect="1"/>
          </p:cNvPicPr>
          <p:nvPr/>
        </p:nvPicPr>
        <p:blipFill>
          <a:blip r:embed="rId3" cstate="print"/>
          <a:srcRect/>
          <a:stretch>
            <a:fillRect/>
          </a:stretch>
        </p:blipFill>
        <p:spPr bwMode="auto">
          <a:xfrm>
            <a:off x="684213" y="2133600"/>
            <a:ext cx="7408862" cy="424815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red-sunset.jpg"/>
          <p:cNvPicPr>
            <a:picLocks noChangeAspect="1"/>
          </p:cNvPicPr>
          <p:nvPr/>
        </p:nvPicPr>
        <p:blipFill>
          <a:blip r:embed="rId3" cstate="print"/>
          <a:srcRect/>
          <a:stretch>
            <a:fillRect/>
          </a:stretch>
        </p:blipFill>
        <p:spPr bwMode="auto">
          <a:xfrm>
            <a:off x="971550" y="1557338"/>
            <a:ext cx="6888163" cy="4591050"/>
          </a:xfrm>
          <a:prstGeom prst="rect">
            <a:avLst/>
          </a:prstGeom>
          <a:noFill/>
          <a:ln w="9525">
            <a:noFill/>
            <a:miter lim="800000"/>
            <a:headEnd/>
            <a:tailEnd/>
          </a:ln>
        </p:spPr>
      </p:pic>
      <p:sp>
        <p:nvSpPr>
          <p:cNvPr id="7" name="Title 1"/>
          <p:cNvSpPr txBox="1">
            <a:spLocks/>
          </p:cNvSpPr>
          <p:nvPr/>
        </p:nvSpPr>
        <p:spPr bwMode="auto">
          <a:xfrm>
            <a:off x="1752600" y="347663"/>
            <a:ext cx="6934200" cy="1371600"/>
          </a:xfrm>
          <a:prstGeom prst="rect">
            <a:avLst/>
          </a:prstGeom>
          <a:noFill/>
          <a:ln w="9525">
            <a:noFill/>
            <a:miter lim="800000"/>
            <a:headEnd/>
            <a:tailEnd/>
          </a:ln>
        </p:spPr>
        <p:txBody>
          <a:bodyPr/>
          <a:lstStyle/>
          <a:p>
            <a:pPr algn="l" eaLnBrk="0" hangingPunct="0">
              <a:defRPr/>
            </a:pPr>
            <a:r>
              <a:rPr lang="en-US" sz="3600" kern="0" dirty="0">
                <a:solidFill>
                  <a:srgbClr val="FFFFFF"/>
                </a:solidFill>
                <a:latin typeface="+mj-lt"/>
                <a:ea typeface="+mj-ea"/>
                <a:cs typeface="+mj-cs"/>
              </a:rPr>
              <a:t>Red sky in the morning, </a:t>
            </a:r>
          </a:p>
          <a:p>
            <a:pPr algn="l" eaLnBrk="0" hangingPunct="0">
              <a:defRPr/>
            </a:pPr>
            <a:r>
              <a:rPr lang="en-US" sz="3600" kern="0" dirty="0">
                <a:solidFill>
                  <a:srgbClr val="FFFFFF"/>
                </a:solidFill>
                <a:latin typeface="+mj-lt"/>
                <a:ea typeface="+mj-ea"/>
                <a:cs typeface="+mj-cs"/>
              </a:rPr>
              <a:t>shepherds warning!</a:t>
            </a:r>
          </a:p>
        </p:txBody>
      </p:sp>
    </p:spTree>
  </p:cSld>
  <p:clrMapOvr>
    <a:masterClrMapping/>
  </p:clrMapOvr>
  <p:transition>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r>
              <a:rPr lang="en-US" sz="3600" smtClean="0"/>
              <a:t>Red sky in the morning,</a:t>
            </a:r>
            <a:br>
              <a:rPr lang="en-US" sz="3600" smtClean="0"/>
            </a:br>
            <a:r>
              <a:rPr lang="en-US" sz="3600" smtClean="0"/>
              <a:t>shepherds warning!</a:t>
            </a:r>
          </a:p>
        </p:txBody>
      </p:sp>
      <p:sp>
        <p:nvSpPr>
          <p:cNvPr id="4" name="TextBox 3"/>
          <p:cNvSpPr txBox="1"/>
          <p:nvPr/>
        </p:nvSpPr>
        <p:spPr>
          <a:xfrm>
            <a:off x="250825" y="1844675"/>
            <a:ext cx="8439150" cy="4487863"/>
          </a:xfrm>
          <a:prstGeom prst="rect">
            <a:avLst/>
          </a:prstGeom>
          <a:noFill/>
        </p:spPr>
        <p:txBody>
          <a:bodyPr>
            <a:spAutoFit/>
          </a:bodyPr>
          <a:lstStyle/>
          <a:p>
            <a:pPr>
              <a:defRPr/>
            </a:pPr>
            <a:r>
              <a:rPr lang="en-GB" sz="2400" dirty="0">
                <a:solidFill>
                  <a:schemeClr val="tx1"/>
                </a:solidFill>
              </a:rPr>
              <a:t>The UM collaboration service is for the benefit of all registered users. </a:t>
            </a:r>
          </a:p>
          <a:p>
            <a:pPr>
              <a:defRPr/>
            </a:pPr>
            <a:endParaRPr lang="en-GB" sz="2400" dirty="0">
              <a:solidFill>
                <a:schemeClr val="tx1"/>
              </a:solidFill>
            </a:endParaRPr>
          </a:p>
          <a:p>
            <a:pPr algn="l">
              <a:defRPr/>
            </a:pPr>
            <a:endParaRPr lang="en-GB" sz="2400" dirty="0">
              <a:solidFill>
                <a:schemeClr val="tx1"/>
              </a:solidFill>
            </a:endParaRPr>
          </a:p>
          <a:p>
            <a:pPr>
              <a:defRPr/>
            </a:pPr>
            <a:r>
              <a:rPr lang="en-GB" sz="2400" dirty="0">
                <a:solidFill>
                  <a:schemeClr val="accent5"/>
                </a:solidFill>
              </a:rPr>
              <a:t>Please</a:t>
            </a:r>
            <a:r>
              <a:rPr lang="en-GB" sz="2400" dirty="0">
                <a:solidFill>
                  <a:schemeClr val="tx1"/>
                </a:solidFill>
              </a:rPr>
              <a:t> consider the </a:t>
            </a:r>
            <a:r>
              <a:rPr lang="en-GB" sz="2400" dirty="0">
                <a:solidFill>
                  <a:schemeClr val="accent5"/>
                </a:solidFill>
              </a:rPr>
              <a:t>diversity</a:t>
            </a:r>
            <a:r>
              <a:rPr lang="en-GB" sz="2400" dirty="0">
                <a:solidFill>
                  <a:schemeClr val="tx1"/>
                </a:solidFill>
              </a:rPr>
              <a:t> of the UM community when adding to the UM </a:t>
            </a:r>
            <a:r>
              <a:rPr lang="en-GB" sz="2400" dirty="0" err="1">
                <a:solidFill>
                  <a:schemeClr val="tx1"/>
                </a:solidFill>
              </a:rPr>
              <a:t>Trac</a:t>
            </a:r>
            <a:r>
              <a:rPr lang="en-GB" sz="2400" dirty="0">
                <a:solidFill>
                  <a:schemeClr val="tx1"/>
                </a:solidFill>
              </a:rPr>
              <a:t> system; tickets, code changes and documentation. </a:t>
            </a:r>
          </a:p>
          <a:p>
            <a:pPr>
              <a:defRPr/>
            </a:pPr>
            <a:endParaRPr lang="en-GB" sz="2400" dirty="0">
              <a:solidFill>
                <a:schemeClr val="tx1"/>
              </a:solidFill>
            </a:endParaRPr>
          </a:p>
          <a:p>
            <a:pPr>
              <a:defRPr/>
            </a:pPr>
            <a:endParaRPr lang="en-GB" sz="2400" dirty="0">
              <a:solidFill>
                <a:schemeClr val="tx1"/>
              </a:solidFill>
            </a:endParaRPr>
          </a:p>
          <a:p>
            <a:pPr>
              <a:defRPr/>
            </a:pPr>
            <a:r>
              <a:rPr lang="en-GB" sz="2400" dirty="0">
                <a:solidFill>
                  <a:srgbClr val="FF0000"/>
                </a:solidFill>
              </a:rPr>
              <a:t>NEVER</a:t>
            </a:r>
            <a:r>
              <a:rPr lang="en-GB" sz="2400" dirty="0">
                <a:solidFill>
                  <a:schemeClr val="tx1"/>
                </a:solidFill>
              </a:rPr>
              <a:t> add code to the UM repository (to any branch) that has been developed under a license other than the UM license, without agreement from the UM system team.</a:t>
            </a:r>
          </a:p>
          <a:p>
            <a:pPr>
              <a:defRPr/>
            </a:pPr>
            <a:endParaRPr lang="en-GB" sz="2400" dirty="0">
              <a:solidFill>
                <a:schemeClr val="tx1"/>
              </a:solidFill>
            </a:endParaRPr>
          </a:p>
          <a:p>
            <a:pPr>
              <a:defRPr/>
            </a:pPr>
            <a:r>
              <a:rPr lang="en-GB" sz="2400" dirty="0">
                <a:solidFill>
                  <a:schemeClr val="tx1"/>
                </a:solidFill>
              </a:rPr>
              <a:t>Please </a:t>
            </a:r>
            <a:r>
              <a:rPr lang="en-GB" sz="2400" dirty="0">
                <a:solidFill>
                  <a:srgbClr val="FF0000"/>
                </a:solidFill>
              </a:rPr>
              <a:t>do not</a:t>
            </a:r>
            <a:r>
              <a:rPr lang="en-GB" sz="2400" dirty="0">
                <a:solidFill>
                  <a:schemeClr val="tx1"/>
                </a:solidFill>
              </a:rPr>
              <a:t> lift code from books either...... </a:t>
            </a:r>
          </a:p>
        </p:txBody>
      </p:sp>
    </p:spTree>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r>
              <a:rPr lang="en-US" sz="3600" smtClean="0"/>
              <a:t>Watch your branches</a:t>
            </a:r>
            <a:br>
              <a:rPr lang="en-US" sz="3600" smtClean="0"/>
            </a:br>
            <a:r>
              <a:rPr lang="en-US" sz="1800" smtClean="0"/>
              <a:t>CC attribution 2.0 license     SA Hooper, Swansea.</a:t>
            </a:r>
          </a:p>
        </p:txBody>
      </p:sp>
      <p:pic>
        <p:nvPicPr>
          <p:cNvPr id="12291" name="Picture 4" descr="800px-Looking_up_at_a_tree,_Calgary_(5513113466).jpg"/>
          <p:cNvPicPr>
            <a:picLocks noChangeAspect="1"/>
          </p:cNvPicPr>
          <p:nvPr/>
        </p:nvPicPr>
        <p:blipFill>
          <a:blip r:embed="rId3" cstate="print"/>
          <a:srcRect/>
          <a:stretch>
            <a:fillRect/>
          </a:stretch>
        </p:blipFill>
        <p:spPr bwMode="auto">
          <a:xfrm>
            <a:off x="827088" y="1700213"/>
            <a:ext cx="6956425" cy="4608512"/>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r>
              <a:rPr lang="en-US" sz="3600" smtClean="0"/>
              <a:t>Watch your branches</a:t>
            </a:r>
          </a:p>
        </p:txBody>
      </p:sp>
      <p:sp>
        <p:nvSpPr>
          <p:cNvPr id="13315" name="TextBox 3"/>
          <p:cNvSpPr txBox="1">
            <a:spLocks noChangeArrowheads="1"/>
          </p:cNvSpPr>
          <p:nvPr/>
        </p:nvSpPr>
        <p:spPr bwMode="auto">
          <a:xfrm>
            <a:off x="0" y="1557338"/>
            <a:ext cx="9144000" cy="6684962"/>
          </a:xfrm>
          <a:prstGeom prst="rect">
            <a:avLst/>
          </a:prstGeom>
          <a:noFill/>
          <a:ln w="9525">
            <a:noFill/>
            <a:miter lim="800000"/>
            <a:headEnd/>
            <a:tailEnd/>
          </a:ln>
        </p:spPr>
        <p:txBody>
          <a:bodyPr>
            <a:spAutoFit/>
          </a:bodyPr>
          <a:lstStyle/>
          <a:p>
            <a:pPr algn="l"/>
            <a:endParaRPr lang="en-GB" sz="2400">
              <a:solidFill>
                <a:schemeClr val="tx1"/>
              </a:solidFill>
            </a:endParaRPr>
          </a:p>
          <a:p>
            <a:pPr algn="l"/>
            <a:r>
              <a:rPr lang="en-GB" sz="2400">
                <a:solidFill>
                  <a:schemeClr val="tx1"/>
                </a:solidFill>
              </a:rPr>
              <a:t>If your build job is dependent upon branches then </a:t>
            </a:r>
            <a:r>
              <a:rPr lang="en-GB" sz="2400">
                <a:solidFill>
                  <a:srgbClr val="FF0000"/>
                </a:solidFill>
              </a:rPr>
              <a:t>always</a:t>
            </a:r>
            <a:r>
              <a:rPr lang="en-GB" sz="2400">
                <a:solidFill>
                  <a:schemeClr val="tx1"/>
                </a:solidFill>
              </a:rPr>
              <a:t> use  known working revision numbers.</a:t>
            </a:r>
          </a:p>
          <a:p>
            <a:pPr algn="l"/>
            <a:endParaRPr lang="en-GB" sz="2400">
              <a:solidFill>
                <a:schemeClr val="tx1"/>
              </a:solidFill>
            </a:endParaRPr>
          </a:p>
          <a:p>
            <a:pPr algn="l"/>
            <a:r>
              <a:rPr lang="en-GB" sz="2400">
                <a:solidFill>
                  <a:schemeClr val="tx1"/>
                </a:solidFill>
              </a:rPr>
              <a:t>You may not be aware when such a branch is altered or removed by the owner, either intentionally or unintentionally. </a:t>
            </a:r>
          </a:p>
          <a:p>
            <a:pPr algn="l"/>
            <a:endParaRPr lang="en-GB" sz="2400">
              <a:solidFill>
                <a:schemeClr val="tx1"/>
              </a:solidFill>
            </a:endParaRPr>
          </a:p>
          <a:p>
            <a:pPr algn="l"/>
            <a:r>
              <a:rPr lang="en-GB" sz="2400">
                <a:solidFill>
                  <a:schemeClr val="tx1"/>
                </a:solidFill>
              </a:rPr>
              <a:t>Suites should aim to include the build apps for the used executables. </a:t>
            </a:r>
          </a:p>
          <a:p>
            <a:pPr algn="l"/>
            <a:endParaRPr lang="en-GB" sz="2400">
              <a:solidFill>
                <a:schemeClr val="tx1"/>
              </a:solidFill>
            </a:endParaRPr>
          </a:p>
          <a:p>
            <a:pPr algn="l"/>
            <a:r>
              <a:rPr lang="en-GB" sz="2400">
                <a:solidFill>
                  <a:schemeClr val="tx1"/>
                </a:solidFill>
              </a:rPr>
              <a:t>Operational/production suites should aim to avoid using branches and push for code to be approved for the UM trunk first. If not possible then use revision numbers!</a:t>
            </a:r>
          </a:p>
          <a:p>
            <a:pPr algn="l"/>
            <a:endParaRPr lang="en-GB" sz="2400">
              <a:solidFill>
                <a:schemeClr val="tx1"/>
              </a:solidFill>
            </a:endParaRPr>
          </a:p>
          <a:p>
            <a:pPr algn="l"/>
            <a:r>
              <a:rPr lang="en-GB" sz="2400">
                <a:solidFill>
                  <a:schemeClr val="tx1"/>
                </a:solidFill>
              </a:rPr>
              <a:t>Branches commits will be locked down to the branch owner</a:t>
            </a:r>
          </a:p>
          <a:p>
            <a:pPr algn="l"/>
            <a:r>
              <a:rPr lang="en-GB" sz="2400">
                <a:solidFill>
                  <a:schemeClr val="tx1"/>
                </a:solidFill>
              </a:rPr>
              <a:t>Shared branches to a few owners.</a:t>
            </a:r>
          </a:p>
          <a:p>
            <a:pPr algn="l"/>
            <a:endParaRPr lang="en-GB" sz="2400">
              <a:solidFill>
                <a:schemeClr val="tx1"/>
              </a:solidFill>
            </a:endParaRPr>
          </a:p>
          <a:p>
            <a:pPr algn="l"/>
            <a:endParaRPr lang="en-GB" sz="2400">
              <a:solidFill>
                <a:schemeClr val="tx1"/>
              </a:solidFill>
            </a:endParaRPr>
          </a:p>
          <a:p>
            <a:pPr algn="l"/>
            <a:endParaRPr lang="en-GB" sz="2400">
              <a:solidFill>
                <a:schemeClr val="tx1"/>
              </a:solidFill>
            </a:endParaRPr>
          </a:p>
          <a:p>
            <a:pPr algn="l"/>
            <a:endParaRPr lang="en-GB" sz="2400">
              <a:solidFill>
                <a:schemeClr val="tx1"/>
              </a:solidFill>
            </a:endParaRPr>
          </a:p>
          <a:p>
            <a:pPr algn="l"/>
            <a:endParaRPr lang="en-GB" sz="2400">
              <a:solidFill>
                <a:schemeClr val="tx1"/>
              </a:solidFill>
            </a:endParaRPr>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23850" y="6553200"/>
            <a:ext cx="2895600" cy="228600"/>
          </a:xfrm>
          <a:prstGeom prst="rect">
            <a:avLst/>
          </a:prstGeom>
        </p:spPr>
        <p:txBody>
          <a:bodyPr/>
          <a:lstStyle/>
          <a:p>
            <a:r>
              <a:rPr lang="en-GB" sz="1400" dirty="0" smtClean="0">
                <a:latin typeface="Times" pitchFamily="18" charset="0"/>
              </a:rPr>
              <a:t> </a:t>
            </a:r>
            <a:endParaRPr lang="en-GB" sz="1400" dirty="0">
              <a:latin typeface="Times" pitchFamily="18" charset="0"/>
            </a:endParaRPr>
          </a:p>
        </p:txBody>
      </p:sp>
      <p:sp>
        <p:nvSpPr>
          <p:cNvPr id="243714" name="Rectangle 2"/>
          <p:cNvSpPr>
            <a:spLocks noGrp="1" noChangeArrowheads="1"/>
          </p:cNvSpPr>
          <p:nvPr>
            <p:ph type="title"/>
          </p:nvPr>
        </p:nvSpPr>
        <p:spPr/>
        <p:txBody>
          <a:bodyPr/>
          <a:lstStyle/>
          <a:p>
            <a:r>
              <a:rPr lang="en-GB"/>
              <a:t>Background</a:t>
            </a:r>
          </a:p>
        </p:txBody>
      </p:sp>
      <p:sp>
        <p:nvSpPr>
          <p:cNvPr id="243715" name="Rectangle 3"/>
          <p:cNvSpPr>
            <a:spLocks noGrp="1" noChangeArrowheads="1"/>
          </p:cNvSpPr>
          <p:nvPr>
            <p:ph type="body" idx="1"/>
          </p:nvPr>
        </p:nvSpPr>
        <p:spPr>
          <a:xfrm>
            <a:off x="1476375" y="1773238"/>
            <a:ext cx="7210425" cy="4751387"/>
          </a:xfrm>
        </p:spPr>
        <p:txBody>
          <a:bodyPr/>
          <a:lstStyle/>
          <a:p>
            <a:pPr>
              <a:buNone/>
            </a:pPr>
            <a:r>
              <a:rPr lang="en-GB" dirty="0" smtClean="0"/>
              <a:t>Impact</a:t>
            </a:r>
            <a:endParaRPr lang="en-GB" dirty="0"/>
          </a:p>
          <a:p>
            <a:r>
              <a:rPr lang="en-GB" dirty="0"/>
              <a:t>Collaborators do not contribute to pre-release testing.</a:t>
            </a:r>
          </a:p>
          <a:p>
            <a:r>
              <a:rPr lang="en-GB" dirty="0"/>
              <a:t>Collaborative code development almost impossible.</a:t>
            </a:r>
          </a:p>
          <a:p>
            <a:r>
              <a:rPr lang="en-GB" dirty="0"/>
              <a:t>Collaborators cannot see details of known issues or changes under development  and cannot participate in code reviews.</a:t>
            </a:r>
          </a:p>
          <a:p>
            <a:r>
              <a:rPr lang="en-GB" dirty="0"/>
              <a:t>etc.</a:t>
            </a:r>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r>
              <a:rPr lang="en-US" sz="3600" smtClean="0"/>
              <a:t>How to migrate?</a:t>
            </a:r>
          </a:p>
        </p:txBody>
      </p:sp>
      <p:sp>
        <p:nvSpPr>
          <p:cNvPr id="4" name="TextBox 3"/>
          <p:cNvSpPr txBox="1">
            <a:spLocks noChangeArrowheads="1"/>
          </p:cNvSpPr>
          <p:nvPr/>
        </p:nvSpPr>
        <p:spPr bwMode="auto">
          <a:xfrm>
            <a:off x="280988" y="1773238"/>
            <a:ext cx="8588375" cy="4487862"/>
          </a:xfrm>
          <a:prstGeom prst="rect">
            <a:avLst/>
          </a:prstGeom>
          <a:noFill/>
          <a:ln w="9525">
            <a:noFill/>
            <a:miter lim="800000"/>
            <a:headEnd/>
            <a:tailEnd/>
          </a:ln>
        </p:spPr>
        <p:txBody>
          <a:bodyPr wrap="none">
            <a:spAutoFit/>
          </a:bodyPr>
          <a:lstStyle/>
          <a:p>
            <a:pPr algn="l"/>
            <a:r>
              <a:rPr lang="en-GB" sz="2400">
                <a:solidFill>
                  <a:schemeClr val="tx1"/>
                </a:solidFill>
              </a:rPr>
              <a:t>No tickets will be migrated from any old repos to the new one.</a:t>
            </a:r>
          </a:p>
          <a:p>
            <a:pPr algn="l"/>
            <a:endParaRPr lang="en-GB" sz="2400">
              <a:solidFill>
                <a:schemeClr val="tx1"/>
              </a:solidFill>
            </a:endParaRPr>
          </a:p>
          <a:p>
            <a:pPr algn="l"/>
            <a:r>
              <a:rPr lang="en-GB" sz="2400">
                <a:solidFill>
                  <a:schemeClr val="tx1"/>
                </a:solidFill>
              </a:rPr>
              <a:t>Why?</a:t>
            </a:r>
          </a:p>
          <a:p>
            <a:pPr algn="l"/>
            <a:r>
              <a:rPr lang="en-GB" sz="2400">
                <a:solidFill>
                  <a:schemeClr val="tx1"/>
                </a:solidFill>
              </a:rPr>
              <a:t>At the Met Office we have </a:t>
            </a:r>
          </a:p>
          <a:p>
            <a:pPr algn="l"/>
            <a:endParaRPr lang="en-GB" sz="2400">
              <a:solidFill>
                <a:schemeClr val="tx1"/>
              </a:solidFill>
            </a:endParaRPr>
          </a:p>
          <a:p>
            <a:pPr algn="l"/>
            <a:r>
              <a:rPr lang="en-GB" sz="3600">
                <a:solidFill>
                  <a:schemeClr val="bg1"/>
                </a:solidFill>
              </a:rPr>
              <a:t>989 open tickets.... </a:t>
            </a:r>
          </a:p>
          <a:p>
            <a:pPr algn="l"/>
            <a:endParaRPr lang="en-GB" sz="3600">
              <a:solidFill>
                <a:schemeClr val="tx1"/>
              </a:solidFill>
            </a:endParaRPr>
          </a:p>
          <a:p>
            <a:pPr algn="l"/>
            <a:r>
              <a:rPr lang="en-GB" sz="2400">
                <a:solidFill>
                  <a:schemeClr val="tx1"/>
                </a:solidFill>
              </a:rPr>
              <a:t>It is </a:t>
            </a:r>
            <a:r>
              <a:rPr lang="en-GB" sz="2400">
                <a:solidFill>
                  <a:srgbClr val="FF0000"/>
                </a:solidFill>
              </a:rPr>
              <a:t>YOUR</a:t>
            </a:r>
            <a:r>
              <a:rPr lang="en-GB" sz="2400">
                <a:solidFill>
                  <a:schemeClr val="tx1"/>
                </a:solidFill>
              </a:rPr>
              <a:t> job to migrate your tickets....</a:t>
            </a:r>
          </a:p>
          <a:p>
            <a:pPr algn="l"/>
            <a:endParaRPr lang="en-GB" sz="2400">
              <a:solidFill>
                <a:schemeClr val="tx1"/>
              </a:solidFill>
            </a:endParaRPr>
          </a:p>
          <a:p>
            <a:pPr algn="l"/>
            <a:r>
              <a:rPr lang="en-GB" sz="2400">
                <a:solidFill>
                  <a:schemeClr val="tx1"/>
                </a:solidFill>
              </a:rPr>
              <a:t>Please       please        please </a:t>
            </a:r>
          </a:p>
          <a:p>
            <a:pPr algn="l"/>
            <a:endParaRPr lang="en-GB" sz="2400">
              <a:solidFill>
                <a:schemeClr val="tx1"/>
              </a:solidFill>
            </a:endParaRPr>
          </a:p>
          <a:p>
            <a:pPr algn="l"/>
            <a:r>
              <a:rPr lang="en-GB" sz="2400">
                <a:solidFill>
                  <a:schemeClr val="tx1"/>
                </a:solidFill>
              </a:rPr>
              <a:t>only migrate valid tickets and close old invalid tickets.</a:t>
            </a:r>
          </a:p>
          <a:p>
            <a:pPr algn="l"/>
            <a:endParaRPr lang="en-GB" sz="2400">
              <a:solidFill>
                <a:schemeClr val="tx1"/>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ox(in)">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 calcmode="lin" valueType="num">
                                      <p:cBhvr additive="base">
                                        <p:cTn id="17" dur="50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4">
                                            <p:txEl>
                                              <p:pRg st="9" end="9"/>
                                            </p:txEl>
                                          </p:spTgt>
                                        </p:tgtEl>
                                        <p:attrNameLst>
                                          <p:attrName>ppt_y</p:attrName>
                                        </p:attrNameLst>
                                      </p:cBhvr>
                                      <p:tavLst>
                                        <p:tav tm="0">
                                          <p:val>
                                            <p:strVal val="1+#ppt_h/2"/>
                                          </p:val>
                                        </p:tav>
                                        <p:tav tm="100000">
                                          <p:val>
                                            <p:strVal val="#ppt_y"/>
                                          </p:val>
                                        </p:tav>
                                      </p:tavLst>
                                    </p:anim>
                                  </p:childTnLst>
                                </p:cTn>
                              </p:par>
                              <p:par>
                                <p:cTn id="19" presetID="7" presetClass="entr" presetSubtype="4"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 calcmode="lin" valueType="num">
                                      <p:cBhvr additive="base">
                                        <p:cTn id="21" dur="50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2" dur="50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US" sz="3600" smtClean="0"/>
              <a:t>‘Classic’ UM ticket failures….</a:t>
            </a:r>
          </a:p>
        </p:txBody>
      </p:sp>
      <p:pic>
        <p:nvPicPr>
          <p:cNvPr id="15363" name="Picture 5" descr="old.ticket.png"/>
          <p:cNvPicPr>
            <a:picLocks noChangeAspect="1"/>
          </p:cNvPicPr>
          <p:nvPr/>
        </p:nvPicPr>
        <p:blipFill>
          <a:blip r:embed="rId3" cstate="print"/>
          <a:srcRect/>
          <a:stretch>
            <a:fillRect/>
          </a:stretch>
        </p:blipFill>
        <p:spPr bwMode="auto">
          <a:xfrm>
            <a:off x="1619250" y="1196975"/>
            <a:ext cx="6373813" cy="4935538"/>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r>
              <a:rPr lang="en-US" sz="3600" smtClean="0"/>
              <a:t>Migration….</a:t>
            </a:r>
          </a:p>
        </p:txBody>
      </p:sp>
      <p:sp>
        <p:nvSpPr>
          <p:cNvPr id="8" name="Freeform 7"/>
          <p:cNvSpPr/>
          <p:nvPr/>
        </p:nvSpPr>
        <p:spPr>
          <a:xfrm>
            <a:off x="398948" y="2649686"/>
            <a:ext cx="2326246" cy="1918666"/>
          </a:xfrm>
          <a:custGeom>
            <a:avLst/>
            <a:gdLst>
              <a:gd name="connsiteX0" fmla="*/ 0 w 2326246"/>
              <a:gd name="connsiteY0" fmla="*/ 191867 h 1918666"/>
              <a:gd name="connsiteX1" fmla="*/ 56197 w 2326246"/>
              <a:gd name="connsiteY1" fmla="*/ 56197 h 1918666"/>
              <a:gd name="connsiteX2" fmla="*/ 191868 w 2326246"/>
              <a:gd name="connsiteY2" fmla="*/ 1 h 1918666"/>
              <a:gd name="connsiteX3" fmla="*/ 2134379 w 2326246"/>
              <a:gd name="connsiteY3" fmla="*/ 0 h 1918666"/>
              <a:gd name="connsiteX4" fmla="*/ 2270049 w 2326246"/>
              <a:gd name="connsiteY4" fmla="*/ 56197 h 1918666"/>
              <a:gd name="connsiteX5" fmla="*/ 2326245 w 2326246"/>
              <a:gd name="connsiteY5" fmla="*/ 191868 h 1918666"/>
              <a:gd name="connsiteX6" fmla="*/ 2326246 w 2326246"/>
              <a:gd name="connsiteY6" fmla="*/ 1726799 h 1918666"/>
              <a:gd name="connsiteX7" fmla="*/ 2270049 w 2326246"/>
              <a:gd name="connsiteY7" fmla="*/ 1862469 h 1918666"/>
              <a:gd name="connsiteX8" fmla="*/ 2134378 w 2326246"/>
              <a:gd name="connsiteY8" fmla="*/ 1918666 h 1918666"/>
              <a:gd name="connsiteX9" fmla="*/ 191867 w 2326246"/>
              <a:gd name="connsiteY9" fmla="*/ 1918666 h 1918666"/>
              <a:gd name="connsiteX10" fmla="*/ 56197 w 2326246"/>
              <a:gd name="connsiteY10" fmla="*/ 1862469 h 1918666"/>
              <a:gd name="connsiteX11" fmla="*/ 1 w 2326246"/>
              <a:gd name="connsiteY11" fmla="*/ 1726798 h 1918666"/>
              <a:gd name="connsiteX12" fmla="*/ 0 w 2326246"/>
              <a:gd name="connsiteY12" fmla="*/ 191867 h 19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26246" h="1918666">
                <a:moveTo>
                  <a:pt x="0" y="191867"/>
                </a:moveTo>
                <a:cubicBezTo>
                  <a:pt x="0" y="140981"/>
                  <a:pt x="20215" y="92179"/>
                  <a:pt x="56197" y="56197"/>
                </a:cubicBezTo>
                <a:cubicBezTo>
                  <a:pt x="92179" y="20215"/>
                  <a:pt x="140981" y="1"/>
                  <a:pt x="191868" y="1"/>
                </a:cubicBezTo>
                <a:lnTo>
                  <a:pt x="2134379" y="0"/>
                </a:lnTo>
                <a:cubicBezTo>
                  <a:pt x="2185265" y="0"/>
                  <a:pt x="2234067" y="20215"/>
                  <a:pt x="2270049" y="56197"/>
                </a:cubicBezTo>
                <a:cubicBezTo>
                  <a:pt x="2306031" y="92179"/>
                  <a:pt x="2326245" y="140981"/>
                  <a:pt x="2326245" y="191868"/>
                </a:cubicBezTo>
                <a:cubicBezTo>
                  <a:pt x="2326245" y="703512"/>
                  <a:pt x="2326246" y="1215155"/>
                  <a:pt x="2326246" y="1726799"/>
                </a:cubicBezTo>
                <a:cubicBezTo>
                  <a:pt x="2326246" y="1777685"/>
                  <a:pt x="2306031" y="1826487"/>
                  <a:pt x="2270049" y="1862469"/>
                </a:cubicBezTo>
                <a:cubicBezTo>
                  <a:pt x="2234067" y="1898451"/>
                  <a:pt x="2185265" y="1918666"/>
                  <a:pt x="2134378" y="1918666"/>
                </a:cubicBezTo>
                <a:lnTo>
                  <a:pt x="191867" y="1918666"/>
                </a:lnTo>
                <a:cubicBezTo>
                  <a:pt x="140981" y="1918666"/>
                  <a:pt x="92179" y="1898451"/>
                  <a:pt x="56197" y="1862469"/>
                </a:cubicBezTo>
                <a:cubicBezTo>
                  <a:pt x="20215" y="1826487"/>
                  <a:pt x="1" y="1777685"/>
                  <a:pt x="1" y="1726798"/>
                </a:cubicBezTo>
                <a:cubicBezTo>
                  <a:pt x="1" y="1215154"/>
                  <a:pt x="0" y="703511"/>
                  <a:pt x="0" y="191867"/>
                </a:cubicBezTo>
                <a:close/>
              </a:path>
            </a:pathLst>
          </a:custGeom>
          <a:scene3d>
            <a:camera prst="orthographicFront"/>
            <a:lightRig rig="chilly" dir="t"/>
          </a:scene3d>
          <a:sp3d z="-12700" extrusionH="1700" prstMaterial="dkEdge">
            <a:bevelT w="25400" h="6350" prst="softRound"/>
            <a:bevelB w="0" h="0" prst="convex"/>
          </a:sp3d>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67979" tIns="167979" rIns="167979" bIns="579122" spcCol="1270"/>
          <a:lstStyle/>
          <a:p>
            <a:pPr marL="171450" lvl="1" indent="-171450" algn="l" defTabSz="711200">
              <a:lnSpc>
                <a:spcPct val="90000"/>
              </a:lnSpc>
              <a:spcAft>
                <a:spcPct val="15000"/>
              </a:spcAft>
              <a:buFontTx/>
              <a:buChar char="••"/>
              <a:defRPr/>
            </a:pPr>
            <a:r>
              <a:rPr lang="en-GB" sz="1600" dirty="0"/>
              <a:t>UM9.2</a:t>
            </a:r>
          </a:p>
          <a:p>
            <a:pPr marL="171450" lvl="1" indent="-171450" algn="l" defTabSz="711200">
              <a:lnSpc>
                <a:spcPct val="90000"/>
              </a:lnSpc>
              <a:spcAft>
                <a:spcPct val="15000"/>
              </a:spcAft>
              <a:buFontTx/>
              <a:buChar char="••"/>
              <a:defRPr/>
            </a:pPr>
            <a:r>
              <a:rPr lang="en-GB" sz="1600" dirty="0"/>
              <a:t>Jagged </a:t>
            </a:r>
            <a:r>
              <a:rPr lang="en-GB" sz="1600" dirty="0" err="1"/>
              <a:t>Jetstream</a:t>
            </a:r>
            <a:endParaRPr lang="en-GB" sz="1600" dirty="0"/>
          </a:p>
          <a:p>
            <a:pPr marL="171450" lvl="1" indent="-171450" algn="l" defTabSz="711200">
              <a:lnSpc>
                <a:spcPct val="90000"/>
              </a:lnSpc>
              <a:spcAft>
                <a:spcPct val="15000"/>
              </a:spcAft>
              <a:buFontTx/>
              <a:buChar char="••"/>
              <a:defRPr/>
            </a:pPr>
            <a:r>
              <a:rPr lang="en-GB" sz="1600" b="1" dirty="0"/>
              <a:t>UM internal trunk closed.</a:t>
            </a:r>
          </a:p>
          <a:p>
            <a:pPr marL="171450" lvl="1" indent="-171450" algn="l" defTabSz="711200">
              <a:lnSpc>
                <a:spcPct val="90000"/>
              </a:lnSpc>
              <a:spcAft>
                <a:spcPct val="15000"/>
              </a:spcAft>
              <a:buFontTx/>
              <a:buChar char="••"/>
              <a:defRPr/>
            </a:pPr>
            <a:r>
              <a:rPr lang="en-GB" sz="1600" dirty="0"/>
              <a:t>Developers continue to branch.</a:t>
            </a:r>
          </a:p>
        </p:txBody>
      </p:sp>
      <p:grpSp>
        <p:nvGrpSpPr>
          <p:cNvPr id="2" name="Group 15"/>
          <p:cNvGrpSpPr>
            <a:grpSpLocks/>
          </p:cNvGrpSpPr>
          <p:nvPr/>
        </p:nvGrpSpPr>
        <p:grpSpPr bwMode="auto">
          <a:xfrm>
            <a:off x="915988" y="3163888"/>
            <a:ext cx="3286125" cy="2481262"/>
            <a:chOff x="915892" y="3164633"/>
            <a:chExt cx="3286253" cy="2479764"/>
          </a:xfrm>
        </p:grpSpPr>
        <p:sp>
          <p:nvSpPr>
            <p:cNvPr id="9" name="Shape 8"/>
            <p:cNvSpPr/>
            <p:nvPr/>
          </p:nvSpPr>
          <p:spPr>
            <a:xfrm>
              <a:off x="1722381" y="3164633"/>
              <a:ext cx="2479764" cy="2479764"/>
            </a:xfrm>
            <a:prstGeom prst="leftCircularArrow">
              <a:avLst>
                <a:gd name="adj1" fmla="val 2811"/>
                <a:gd name="adj2" fmla="val 343199"/>
                <a:gd name="adj3" fmla="val 2118710"/>
                <a:gd name="adj4" fmla="val 9024489"/>
                <a:gd name="adj5" fmla="val 3280"/>
              </a:avLst>
            </a:prstGeom>
            <a:scene3d>
              <a:camera prst="orthographicFront"/>
              <a:lightRig rig="chilly" dir="t"/>
            </a:scene3d>
            <a:sp3d z="-70000" extrusionH="1700" prstMaterial="translucentPowder">
              <a:bevelT w="25400" h="6350" prst="softRound"/>
              <a:bevelB w="0" h="0" prst="convex"/>
            </a:sp3d>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 name="Freeform 9"/>
            <p:cNvSpPr/>
            <p:nvPr/>
          </p:nvSpPr>
          <p:spPr>
            <a:xfrm>
              <a:off x="915892" y="4157210"/>
              <a:ext cx="2067774" cy="822285"/>
            </a:xfrm>
            <a:custGeom>
              <a:avLst/>
              <a:gdLst>
                <a:gd name="connsiteX0" fmla="*/ 0 w 2067774"/>
                <a:gd name="connsiteY0" fmla="*/ 82229 h 822285"/>
                <a:gd name="connsiteX1" fmla="*/ 24084 w 2067774"/>
                <a:gd name="connsiteY1" fmla="*/ 24084 h 822285"/>
                <a:gd name="connsiteX2" fmla="*/ 82229 w 2067774"/>
                <a:gd name="connsiteY2" fmla="*/ 0 h 822285"/>
                <a:gd name="connsiteX3" fmla="*/ 1985545 w 2067774"/>
                <a:gd name="connsiteY3" fmla="*/ 0 h 822285"/>
                <a:gd name="connsiteX4" fmla="*/ 2043690 w 2067774"/>
                <a:gd name="connsiteY4" fmla="*/ 24084 h 822285"/>
                <a:gd name="connsiteX5" fmla="*/ 2067774 w 2067774"/>
                <a:gd name="connsiteY5" fmla="*/ 82229 h 822285"/>
                <a:gd name="connsiteX6" fmla="*/ 2067774 w 2067774"/>
                <a:gd name="connsiteY6" fmla="*/ 740056 h 822285"/>
                <a:gd name="connsiteX7" fmla="*/ 2043690 w 2067774"/>
                <a:gd name="connsiteY7" fmla="*/ 798201 h 822285"/>
                <a:gd name="connsiteX8" fmla="*/ 1985545 w 2067774"/>
                <a:gd name="connsiteY8" fmla="*/ 822285 h 822285"/>
                <a:gd name="connsiteX9" fmla="*/ 82229 w 2067774"/>
                <a:gd name="connsiteY9" fmla="*/ 822285 h 822285"/>
                <a:gd name="connsiteX10" fmla="*/ 24084 w 2067774"/>
                <a:gd name="connsiteY10" fmla="*/ 798201 h 822285"/>
                <a:gd name="connsiteX11" fmla="*/ 0 w 2067774"/>
                <a:gd name="connsiteY11" fmla="*/ 740056 h 822285"/>
                <a:gd name="connsiteX12" fmla="*/ 0 w 2067774"/>
                <a:gd name="connsiteY12" fmla="*/ 82229 h 82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7774" h="822285">
                  <a:moveTo>
                    <a:pt x="0" y="82229"/>
                  </a:moveTo>
                  <a:cubicBezTo>
                    <a:pt x="0" y="60421"/>
                    <a:pt x="8663" y="39505"/>
                    <a:pt x="24084" y="24084"/>
                  </a:cubicBezTo>
                  <a:cubicBezTo>
                    <a:pt x="39505" y="8663"/>
                    <a:pt x="60420" y="0"/>
                    <a:pt x="82229" y="0"/>
                  </a:cubicBezTo>
                  <a:lnTo>
                    <a:pt x="1985545" y="0"/>
                  </a:lnTo>
                  <a:cubicBezTo>
                    <a:pt x="2007353" y="0"/>
                    <a:pt x="2028269" y="8663"/>
                    <a:pt x="2043690" y="24084"/>
                  </a:cubicBezTo>
                  <a:cubicBezTo>
                    <a:pt x="2059111" y="39505"/>
                    <a:pt x="2067774" y="60420"/>
                    <a:pt x="2067774" y="82229"/>
                  </a:cubicBezTo>
                  <a:lnTo>
                    <a:pt x="2067774" y="740056"/>
                  </a:lnTo>
                  <a:cubicBezTo>
                    <a:pt x="2067774" y="761864"/>
                    <a:pt x="2059111" y="782780"/>
                    <a:pt x="2043690" y="798201"/>
                  </a:cubicBezTo>
                  <a:cubicBezTo>
                    <a:pt x="2028269" y="813622"/>
                    <a:pt x="2007354" y="822285"/>
                    <a:pt x="1985545" y="822285"/>
                  </a:cubicBezTo>
                  <a:lnTo>
                    <a:pt x="82229" y="822285"/>
                  </a:lnTo>
                  <a:cubicBezTo>
                    <a:pt x="60421" y="822285"/>
                    <a:pt x="39505" y="813622"/>
                    <a:pt x="24084" y="798201"/>
                  </a:cubicBezTo>
                  <a:cubicBezTo>
                    <a:pt x="8663" y="782780"/>
                    <a:pt x="0" y="761865"/>
                    <a:pt x="0" y="740056"/>
                  </a:cubicBezTo>
                  <a:lnTo>
                    <a:pt x="0" y="82229"/>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62184" tIns="49484" rIns="62184" bIns="49484" spcCol="1270" anchor="ctr"/>
            <a:lstStyle/>
            <a:p>
              <a:pPr defTabSz="889000">
                <a:lnSpc>
                  <a:spcPct val="90000"/>
                </a:lnSpc>
                <a:spcAft>
                  <a:spcPct val="35000"/>
                </a:spcAft>
                <a:defRPr/>
              </a:pPr>
              <a:r>
                <a:rPr lang="en-GB" sz="2000" dirty="0"/>
                <a:t>UM9.2  forms  </a:t>
              </a:r>
            </a:p>
            <a:p>
              <a:pPr defTabSz="889000">
                <a:lnSpc>
                  <a:spcPct val="90000"/>
                </a:lnSpc>
                <a:spcAft>
                  <a:spcPct val="35000"/>
                </a:spcAft>
                <a:defRPr/>
              </a:pPr>
              <a:r>
                <a:rPr lang="en-GB" sz="2000" dirty="0"/>
                <a:t>rev 1</a:t>
              </a:r>
            </a:p>
          </p:txBody>
        </p:sp>
      </p:grpSp>
      <p:sp>
        <p:nvSpPr>
          <p:cNvPr id="11" name="Freeform 10"/>
          <p:cNvSpPr/>
          <p:nvPr/>
        </p:nvSpPr>
        <p:spPr>
          <a:xfrm>
            <a:off x="3315645" y="2649686"/>
            <a:ext cx="2326246" cy="2147466"/>
          </a:xfrm>
          <a:custGeom>
            <a:avLst/>
            <a:gdLst>
              <a:gd name="connsiteX0" fmla="*/ 0 w 2326246"/>
              <a:gd name="connsiteY0" fmla="*/ 191867 h 1918666"/>
              <a:gd name="connsiteX1" fmla="*/ 56197 w 2326246"/>
              <a:gd name="connsiteY1" fmla="*/ 56197 h 1918666"/>
              <a:gd name="connsiteX2" fmla="*/ 191868 w 2326246"/>
              <a:gd name="connsiteY2" fmla="*/ 1 h 1918666"/>
              <a:gd name="connsiteX3" fmla="*/ 2134379 w 2326246"/>
              <a:gd name="connsiteY3" fmla="*/ 0 h 1918666"/>
              <a:gd name="connsiteX4" fmla="*/ 2270049 w 2326246"/>
              <a:gd name="connsiteY4" fmla="*/ 56197 h 1918666"/>
              <a:gd name="connsiteX5" fmla="*/ 2326245 w 2326246"/>
              <a:gd name="connsiteY5" fmla="*/ 191868 h 1918666"/>
              <a:gd name="connsiteX6" fmla="*/ 2326246 w 2326246"/>
              <a:gd name="connsiteY6" fmla="*/ 1726799 h 1918666"/>
              <a:gd name="connsiteX7" fmla="*/ 2270049 w 2326246"/>
              <a:gd name="connsiteY7" fmla="*/ 1862469 h 1918666"/>
              <a:gd name="connsiteX8" fmla="*/ 2134378 w 2326246"/>
              <a:gd name="connsiteY8" fmla="*/ 1918666 h 1918666"/>
              <a:gd name="connsiteX9" fmla="*/ 191867 w 2326246"/>
              <a:gd name="connsiteY9" fmla="*/ 1918666 h 1918666"/>
              <a:gd name="connsiteX10" fmla="*/ 56197 w 2326246"/>
              <a:gd name="connsiteY10" fmla="*/ 1862469 h 1918666"/>
              <a:gd name="connsiteX11" fmla="*/ 1 w 2326246"/>
              <a:gd name="connsiteY11" fmla="*/ 1726798 h 1918666"/>
              <a:gd name="connsiteX12" fmla="*/ 0 w 2326246"/>
              <a:gd name="connsiteY12" fmla="*/ 191867 h 19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26246" h="1918666">
                <a:moveTo>
                  <a:pt x="0" y="191867"/>
                </a:moveTo>
                <a:cubicBezTo>
                  <a:pt x="0" y="140981"/>
                  <a:pt x="20215" y="92179"/>
                  <a:pt x="56197" y="56197"/>
                </a:cubicBezTo>
                <a:cubicBezTo>
                  <a:pt x="92179" y="20215"/>
                  <a:pt x="140981" y="1"/>
                  <a:pt x="191868" y="1"/>
                </a:cubicBezTo>
                <a:lnTo>
                  <a:pt x="2134379" y="0"/>
                </a:lnTo>
                <a:cubicBezTo>
                  <a:pt x="2185265" y="0"/>
                  <a:pt x="2234067" y="20215"/>
                  <a:pt x="2270049" y="56197"/>
                </a:cubicBezTo>
                <a:cubicBezTo>
                  <a:pt x="2306031" y="92179"/>
                  <a:pt x="2326245" y="140981"/>
                  <a:pt x="2326245" y="191868"/>
                </a:cubicBezTo>
                <a:cubicBezTo>
                  <a:pt x="2326245" y="703512"/>
                  <a:pt x="2326246" y="1215155"/>
                  <a:pt x="2326246" y="1726799"/>
                </a:cubicBezTo>
                <a:cubicBezTo>
                  <a:pt x="2326246" y="1777685"/>
                  <a:pt x="2306031" y="1826487"/>
                  <a:pt x="2270049" y="1862469"/>
                </a:cubicBezTo>
                <a:cubicBezTo>
                  <a:pt x="2234067" y="1898451"/>
                  <a:pt x="2185265" y="1918666"/>
                  <a:pt x="2134378" y="1918666"/>
                </a:cubicBezTo>
                <a:lnTo>
                  <a:pt x="191867" y="1918666"/>
                </a:lnTo>
                <a:cubicBezTo>
                  <a:pt x="140981" y="1918666"/>
                  <a:pt x="92179" y="1898451"/>
                  <a:pt x="56197" y="1862469"/>
                </a:cubicBezTo>
                <a:cubicBezTo>
                  <a:pt x="20215" y="1826487"/>
                  <a:pt x="1" y="1777685"/>
                  <a:pt x="1" y="1726798"/>
                </a:cubicBezTo>
                <a:cubicBezTo>
                  <a:pt x="1" y="1215154"/>
                  <a:pt x="0" y="703511"/>
                  <a:pt x="0" y="191867"/>
                </a:cubicBezTo>
                <a:close/>
              </a:path>
            </a:pathLst>
          </a:custGeom>
          <a:ln>
            <a:solidFill>
              <a:srgbClr val="FFC000"/>
            </a:solidFill>
          </a:ln>
          <a:scene3d>
            <a:camera prst="orthographicFront"/>
            <a:lightRig rig="chilly" dir="t"/>
          </a:scene3d>
          <a:sp3d z="-12700" extrusionH="1700" prstMaterial="dkEdge">
            <a:bevelT w="25400" h="6350" prst="softRound"/>
            <a:bevelB w="0" h="0" prst="convex"/>
          </a:sp3d>
        </p:spPr>
        <p:style>
          <a:lnRef idx="1">
            <a:schemeClr val="accent5">
              <a:hueOff val="-8554460"/>
              <a:satOff val="1752"/>
              <a:lumOff val="-441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67979" tIns="579122" rIns="167979" bIns="167979" spcCol="1270"/>
          <a:lstStyle/>
          <a:p>
            <a:pPr marL="171450" lvl="1" indent="-171450" algn="l" defTabSz="711200">
              <a:lnSpc>
                <a:spcPct val="90000"/>
              </a:lnSpc>
              <a:spcAft>
                <a:spcPct val="15000"/>
              </a:spcAft>
              <a:buFontTx/>
              <a:buChar char="••"/>
              <a:defRPr/>
            </a:pPr>
            <a:r>
              <a:rPr lang="en-GB" sz="1600" dirty="0"/>
              <a:t>UM9.2.x for UM system work only</a:t>
            </a:r>
          </a:p>
          <a:p>
            <a:pPr marL="171450" lvl="1" indent="-171450" algn="l" defTabSz="711200">
              <a:lnSpc>
                <a:spcPct val="90000"/>
              </a:lnSpc>
              <a:spcAft>
                <a:spcPct val="15000"/>
              </a:spcAft>
              <a:buFontTx/>
              <a:buChar char="••"/>
              <a:defRPr/>
            </a:pPr>
            <a:r>
              <a:rPr lang="en-GB" sz="1600" dirty="0"/>
              <a:t>Not for code development</a:t>
            </a:r>
          </a:p>
          <a:p>
            <a:pPr marL="171450" lvl="1" indent="-171450" algn="l" defTabSz="711200">
              <a:lnSpc>
                <a:spcPct val="90000"/>
              </a:lnSpc>
              <a:spcAft>
                <a:spcPct val="15000"/>
              </a:spcAft>
              <a:buFontTx/>
              <a:buChar char="••"/>
              <a:defRPr/>
            </a:pPr>
            <a:r>
              <a:rPr lang="en-GB" sz="1600" dirty="0"/>
              <a:t>Mirrors set up.</a:t>
            </a:r>
          </a:p>
          <a:p>
            <a:pPr marL="171450" lvl="1" indent="-171450" algn="l" defTabSz="711200">
              <a:lnSpc>
                <a:spcPct val="90000"/>
              </a:lnSpc>
              <a:spcAft>
                <a:spcPct val="15000"/>
              </a:spcAft>
              <a:buFontTx/>
              <a:buChar char="••"/>
              <a:defRPr/>
            </a:pPr>
            <a:r>
              <a:rPr lang="en-GB" sz="1600" dirty="0"/>
              <a:t>Code Styling</a:t>
            </a:r>
          </a:p>
        </p:txBody>
      </p:sp>
      <p:grpSp>
        <p:nvGrpSpPr>
          <p:cNvPr id="3" name="Group 16"/>
          <p:cNvGrpSpPr>
            <a:grpSpLocks/>
          </p:cNvGrpSpPr>
          <p:nvPr/>
        </p:nvGrpSpPr>
        <p:grpSpPr bwMode="auto">
          <a:xfrm>
            <a:off x="3832225" y="1498600"/>
            <a:ext cx="3563938" cy="2776538"/>
            <a:chOff x="3832588" y="1498412"/>
            <a:chExt cx="3564111" cy="2777007"/>
          </a:xfrm>
        </p:grpSpPr>
        <p:sp>
          <p:nvSpPr>
            <p:cNvPr id="12" name="Circular Arrow 11"/>
            <p:cNvSpPr/>
            <p:nvPr/>
          </p:nvSpPr>
          <p:spPr>
            <a:xfrm>
              <a:off x="4619692" y="1498412"/>
              <a:ext cx="2777007" cy="2777007"/>
            </a:xfrm>
            <a:prstGeom prst="circularArrow">
              <a:avLst>
                <a:gd name="adj1" fmla="val 2510"/>
                <a:gd name="adj2" fmla="val 304324"/>
                <a:gd name="adj3" fmla="val 19520165"/>
                <a:gd name="adj4" fmla="val 12575511"/>
                <a:gd name="adj5" fmla="val 2929"/>
              </a:avLst>
            </a:prstGeom>
            <a:solidFill>
              <a:srgbClr val="FFC000"/>
            </a:solidFill>
            <a:scene3d>
              <a:camera prst="orthographicFront"/>
              <a:lightRig rig="chilly" dir="t"/>
            </a:scene3d>
            <a:sp3d z="-70000" extrusionH="1700" prstMaterial="translucentPowder">
              <a:bevelT w="25400" h="6350" prst="softRound"/>
              <a:bevelB w="0" h="0" prst="convex"/>
            </a:sp3d>
          </p:spPr>
          <p:style>
            <a:lnRef idx="0">
              <a:schemeClr val="lt1">
                <a:hueOff val="0"/>
                <a:satOff val="0"/>
                <a:lumOff val="0"/>
                <a:alphaOff val="0"/>
              </a:schemeClr>
            </a:lnRef>
            <a:fillRef idx="1">
              <a:schemeClr val="accent5">
                <a:hueOff val="-17108921"/>
                <a:satOff val="3503"/>
                <a:lumOff val="-8823"/>
                <a:alphaOff val="0"/>
              </a:schemeClr>
            </a:fillRef>
            <a:effectRef idx="0">
              <a:schemeClr val="accent5">
                <a:hueOff val="-17108921"/>
                <a:satOff val="3503"/>
                <a:lumOff val="-8823"/>
                <a:alphaOff val="0"/>
              </a:schemeClr>
            </a:effectRef>
            <a:fontRef idx="minor">
              <a:schemeClr val="lt1"/>
            </a:fontRef>
          </p:style>
        </p:sp>
        <p:sp>
          <p:nvSpPr>
            <p:cNvPr id="13" name="Freeform 12"/>
            <p:cNvSpPr/>
            <p:nvPr/>
          </p:nvSpPr>
          <p:spPr>
            <a:xfrm>
              <a:off x="3832588" y="2238543"/>
              <a:ext cx="2067774" cy="822285"/>
            </a:xfrm>
            <a:custGeom>
              <a:avLst/>
              <a:gdLst>
                <a:gd name="connsiteX0" fmla="*/ 0 w 2067774"/>
                <a:gd name="connsiteY0" fmla="*/ 82229 h 822285"/>
                <a:gd name="connsiteX1" fmla="*/ 24084 w 2067774"/>
                <a:gd name="connsiteY1" fmla="*/ 24084 h 822285"/>
                <a:gd name="connsiteX2" fmla="*/ 82229 w 2067774"/>
                <a:gd name="connsiteY2" fmla="*/ 0 h 822285"/>
                <a:gd name="connsiteX3" fmla="*/ 1985545 w 2067774"/>
                <a:gd name="connsiteY3" fmla="*/ 0 h 822285"/>
                <a:gd name="connsiteX4" fmla="*/ 2043690 w 2067774"/>
                <a:gd name="connsiteY4" fmla="*/ 24084 h 822285"/>
                <a:gd name="connsiteX5" fmla="*/ 2067774 w 2067774"/>
                <a:gd name="connsiteY5" fmla="*/ 82229 h 822285"/>
                <a:gd name="connsiteX6" fmla="*/ 2067774 w 2067774"/>
                <a:gd name="connsiteY6" fmla="*/ 740056 h 822285"/>
                <a:gd name="connsiteX7" fmla="*/ 2043690 w 2067774"/>
                <a:gd name="connsiteY7" fmla="*/ 798201 h 822285"/>
                <a:gd name="connsiteX8" fmla="*/ 1985545 w 2067774"/>
                <a:gd name="connsiteY8" fmla="*/ 822285 h 822285"/>
                <a:gd name="connsiteX9" fmla="*/ 82229 w 2067774"/>
                <a:gd name="connsiteY9" fmla="*/ 822285 h 822285"/>
                <a:gd name="connsiteX10" fmla="*/ 24084 w 2067774"/>
                <a:gd name="connsiteY10" fmla="*/ 798201 h 822285"/>
                <a:gd name="connsiteX11" fmla="*/ 0 w 2067774"/>
                <a:gd name="connsiteY11" fmla="*/ 740056 h 822285"/>
                <a:gd name="connsiteX12" fmla="*/ 0 w 2067774"/>
                <a:gd name="connsiteY12" fmla="*/ 82229 h 82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7774" h="822285">
                  <a:moveTo>
                    <a:pt x="0" y="82229"/>
                  </a:moveTo>
                  <a:cubicBezTo>
                    <a:pt x="0" y="60421"/>
                    <a:pt x="8663" y="39505"/>
                    <a:pt x="24084" y="24084"/>
                  </a:cubicBezTo>
                  <a:cubicBezTo>
                    <a:pt x="39505" y="8663"/>
                    <a:pt x="60420" y="0"/>
                    <a:pt x="82229" y="0"/>
                  </a:cubicBezTo>
                  <a:lnTo>
                    <a:pt x="1985545" y="0"/>
                  </a:lnTo>
                  <a:cubicBezTo>
                    <a:pt x="2007353" y="0"/>
                    <a:pt x="2028269" y="8663"/>
                    <a:pt x="2043690" y="24084"/>
                  </a:cubicBezTo>
                  <a:cubicBezTo>
                    <a:pt x="2059111" y="39505"/>
                    <a:pt x="2067774" y="60420"/>
                    <a:pt x="2067774" y="82229"/>
                  </a:cubicBezTo>
                  <a:lnTo>
                    <a:pt x="2067774" y="740056"/>
                  </a:lnTo>
                  <a:cubicBezTo>
                    <a:pt x="2067774" y="761864"/>
                    <a:pt x="2059111" y="782780"/>
                    <a:pt x="2043690" y="798201"/>
                  </a:cubicBezTo>
                  <a:cubicBezTo>
                    <a:pt x="2028269" y="813622"/>
                    <a:pt x="2007354" y="822285"/>
                    <a:pt x="1985545" y="822285"/>
                  </a:cubicBezTo>
                  <a:lnTo>
                    <a:pt x="82229" y="822285"/>
                  </a:lnTo>
                  <a:cubicBezTo>
                    <a:pt x="60421" y="822285"/>
                    <a:pt x="39505" y="813622"/>
                    <a:pt x="24084" y="798201"/>
                  </a:cubicBezTo>
                  <a:cubicBezTo>
                    <a:pt x="8663" y="782780"/>
                    <a:pt x="0" y="761865"/>
                    <a:pt x="0" y="740056"/>
                  </a:cubicBezTo>
                  <a:lnTo>
                    <a:pt x="0" y="82229"/>
                  </a:lnTo>
                  <a:close/>
                </a:path>
              </a:pathLst>
            </a:custGeom>
            <a:solidFill>
              <a:srgbClr val="FFC000"/>
            </a:soli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8554460"/>
                <a:satOff val="1752"/>
                <a:lumOff val="-4412"/>
                <a:alphaOff val="0"/>
              </a:schemeClr>
            </a:fillRef>
            <a:effectRef idx="0">
              <a:schemeClr val="accent5">
                <a:hueOff val="-8554460"/>
                <a:satOff val="1752"/>
                <a:lumOff val="-4412"/>
                <a:alphaOff val="0"/>
              </a:schemeClr>
            </a:effectRef>
            <a:fontRef idx="minor">
              <a:schemeClr val="lt1"/>
            </a:fontRef>
          </p:style>
          <p:txBody>
            <a:bodyPr lIns="62184" tIns="49484" rIns="62184" bIns="49484" spcCol="1270" anchor="ctr"/>
            <a:lstStyle/>
            <a:p>
              <a:pPr defTabSz="889000">
                <a:lnSpc>
                  <a:spcPct val="90000"/>
                </a:lnSpc>
                <a:spcAft>
                  <a:spcPct val="35000"/>
                </a:spcAft>
                <a:defRPr/>
              </a:pPr>
              <a:r>
                <a:rPr lang="en-GB" sz="2000" dirty="0"/>
                <a:t>Various changes all documented</a:t>
              </a:r>
            </a:p>
          </p:txBody>
        </p:sp>
      </p:grpSp>
      <p:sp>
        <p:nvSpPr>
          <p:cNvPr id="14" name="Freeform 13"/>
          <p:cNvSpPr/>
          <p:nvPr/>
        </p:nvSpPr>
        <p:spPr>
          <a:xfrm>
            <a:off x="6232341" y="2649686"/>
            <a:ext cx="2326246" cy="1918666"/>
          </a:xfrm>
          <a:custGeom>
            <a:avLst/>
            <a:gdLst>
              <a:gd name="connsiteX0" fmla="*/ 0 w 2326246"/>
              <a:gd name="connsiteY0" fmla="*/ 191867 h 1918666"/>
              <a:gd name="connsiteX1" fmla="*/ 56197 w 2326246"/>
              <a:gd name="connsiteY1" fmla="*/ 56197 h 1918666"/>
              <a:gd name="connsiteX2" fmla="*/ 191868 w 2326246"/>
              <a:gd name="connsiteY2" fmla="*/ 1 h 1918666"/>
              <a:gd name="connsiteX3" fmla="*/ 2134379 w 2326246"/>
              <a:gd name="connsiteY3" fmla="*/ 0 h 1918666"/>
              <a:gd name="connsiteX4" fmla="*/ 2270049 w 2326246"/>
              <a:gd name="connsiteY4" fmla="*/ 56197 h 1918666"/>
              <a:gd name="connsiteX5" fmla="*/ 2326245 w 2326246"/>
              <a:gd name="connsiteY5" fmla="*/ 191868 h 1918666"/>
              <a:gd name="connsiteX6" fmla="*/ 2326246 w 2326246"/>
              <a:gd name="connsiteY6" fmla="*/ 1726799 h 1918666"/>
              <a:gd name="connsiteX7" fmla="*/ 2270049 w 2326246"/>
              <a:gd name="connsiteY7" fmla="*/ 1862469 h 1918666"/>
              <a:gd name="connsiteX8" fmla="*/ 2134378 w 2326246"/>
              <a:gd name="connsiteY8" fmla="*/ 1918666 h 1918666"/>
              <a:gd name="connsiteX9" fmla="*/ 191867 w 2326246"/>
              <a:gd name="connsiteY9" fmla="*/ 1918666 h 1918666"/>
              <a:gd name="connsiteX10" fmla="*/ 56197 w 2326246"/>
              <a:gd name="connsiteY10" fmla="*/ 1862469 h 1918666"/>
              <a:gd name="connsiteX11" fmla="*/ 1 w 2326246"/>
              <a:gd name="connsiteY11" fmla="*/ 1726798 h 1918666"/>
              <a:gd name="connsiteX12" fmla="*/ 0 w 2326246"/>
              <a:gd name="connsiteY12" fmla="*/ 191867 h 19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26246" h="1918666">
                <a:moveTo>
                  <a:pt x="0" y="191867"/>
                </a:moveTo>
                <a:cubicBezTo>
                  <a:pt x="0" y="140981"/>
                  <a:pt x="20215" y="92179"/>
                  <a:pt x="56197" y="56197"/>
                </a:cubicBezTo>
                <a:cubicBezTo>
                  <a:pt x="92179" y="20215"/>
                  <a:pt x="140981" y="1"/>
                  <a:pt x="191868" y="1"/>
                </a:cubicBezTo>
                <a:lnTo>
                  <a:pt x="2134379" y="0"/>
                </a:lnTo>
                <a:cubicBezTo>
                  <a:pt x="2185265" y="0"/>
                  <a:pt x="2234067" y="20215"/>
                  <a:pt x="2270049" y="56197"/>
                </a:cubicBezTo>
                <a:cubicBezTo>
                  <a:pt x="2306031" y="92179"/>
                  <a:pt x="2326245" y="140981"/>
                  <a:pt x="2326245" y="191868"/>
                </a:cubicBezTo>
                <a:cubicBezTo>
                  <a:pt x="2326245" y="703512"/>
                  <a:pt x="2326246" y="1215155"/>
                  <a:pt x="2326246" y="1726799"/>
                </a:cubicBezTo>
                <a:cubicBezTo>
                  <a:pt x="2326246" y="1777685"/>
                  <a:pt x="2306031" y="1826487"/>
                  <a:pt x="2270049" y="1862469"/>
                </a:cubicBezTo>
                <a:cubicBezTo>
                  <a:pt x="2234067" y="1898451"/>
                  <a:pt x="2185265" y="1918666"/>
                  <a:pt x="2134378" y="1918666"/>
                </a:cubicBezTo>
                <a:lnTo>
                  <a:pt x="191867" y="1918666"/>
                </a:lnTo>
                <a:cubicBezTo>
                  <a:pt x="140981" y="1918666"/>
                  <a:pt x="92179" y="1898451"/>
                  <a:pt x="56197" y="1862469"/>
                </a:cubicBezTo>
                <a:cubicBezTo>
                  <a:pt x="20215" y="1826487"/>
                  <a:pt x="1" y="1777685"/>
                  <a:pt x="1" y="1726798"/>
                </a:cubicBezTo>
                <a:cubicBezTo>
                  <a:pt x="1" y="1215154"/>
                  <a:pt x="0" y="703511"/>
                  <a:pt x="0" y="191867"/>
                </a:cubicBezTo>
                <a:close/>
              </a:path>
            </a:pathLst>
          </a:custGeom>
          <a:scene3d>
            <a:camera prst="orthographicFront"/>
            <a:lightRig rig="chilly" dir="t"/>
          </a:scene3d>
          <a:sp3d z="-12700" extrusionH="1700" prstMaterial="dkEdge">
            <a:bevelT w="25400" h="6350" prst="softRound"/>
            <a:bevelB w="0" h="0" prst="convex"/>
          </a:sp3d>
        </p:spPr>
        <p:style>
          <a:lnRef idx="1">
            <a:schemeClr val="accent5">
              <a:hueOff val="-17108921"/>
              <a:satOff val="3503"/>
              <a:lumOff val="-882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67979" tIns="167979" rIns="167979" bIns="579122" spcCol="1270"/>
          <a:lstStyle/>
          <a:p>
            <a:pPr marL="171450" lvl="1" indent="-171450" algn="l" defTabSz="711200">
              <a:lnSpc>
                <a:spcPct val="90000"/>
              </a:lnSpc>
              <a:spcAft>
                <a:spcPct val="15000"/>
              </a:spcAft>
              <a:buFontTx/>
              <a:buChar char="••"/>
              <a:defRPr/>
            </a:pPr>
            <a:r>
              <a:rPr lang="en-GB" sz="1600" dirty="0"/>
              <a:t>UM10.0 </a:t>
            </a:r>
          </a:p>
          <a:p>
            <a:pPr marL="171450" lvl="1" indent="-171450" algn="l" defTabSz="711200">
              <a:lnSpc>
                <a:spcPct val="90000"/>
              </a:lnSpc>
              <a:spcAft>
                <a:spcPct val="15000"/>
              </a:spcAft>
              <a:buFontTx/>
              <a:buChar char="••"/>
              <a:defRPr/>
            </a:pPr>
            <a:r>
              <a:rPr lang="en-GB" sz="1600" dirty="0"/>
              <a:t>Kinetic </a:t>
            </a:r>
            <a:r>
              <a:rPr lang="en-GB" sz="1600" dirty="0" err="1"/>
              <a:t>Khamsin</a:t>
            </a:r>
            <a:endParaRPr lang="en-GB" sz="1600" dirty="0"/>
          </a:p>
          <a:p>
            <a:pPr marL="171450" lvl="1" indent="-171450" algn="l" defTabSz="711200">
              <a:lnSpc>
                <a:spcPct val="90000"/>
              </a:lnSpc>
              <a:spcAft>
                <a:spcPct val="15000"/>
              </a:spcAft>
              <a:buFontTx/>
              <a:buChar char="••"/>
              <a:defRPr/>
            </a:pPr>
            <a:r>
              <a:rPr lang="en-GB" sz="1600" dirty="0"/>
              <a:t>where developers can work from</a:t>
            </a:r>
          </a:p>
        </p:txBody>
      </p:sp>
      <p:sp>
        <p:nvSpPr>
          <p:cNvPr id="15" name="Freeform 14"/>
          <p:cNvSpPr/>
          <p:nvPr/>
        </p:nvSpPr>
        <p:spPr>
          <a:xfrm>
            <a:off x="6749285" y="4157210"/>
            <a:ext cx="2067774" cy="822285"/>
          </a:xfrm>
          <a:custGeom>
            <a:avLst/>
            <a:gdLst>
              <a:gd name="connsiteX0" fmla="*/ 0 w 2067774"/>
              <a:gd name="connsiteY0" fmla="*/ 82229 h 822285"/>
              <a:gd name="connsiteX1" fmla="*/ 24084 w 2067774"/>
              <a:gd name="connsiteY1" fmla="*/ 24084 h 822285"/>
              <a:gd name="connsiteX2" fmla="*/ 82229 w 2067774"/>
              <a:gd name="connsiteY2" fmla="*/ 0 h 822285"/>
              <a:gd name="connsiteX3" fmla="*/ 1985545 w 2067774"/>
              <a:gd name="connsiteY3" fmla="*/ 0 h 822285"/>
              <a:gd name="connsiteX4" fmla="*/ 2043690 w 2067774"/>
              <a:gd name="connsiteY4" fmla="*/ 24084 h 822285"/>
              <a:gd name="connsiteX5" fmla="*/ 2067774 w 2067774"/>
              <a:gd name="connsiteY5" fmla="*/ 82229 h 822285"/>
              <a:gd name="connsiteX6" fmla="*/ 2067774 w 2067774"/>
              <a:gd name="connsiteY6" fmla="*/ 740056 h 822285"/>
              <a:gd name="connsiteX7" fmla="*/ 2043690 w 2067774"/>
              <a:gd name="connsiteY7" fmla="*/ 798201 h 822285"/>
              <a:gd name="connsiteX8" fmla="*/ 1985545 w 2067774"/>
              <a:gd name="connsiteY8" fmla="*/ 822285 h 822285"/>
              <a:gd name="connsiteX9" fmla="*/ 82229 w 2067774"/>
              <a:gd name="connsiteY9" fmla="*/ 822285 h 822285"/>
              <a:gd name="connsiteX10" fmla="*/ 24084 w 2067774"/>
              <a:gd name="connsiteY10" fmla="*/ 798201 h 822285"/>
              <a:gd name="connsiteX11" fmla="*/ 0 w 2067774"/>
              <a:gd name="connsiteY11" fmla="*/ 740056 h 822285"/>
              <a:gd name="connsiteX12" fmla="*/ 0 w 2067774"/>
              <a:gd name="connsiteY12" fmla="*/ 82229 h 82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7774" h="822285">
                <a:moveTo>
                  <a:pt x="0" y="82229"/>
                </a:moveTo>
                <a:cubicBezTo>
                  <a:pt x="0" y="60421"/>
                  <a:pt x="8663" y="39505"/>
                  <a:pt x="24084" y="24084"/>
                </a:cubicBezTo>
                <a:cubicBezTo>
                  <a:pt x="39505" y="8663"/>
                  <a:pt x="60420" y="0"/>
                  <a:pt x="82229" y="0"/>
                </a:cubicBezTo>
                <a:lnTo>
                  <a:pt x="1985545" y="0"/>
                </a:lnTo>
                <a:cubicBezTo>
                  <a:pt x="2007353" y="0"/>
                  <a:pt x="2028269" y="8663"/>
                  <a:pt x="2043690" y="24084"/>
                </a:cubicBezTo>
                <a:cubicBezTo>
                  <a:pt x="2059111" y="39505"/>
                  <a:pt x="2067774" y="60420"/>
                  <a:pt x="2067774" y="82229"/>
                </a:cubicBezTo>
                <a:lnTo>
                  <a:pt x="2067774" y="740056"/>
                </a:lnTo>
                <a:cubicBezTo>
                  <a:pt x="2067774" y="761864"/>
                  <a:pt x="2059111" y="782780"/>
                  <a:pt x="2043690" y="798201"/>
                </a:cubicBezTo>
                <a:cubicBezTo>
                  <a:pt x="2028269" y="813622"/>
                  <a:pt x="2007354" y="822285"/>
                  <a:pt x="1985545" y="822285"/>
                </a:cubicBezTo>
                <a:lnTo>
                  <a:pt x="82229" y="822285"/>
                </a:lnTo>
                <a:cubicBezTo>
                  <a:pt x="60421" y="822285"/>
                  <a:pt x="39505" y="813622"/>
                  <a:pt x="24084" y="798201"/>
                </a:cubicBezTo>
                <a:cubicBezTo>
                  <a:pt x="8663" y="782780"/>
                  <a:pt x="0" y="761865"/>
                  <a:pt x="0" y="740056"/>
                </a:cubicBezTo>
                <a:lnTo>
                  <a:pt x="0" y="82229"/>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17108921"/>
              <a:satOff val="3503"/>
              <a:lumOff val="-8823"/>
              <a:alphaOff val="0"/>
            </a:schemeClr>
          </a:fillRef>
          <a:effectRef idx="0">
            <a:schemeClr val="accent5">
              <a:hueOff val="-17108921"/>
              <a:satOff val="3503"/>
              <a:lumOff val="-8823"/>
              <a:alphaOff val="0"/>
            </a:schemeClr>
          </a:effectRef>
          <a:fontRef idx="minor">
            <a:schemeClr val="lt1"/>
          </a:fontRef>
        </p:style>
        <p:txBody>
          <a:bodyPr lIns="62184" tIns="49484" rIns="62184" bIns="49484" spcCol="1270" anchor="ctr"/>
          <a:lstStyle/>
          <a:p>
            <a:pPr defTabSz="889000">
              <a:lnSpc>
                <a:spcPct val="90000"/>
              </a:lnSpc>
              <a:spcAft>
                <a:spcPct val="35000"/>
              </a:spcAft>
              <a:defRPr/>
            </a:pPr>
            <a:r>
              <a:rPr lang="en-GB" sz="2000" dirty="0"/>
              <a:t>UM10.0  </a:t>
            </a:r>
          </a:p>
          <a:p>
            <a:pPr defTabSz="889000">
              <a:lnSpc>
                <a:spcPct val="90000"/>
              </a:lnSpc>
              <a:spcAft>
                <a:spcPct val="35000"/>
              </a:spcAft>
              <a:defRPr/>
            </a:pPr>
            <a:r>
              <a:rPr lang="en-GB" sz="2000" dirty="0"/>
              <a:t>rev  X</a:t>
            </a:r>
          </a:p>
        </p:txBody>
      </p:sp>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r>
              <a:rPr lang="en-US" sz="3600" smtClean="0"/>
              <a:t>How to migrate continued..</a:t>
            </a:r>
          </a:p>
        </p:txBody>
      </p:sp>
      <p:sp>
        <p:nvSpPr>
          <p:cNvPr id="17411" name="TextBox 3"/>
          <p:cNvSpPr txBox="1">
            <a:spLocks noChangeArrowheads="1"/>
          </p:cNvSpPr>
          <p:nvPr/>
        </p:nvSpPr>
        <p:spPr bwMode="auto">
          <a:xfrm>
            <a:off x="539750" y="1989138"/>
            <a:ext cx="7993063" cy="3544887"/>
          </a:xfrm>
          <a:prstGeom prst="rect">
            <a:avLst/>
          </a:prstGeom>
          <a:noFill/>
          <a:ln w="9525">
            <a:noFill/>
            <a:miter lim="800000"/>
            <a:headEnd/>
            <a:tailEnd/>
          </a:ln>
        </p:spPr>
        <p:txBody>
          <a:bodyPr>
            <a:spAutoFit/>
          </a:bodyPr>
          <a:lstStyle/>
          <a:p>
            <a:pPr algn="l"/>
            <a:r>
              <a:rPr lang="en-GB" sz="2400" b="1">
                <a:solidFill>
                  <a:srgbClr val="FF0000"/>
                </a:solidFill>
              </a:rPr>
              <a:t>Before</a:t>
            </a:r>
            <a:r>
              <a:rPr lang="en-GB" sz="2400">
                <a:solidFill>
                  <a:schemeClr val="tx1"/>
                </a:solidFill>
              </a:rPr>
              <a:t> migrating any branch to the new repos</a:t>
            </a:r>
          </a:p>
          <a:p>
            <a:pPr algn="l"/>
            <a:r>
              <a:rPr lang="en-GB" sz="2400">
                <a:solidFill>
                  <a:schemeClr val="tx1"/>
                </a:solidFill>
              </a:rPr>
              <a:t>we expect you to have created a suitable ticket to document the branch.   </a:t>
            </a:r>
          </a:p>
          <a:p>
            <a:pPr algn="l"/>
            <a:endParaRPr lang="en-GB" sz="2400">
              <a:solidFill>
                <a:schemeClr val="tx1"/>
              </a:solidFill>
            </a:endParaRPr>
          </a:p>
          <a:p>
            <a:pPr algn="l"/>
            <a:r>
              <a:rPr lang="en-GB" sz="2400">
                <a:solidFill>
                  <a:schemeClr val="tx1"/>
                </a:solidFill>
              </a:rPr>
              <a:t>The UM system have a couple of scripts to assist  with some of the migration work for you. </a:t>
            </a:r>
          </a:p>
          <a:p>
            <a:pPr algn="l"/>
            <a:endParaRPr lang="en-GB" sz="2400">
              <a:solidFill>
                <a:schemeClr val="tx1"/>
              </a:solidFill>
            </a:endParaRPr>
          </a:p>
          <a:p>
            <a:pPr algn="l"/>
            <a:r>
              <a:rPr lang="en-GB" sz="2400">
                <a:solidFill>
                  <a:schemeClr val="tx1"/>
                </a:solidFill>
              </a:rPr>
              <a:t>For example:</a:t>
            </a:r>
          </a:p>
          <a:p>
            <a:pPr algn="l"/>
            <a:r>
              <a:rPr lang="en-GB" sz="2400">
                <a:solidFill>
                  <a:schemeClr val="tx1"/>
                </a:solidFill>
              </a:rPr>
              <a:t>The first  will  take a UM9.2 branch and create an equivalent branch on the shared repos. </a:t>
            </a:r>
          </a:p>
          <a:p>
            <a:pPr algn="l"/>
            <a:endParaRPr lang="en-GB" sz="2400">
              <a:solidFill>
                <a:schemeClr val="tx1"/>
              </a:solidFill>
            </a:endParaRPr>
          </a:p>
        </p:txBody>
      </p:sp>
    </p:spTree>
  </p:cSld>
  <p:clrMapOvr>
    <a:masterClrMapping/>
  </p:clrMapOvr>
  <p:transition>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r>
              <a:rPr lang="en-US" sz="3600" smtClean="0"/>
              <a:t>How to migrate continued..</a:t>
            </a:r>
          </a:p>
        </p:txBody>
      </p:sp>
      <p:sp>
        <p:nvSpPr>
          <p:cNvPr id="18435" name="TextBox 3"/>
          <p:cNvSpPr txBox="1">
            <a:spLocks noChangeArrowheads="1"/>
          </p:cNvSpPr>
          <p:nvPr/>
        </p:nvSpPr>
        <p:spPr bwMode="auto">
          <a:xfrm>
            <a:off x="250825" y="1844675"/>
            <a:ext cx="8439150" cy="4173538"/>
          </a:xfrm>
          <a:prstGeom prst="rect">
            <a:avLst/>
          </a:prstGeom>
          <a:noFill/>
          <a:ln w="9525">
            <a:noFill/>
            <a:miter lim="800000"/>
            <a:headEnd/>
            <a:tailEnd/>
          </a:ln>
        </p:spPr>
        <p:txBody>
          <a:bodyPr>
            <a:spAutoFit/>
          </a:bodyPr>
          <a:lstStyle/>
          <a:p>
            <a:pPr algn="l"/>
            <a:r>
              <a:rPr lang="en-GB" sz="2400">
                <a:solidFill>
                  <a:schemeClr val="tx1"/>
                </a:solidFill>
              </a:rPr>
              <a:t>You </a:t>
            </a:r>
            <a:r>
              <a:rPr lang="en-GB" sz="2400">
                <a:solidFill>
                  <a:srgbClr val="FF0000"/>
                </a:solidFill>
              </a:rPr>
              <a:t>CANNOT</a:t>
            </a:r>
            <a:r>
              <a:rPr lang="en-GB" sz="2400">
                <a:solidFill>
                  <a:schemeClr val="tx1"/>
                </a:solidFill>
              </a:rPr>
              <a:t> use a UM9.2 branch to build anything </a:t>
            </a:r>
          </a:p>
          <a:p>
            <a:pPr algn="l"/>
            <a:r>
              <a:rPr lang="en-GB" sz="2400">
                <a:solidFill>
                  <a:schemeClr val="tx1"/>
                </a:solidFill>
              </a:rPr>
              <a:t>on the shared repository.  The build configs do not support it.</a:t>
            </a:r>
          </a:p>
          <a:p>
            <a:pPr algn="l"/>
            <a:endParaRPr lang="en-GB" sz="2400">
              <a:solidFill>
                <a:schemeClr val="tx1"/>
              </a:solidFill>
            </a:endParaRPr>
          </a:p>
          <a:p>
            <a:pPr algn="l"/>
            <a:r>
              <a:rPr lang="en-GB" sz="2400">
                <a:solidFill>
                  <a:schemeClr val="tx1"/>
                </a:solidFill>
              </a:rPr>
              <a:t>Once you have a branch at UM9.2 on the shared repos you must then upgrade your changes to UM10.0 the inaugural release on the shared repository.  </a:t>
            </a:r>
          </a:p>
          <a:p>
            <a:pPr algn="l"/>
            <a:endParaRPr lang="en-GB" sz="2400">
              <a:solidFill>
                <a:schemeClr val="tx1"/>
              </a:solidFill>
            </a:endParaRPr>
          </a:p>
          <a:p>
            <a:pPr algn="l"/>
            <a:r>
              <a:rPr lang="en-GB" sz="2400">
                <a:solidFill>
                  <a:schemeClr val="tx1"/>
                </a:solidFill>
              </a:rPr>
              <a:t>A second script is provided to reapply the UM10.0 code styling after merging your changes in. </a:t>
            </a:r>
          </a:p>
          <a:p>
            <a:pPr algn="l"/>
            <a:endParaRPr lang="en-GB" sz="2400">
              <a:solidFill>
                <a:schemeClr val="tx1"/>
              </a:solidFill>
            </a:endParaRPr>
          </a:p>
          <a:p>
            <a:pPr algn="l"/>
            <a:endParaRPr lang="en-GB" sz="2400">
              <a:solidFill>
                <a:schemeClr val="tx1"/>
              </a:solidFill>
            </a:endParaRPr>
          </a:p>
          <a:p>
            <a:pPr algn="l"/>
            <a:endParaRPr lang="en-GB" sz="2400">
              <a:solidFill>
                <a:schemeClr val="tx1"/>
              </a:solidFill>
            </a:endParaRPr>
          </a:p>
          <a:p>
            <a:pPr algn="l"/>
            <a:r>
              <a:rPr lang="en-GB" sz="2400">
                <a:solidFill>
                  <a:schemeClr val="tx1"/>
                </a:solidFill>
              </a:rPr>
              <a:t>Please note JULES has also migrated!</a:t>
            </a:r>
          </a:p>
        </p:txBody>
      </p:sp>
      <p:sp>
        <p:nvSpPr>
          <p:cNvPr id="18436" name="Rectangle 4"/>
          <p:cNvSpPr>
            <a:spLocks noChangeArrowheads="1"/>
          </p:cNvSpPr>
          <p:nvPr/>
        </p:nvSpPr>
        <p:spPr bwMode="auto">
          <a:xfrm>
            <a:off x="0" y="6092825"/>
            <a:ext cx="8785225" cy="458788"/>
          </a:xfrm>
          <a:prstGeom prst="rect">
            <a:avLst/>
          </a:prstGeom>
          <a:noFill/>
          <a:ln w="9525">
            <a:noFill/>
            <a:miter lim="800000"/>
            <a:headEnd/>
            <a:tailEnd/>
          </a:ln>
        </p:spPr>
        <p:txBody>
          <a:bodyPr>
            <a:spAutoFit/>
          </a:bodyPr>
          <a:lstStyle/>
          <a:p>
            <a:r>
              <a:rPr lang="en-GB" sz="2800">
                <a:solidFill>
                  <a:schemeClr val="tx1"/>
                </a:solidFill>
              </a:rPr>
              <a:t>https://code.metoffice.gov.uk/trac/jules</a:t>
            </a:r>
          </a:p>
        </p:txBody>
      </p:sp>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r>
              <a:rPr lang="en-US" sz="3600" smtClean="0"/>
              <a:t>The Working Practices</a:t>
            </a:r>
          </a:p>
        </p:txBody>
      </p:sp>
      <p:sp>
        <p:nvSpPr>
          <p:cNvPr id="16387" name="TextBox 3"/>
          <p:cNvSpPr txBox="1">
            <a:spLocks noChangeArrowheads="1"/>
          </p:cNvSpPr>
          <p:nvPr/>
        </p:nvSpPr>
        <p:spPr bwMode="auto">
          <a:xfrm>
            <a:off x="250825" y="1557338"/>
            <a:ext cx="8439150" cy="719137"/>
          </a:xfrm>
          <a:prstGeom prst="rect">
            <a:avLst/>
          </a:prstGeom>
          <a:noFill/>
          <a:ln w="9525">
            <a:noFill/>
            <a:miter lim="800000"/>
            <a:headEnd/>
            <a:tailEnd/>
          </a:ln>
        </p:spPr>
        <p:txBody>
          <a:bodyPr>
            <a:spAutoFit/>
          </a:bodyPr>
          <a:lstStyle/>
          <a:p>
            <a:pPr algn="l">
              <a:defRPr/>
            </a:pPr>
            <a:r>
              <a:rPr lang="en-GB" sz="2400" dirty="0">
                <a:solidFill>
                  <a:schemeClr val="tx1"/>
                </a:solidFill>
              </a:rPr>
              <a:t>As part of </a:t>
            </a:r>
            <a:r>
              <a:rPr lang="en-GB" sz="2400" dirty="0">
                <a:solidFill>
                  <a:schemeClr val="accent5"/>
                </a:solidFill>
              </a:rPr>
              <a:t>Quality Assurance </a:t>
            </a:r>
            <a:r>
              <a:rPr lang="en-GB" sz="2400" dirty="0">
                <a:solidFill>
                  <a:schemeClr val="tx1"/>
                </a:solidFill>
              </a:rPr>
              <a:t>the UM working practices must be followed when developing changes on the UM repos.</a:t>
            </a:r>
          </a:p>
        </p:txBody>
      </p:sp>
      <p:pic>
        <p:nvPicPr>
          <p:cNvPr id="19460" name="Picture 5" descr="working.png"/>
          <p:cNvPicPr>
            <a:picLocks noChangeAspect="1"/>
          </p:cNvPicPr>
          <p:nvPr/>
        </p:nvPicPr>
        <p:blipFill>
          <a:blip r:embed="rId3" cstate="print"/>
          <a:srcRect/>
          <a:stretch>
            <a:fillRect/>
          </a:stretch>
        </p:blipFill>
        <p:spPr bwMode="auto">
          <a:xfrm>
            <a:off x="1187450" y="2565400"/>
            <a:ext cx="6624638" cy="3959225"/>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611188" y="1700213"/>
            <a:ext cx="7345362" cy="4540250"/>
          </a:xfrm>
          <a:prstGeom prst="rect">
            <a:avLst/>
          </a:prstGeom>
          <a:noFill/>
          <a:ln w="9525">
            <a:noFill/>
            <a:miter lim="800000"/>
            <a:headEnd/>
            <a:tailEnd/>
          </a:ln>
        </p:spPr>
        <p:txBody>
          <a:bodyPr>
            <a:spAutoFit/>
          </a:bodyPr>
          <a:lstStyle/>
          <a:p>
            <a:pPr algn="l"/>
            <a:endParaRPr lang="en-GB" sz="2000">
              <a:solidFill>
                <a:schemeClr val="tx1"/>
              </a:solidFill>
            </a:endParaRPr>
          </a:p>
          <a:p>
            <a:pPr algn="l"/>
            <a:endParaRPr lang="en-GB" sz="2000">
              <a:solidFill>
                <a:schemeClr val="tx1"/>
              </a:solidFill>
            </a:endParaRPr>
          </a:p>
          <a:p>
            <a:pPr algn="l"/>
            <a:r>
              <a:rPr lang="en-GB" sz="2000">
                <a:solidFill>
                  <a:schemeClr val="tx1"/>
                </a:solidFill>
              </a:rPr>
              <a:t>The build system </a:t>
            </a:r>
            <a:r>
              <a:rPr lang="en-GB" sz="2000">
                <a:solidFill>
                  <a:srgbClr val="FF0000"/>
                </a:solidFill>
              </a:rPr>
              <a:t>extracts </a:t>
            </a:r>
            <a:r>
              <a:rPr lang="en-GB" sz="2000">
                <a:solidFill>
                  <a:schemeClr val="tx1"/>
                </a:solidFill>
              </a:rPr>
              <a:t>from an internal UM mirror.</a:t>
            </a:r>
          </a:p>
          <a:p>
            <a:pPr algn="l"/>
            <a:endParaRPr lang="en-GB" sz="2000">
              <a:solidFill>
                <a:schemeClr val="tx1"/>
              </a:solidFill>
            </a:endParaRPr>
          </a:p>
          <a:p>
            <a:pPr algn="l"/>
            <a:r>
              <a:rPr lang="en-GB" sz="2000">
                <a:solidFill>
                  <a:schemeClr val="tx1"/>
                </a:solidFill>
              </a:rPr>
              <a:t>fcm-make  app takes config files from the mirror and the configs then extract the source from the mirror too.</a:t>
            </a:r>
          </a:p>
          <a:p>
            <a:pPr algn="l"/>
            <a:endParaRPr lang="en-GB" sz="2000">
              <a:solidFill>
                <a:schemeClr val="tx1"/>
              </a:solidFill>
            </a:endParaRPr>
          </a:p>
          <a:p>
            <a:pPr algn="l"/>
            <a:r>
              <a:rPr lang="en-GB" sz="2000">
                <a:solidFill>
                  <a:schemeClr val="tx1"/>
                </a:solidFill>
              </a:rPr>
              <a:t>You </a:t>
            </a:r>
            <a:r>
              <a:rPr lang="en-GB" sz="2000">
                <a:solidFill>
                  <a:srgbClr val="FF0000"/>
                </a:solidFill>
              </a:rPr>
              <a:t>cannot  </a:t>
            </a:r>
            <a:r>
              <a:rPr lang="en-GB" sz="2000">
                <a:solidFill>
                  <a:schemeClr val="tx1"/>
                </a:solidFill>
              </a:rPr>
              <a:t>extract anything from the shared repository itself.</a:t>
            </a:r>
          </a:p>
          <a:p>
            <a:pPr algn="l"/>
            <a:endParaRPr lang="en-GB" sz="2000">
              <a:solidFill>
                <a:schemeClr val="tx1"/>
              </a:solidFill>
            </a:endParaRPr>
          </a:p>
          <a:p>
            <a:pPr algn="l"/>
            <a:endParaRPr lang="en-GB" sz="2000">
              <a:solidFill>
                <a:schemeClr val="tx1"/>
              </a:solidFill>
            </a:endParaRPr>
          </a:p>
          <a:p>
            <a:pPr algn="l"/>
            <a:r>
              <a:rPr lang="en-GB" sz="2000">
                <a:solidFill>
                  <a:schemeClr val="tx1"/>
                </a:solidFill>
              </a:rPr>
              <a:t>The Met Office mirror is updated every 5 mins.</a:t>
            </a:r>
          </a:p>
          <a:p>
            <a:pPr algn="l"/>
            <a:endParaRPr lang="en-GB" sz="2000">
              <a:solidFill>
                <a:schemeClr val="tx1"/>
              </a:solidFill>
            </a:endParaRPr>
          </a:p>
          <a:p>
            <a:pPr algn="l"/>
            <a:r>
              <a:rPr lang="en-GB" sz="2000">
                <a:solidFill>
                  <a:schemeClr val="tx1"/>
                </a:solidFill>
              </a:rPr>
              <a:t>Each site is expected to maintain an internal UM mirror.</a:t>
            </a:r>
          </a:p>
          <a:p>
            <a:pPr algn="l"/>
            <a:endParaRPr lang="en-GB" sz="2000">
              <a:solidFill>
                <a:schemeClr val="tx1"/>
              </a:solidFill>
            </a:endParaRPr>
          </a:p>
          <a:p>
            <a:pPr algn="l"/>
            <a:endParaRPr lang="en-GB" sz="2000">
              <a:solidFill>
                <a:schemeClr val="tx1"/>
              </a:solidFill>
            </a:endParaRPr>
          </a:p>
          <a:p>
            <a:pPr algn="l"/>
            <a:r>
              <a:rPr lang="en-GB" sz="2000">
                <a:solidFill>
                  <a:schemeClr val="tx1"/>
                </a:solidFill>
              </a:rPr>
              <a:t>Shared repos 	fcm:um.x         </a:t>
            </a:r>
            <a:r>
              <a:rPr lang="en-GB" sz="1600">
                <a:solidFill>
                  <a:schemeClr val="tx1"/>
                </a:solidFill>
              </a:rPr>
              <a:t>Where branches are created/committed</a:t>
            </a:r>
          </a:p>
          <a:p>
            <a:pPr algn="l"/>
            <a:r>
              <a:rPr lang="en-GB" sz="2000">
                <a:solidFill>
                  <a:schemeClr val="tx1"/>
                </a:solidFill>
              </a:rPr>
              <a:t>Mirror		fcm:um.xm      </a:t>
            </a:r>
            <a:r>
              <a:rPr lang="en-GB" sz="1600">
                <a:solidFill>
                  <a:schemeClr val="tx1"/>
                </a:solidFill>
              </a:rPr>
              <a:t>No commits possible here.  Read-only</a:t>
            </a:r>
          </a:p>
        </p:txBody>
      </p:sp>
      <p:sp>
        <p:nvSpPr>
          <p:cNvPr id="9" name="Rectangle 8"/>
          <p:cNvSpPr/>
          <p:nvPr/>
        </p:nvSpPr>
        <p:spPr>
          <a:xfrm>
            <a:off x="1473309" y="332656"/>
            <a:ext cx="7670691" cy="615553"/>
          </a:xfrm>
          <a:prstGeom prst="rect">
            <a:avLst/>
          </a:prstGeom>
          <a:noFill/>
          <a:effectLst>
            <a:reflection blurRad="6350" stA="50000" endA="295" endPos="92000" dist="101600" dir="5400000" sy="-100000" algn="bl" rotWithShape="0"/>
          </a:effectLst>
        </p:spPr>
        <p:txBody>
          <a:bodyPr wrap="none">
            <a:spAutoFit/>
          </a:bodyPr>
          <a:lstStyle/>
          <a:p>
            <a:pPr>
              <a:defRPr/>
            </a:pPr>
            <a:r>
              <a:rPr lang="en-US" sz="4000" kern="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Mirror </a:t>
            </a:r>
            <a:r>
              <a:rPr lang="en-US" sz="1800" kern="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mirror held locally… What is different for our community? </a:t>
            </a:r>
            <a:endParaRPr lang="en-GB" sz="1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zoom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ctrTitle" idx="4294967295"/>
          </p:nvPr>
        </p:nvSpPr>
        <p:spPr>
          <a:xfrm>
            <a:off x="323850" y="3578225"/>
            <a:ext cx="8591550" cy="2019300"/>
          </a:xfrm>
        </p:spPr>
        <p:txBody>
          <a:bodyPr anchor="b"/>
          <a:lstStyle/>
          <a:p>
            <a:r>
              <a:rPr lang="en-GB" sz="3600" smtClean="0"/>
              <a:t>The future for UM testing.....</a:t>
            </a:r>
          </a:p>
        </p:txBody>
      </p:sp>
    </p:spTree>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1692275" y="765175"/>
            <a:ext cx="6972300" cy="847725"/>
          </a:xfrm>
        </p:spPr>
        <p:txBody>
          <a:bodyPr/>
          <a:lstStyle/>
          <a:p>
            <a:r>
              <a:rPr lang="en-GB" sz="3600" smtClean="0"/>
              <a:t>The future of UM testing… </a:t>
            </a:r>
            <a:r>
              <a:rPr lang="en-GB" smtClean="0"/>
              <a:t> </a:t>
            </a:r>
          </a:p>
        </p:txBody>
      </p:sp>
      <p:sp>
        <p:nvSpPr>
          <p:cNvPr id="22531" name="Text Box 3"/>
          <p:cNvSpPr txBox="1">
            <a:spLocks noChangeArrowheads="1"/>
          </p:cNvSpPr>
          <p:nvPr/>
        </p:nvSpPr>
        <p:spPr bwMode="auto">
          <a:xfrm>
            <a:off x="1006475" y="1989138"/>
            <a:ext cx="8137525" cy="1025525"/>
          </a:xfrm>
          <a:prstGeom prst="rect">
            <a:avLst/>
          </a:prstGeom>
          <a:noFill/>
          <a:ln w="9525" algn="ctr">
            <a:noFill/>
            <a:miter lim="800000"/>
            <a:headEnd/>
            <a:tailEnd/>
          </a:ln>
        </p:spPr>
        <p:txBody>
          <a:bodyPr>
            <a:spAutoFit/>
          </a:bodyPr>
          <a:lstStyle/>
          <a:p>
            <a:r>
              <a:rPr lang="en-GB" sz="2400" b="1">
                <a:solidFill>
                  <a:schemeClr val="tx1"/>
                </a:solidFill>
              </a:rPr>
              <a:t>“Automation</a:t>
            </a:r>
            <a:r>
              <a:rPr lang="en-GB" sz="2400">
                <a:solidFill>
                  <a:schemeClr val="tx1"/>
                </a:solidFill>
              </a:rPr>
              <a:t> is the </a:t>
            </a:r>
            <a:r>
              <a:rPr lang="en-GB" sz="2400" i="1">
                <a:solidFill>
                  <a:schemeClr val="tx1"/>
                </a:solidFill>
              </a:rPr>
              <a:t>key</a:t>
            </a:r>
            <a:r>
              <a:rPr lang="en-GB" sz="2400">
                <a:solidFill>
                  <a:schemeClr val="tx1"/>
                </a:solidFill>
              </a:rPr>
              <a:t> to </a:t>
            </a:r>
            <a:r>
              <a:rPr lang="en-GB" sz="2400" i="1">
                <a:solidFill>
                  <a:schemeClr val="tx1"/>
                </a:solidFill>
              </a:rPr>
              <a:t>unlock</a:t>
            </a:r>
            <a:r>
              <a:rPr lang="en-GB" sz="2400">
                <a:solidFill>
                  <a:schemeClr val="tx1"/>
                </a:solidFill>
              </a:rPr>
              <a:t> </a:t>
            </a:r>
            <a:r>
              <a:rPr lang="en-GB" sz="2400" b="1">
                <a:solidFill>
                  <a:schemeClr val="tx1"/>
                </a:solidFill>
              </a:rPr>
              <a:t>robustness</a:t>
            </a:r>
            <a:r>
              <a:rPr lang="en-GB" sz="2400">
                <a:solidFill>
                  <a:schemeClr val="tx1"/>
                </a:solidFill>
              </a:rPr>
              <a:t>.”</a:t>
            </a:r>
          </a:p>
          <a:p>
            <a:endParaRPr lang="en-GB" sz="2400">
              <a:solidFill>
                <a:schemeClr val="tx1"/>
              </a:solidFill>
            </a:endParaRPr>
          </a:p>
          <a:p>
            <a:endParaRPr lang="en-GB" sz="2400">
              <a:solidFill>
                <a:schemeClr val="tx1"/>
              </a:solidFill>
            </a:endParaRPr>
          </a:p>
        </p:txBody>
      </p:sp>
      <p:grpSp>
        <p:nvGrpSpPr>
          <p:cNvPr id="2" name="Group 12"/>
          <p:cNvGrpSpPr>
            <a:grpSpLocks/>
          </p:cNvGrpSpPr>
          <p:nvPr/>
        </p:nvGrpSpPr>
        <p:grpSpPr bwMode="auto">
          <a:xfrm>
            <a:off x="1692275" y="3644900"/>
            <a:ext cx="5975350" cy="898525"/>
            <a:chOff x="1066" y="2296"/>
            <a:chExt cx="3764" cy="566"/>
          </a:xfrm>
        </p:grpSpPr>
        <p:sp>
          <p:nvSpPr>
            <p:cNvPr id="140294" name="AutoShape 6"/>
            <p:cNvSpPr>
              <a:spLocks noChangeArrowheads="1"/>
            </p:cNvSpPr>
            <p:nvPr/>
          </p:nvSpPr>
          <p:spPr bwMode="auto">
            <a:xfrm rot="5400000">
              <a:off x="2687" y="721"/>
              <a:ext cx="566" cy="3719"/>
            </a:xfrm>
            <a:prstGeom prst="flowChartCollate">
              <a:avLst/>
            </a:prstGeom>
            <a:solidFill>
              <a:schemeClr val="tx2">
                <a:lumMod val="60000"/>
                <a:lumOff val="40000"/>
              </a:schemeClr>
            </a:solidFill>
            <a:ln w="9525">
              <a:noFill/>
              <a:miter lim="800000"/>
              <a:headEnd/>
              <a:tailEnd/>
            </a:ln>
            <a:effectLst/>
          </p:spPr>
          <p:txBody>
            <a:bodyPr wrap="none" anchor="ctr"/>
            <a:lstStyle/>
            <a:p>
              <a:pPr>
                <a:defRPr/>
              </a:pPr>
              <a:endParaRPr lang="en-US"/>
            </a:p>
          </p:txBody>
        </p:sp>
        <p:sp>
          <p:nvSpPr>
            <p:cNvPr id="22538" name="Text Box 8"/>
            <p:cNvSpPr txBox="1">
              <a:spLocks noChangeArrowheads="1"/>
            </p:cNvSpPr>
            <p:nvPr/>
          </p:nvSpPr>
          <p:spPr bwMode="auto">
            <a:xfrm>
              <a:off x="4059" y="2387"/>
              <a:ext cx="708" cy="352"/>
            </a:xfrm>
            <a:prstGeom prst="rect">
              <a:avLst/>
            </a:prstGeom>
            <a:noFill/>
            <a:ln w="9525" algn="ctr">
              <a:noFill/>
              <a:miter lim="800000"/>
              <a:headEnd/>
              <a:tailEnd/>
            </a:ln>
          </p:spPr>
          <p:txBody>
            <a:bodyPr wrap="none">
              <a:spAutoFit/>
            </a:bodyPr>
            <a:lstStyle/>
            <a:p>
              <a:r>
                <a:rPr lang="en-GB" sz="3600">
                  <a:solidFill>
                    <a:schemeClr val="tx1"/>
                  </a:solidFill>
                </a:rPr>
                <a:t>Cost</a:t>
              </a:r>
            </a:p>
          </p:txBody>
        </p:sp>
        <p:sp>
          <p:nvSpPr>
            <p:cNvPr id="22539" name="Text Box 9"/>
            <p:cNvSpPr txBox="1">
              <a:spLocks noChangeArrowheads="1"/>
            </p:cNvSpPr>
            <p:nvPr/>
          </p:nvSpPr>
          <p:spPr bwMode="auto">
            <a:xfrm>
              <a:off x="1066" y="2387"/>
              <a:ext cx="1012" cy="352"/>
            </a:xfrm>
            <a:prstGeom prst="rect">
              <a:avLst/>
            </a:prstGeom>
            <a:noFill/>
            <a:ln w="9525" algn="ctr">
              <a:noFill/>
              <a:miter lim="800000"/>
              <a:headEnd/>
              <a:tailEnd/>
            </a:ln>
          </p:spPr>
          <p:txBody>
            <a:bodyPr wrap="none">
              <a:spAutoFit/>
            </a:bodyPr>
            <a:lstStyle/>
            <a:p>
              <a:r>
                <a:rPr lang="en-GB" sz="3600">
                  <a:solidFill>
                    <a:schemeClr val="tx1"/>
                  </a:solidFill>
                </a:rPr>
                <a:t>Benefit</a:t>
              </a:r>
            </a:p>
          </p:txBody>
        </p:sp>
      </p:grpSp>
      <p:grpSp>
        <p:nvGrpSpPr>
          <p:cNvPr id="3" name="Group 13"/>
          <p:cNvGrpSpPr>
            <a:grpSpLocks/>
          </p:cNvGrpSpPr>
          <p:nvPr/>
        </p:nvGrpSpPr>
        <p:grpSpPr bwMode="auto">
          <a:xfrm>
            <a:off x="3276600" y="4076700"/>
            <a:ext cx="2857500" cy="2138363"/>
            <a:chOff x="2064" y="2568"/>
            <a:chExt cx="1800" cy="1347"/>
          </a:xfrm>
          <a:solidFill>
            <a:schemeClr val="accent6">
              <a:lumMod val="75000"/>
            </a:schemeClr>
          </a:solidFill>
        </p:grpSpPr>
        <p:sp>
          <p:nvSpPr>
            <p:cNvPr id="140292" name="AutoShape 4"/>
            <p:cNvSpPr>
              <a:spLocks noChangeArrowheads="1"/>
            </p:cNvSpPr>
            <p:nvPr/>
          </p:nvSpPr>
          <p:spPr bwMode="auto">
            <a:xfrm>
              <a:off x="2064" y="2568"/>
              <a:ext cx="1800" cy="1347"/>
            </a:xfrm>
            <a:prstGeom prst="triangle">
              <a:avLst>
                <a:gd name="adj" fmla="val 50000"/>
              </a:avLst>
            </a:prstGeom>
            <a:grpFill/>
            <a:ln w="9525" algn="ctr">
              <a:noFill/>
              <a:miter lim="800000"/>
              <a:headEnd/>
              <a:tailEnd/>
            </a:ln>
            <a:effectLst/>
          </p:spPr>
          <p:txBody>
            <a:bodyPr wrap="none" anchor="ctr"/>
            <a:lstStyle/>
            <a:p>
              <a:pPr>
                <a:defRPr/>
              </a:pPr>
              <a:endParaRPr lang="en-US" dirty="0"/>
            </a:p>
          </p:txBody>
        </p:sp>
        <p:sp>
          <p:nvSpPr>
            <p:cNvPr id="140299" name="Text Box 11"/>
            <p:cNvSpPr txBox="1">
              <a:spLocks noChangeArrowheads="1"/>
            </p:cNvSpPr>
            <p:nvPr/>
          </p:nvSpPr>
          <p:spPr bwMode="auto">
            <a:xfrm>
              <a:off x="2562" y="3203"/>
              <a:ext cx="817" cy="388"/>
            </a:xfrm>
            <a:prstGeom prst="rect">
              <a:avLst/>
            </a:prstGeom>
            <a:grpFill/>
            <a:ln w="9525" algn="ctr">
              <a:noFill/>
              <a:miter lim="800000"/>
              <a:headEnd/>
              <a:tailEnd/>
            </a:ln>
            <a:effectLst/>
          </p:spPr>
          <p:txBody>
            <a:bodyPr>
              <a:spAutoFit/>
            </a:bodyPr>
            <a:lstStyle/>
            <a:p>
              <a:pPr>
                <a:defRPr/>
              </a:pPr>
              <a:r>
                <a:rPr lang="en-GB" sz="2000" dirty="0">
                  <a:solidFill>
                    <a:schemeClr val="tx1"/>
                  </a:solidFill>
                </a:rPr>
                <a:t>Test space</a:t>
              </a:r>
            </a:p>
          </p:txBody>
        </p:sp>
      </p:grpSp>
      <p:sp>
        <p:nvSpPr>
          <p:cNvPr id="22534" name="Text Box 17"/>
          <p:cNvSpPr txBox="1">
            <a:spLocks noChangeArrowheads="1"/>
          </p:cNvSpPr>
          <p:nvPr/>
        </p:nvSpPr>
        <p:spPr bwMode="auto">
          <a:xfrm rot="3300000">
            <a:off x="4856162" y="4973638"/>
            <a:ext cx="1655763" cy="325438"/>
          </a:xfrm>
          <a:prstGeom prst="rect">
            <a:avLst/>
          </a:prstGeom>
          <a:noFill/>
          <a:ln w="9525" algn="ctr">
            <a:noFill/>
            <a:miter lim="800000"/>
            <a:headEnd/>
            <a:tailEnd/>
          </a:ln>
        </p:spPr>
        <p:txBody>
          <a:bodyPr>
            <a:spAutoFit/>
          </a:bodyPr>
          <a:lstStyle/>
          <a:p>
            <a:pPr>
              <a:spcBef>
                <a:spcPct val="50000"/>
              </a:spcBef>
            </a:pPr>
            <a:r>
              <a:rPr lang="en-GB" sz="1800">
                <a:solidFill>
                  <a:schemeClr val="bg1"/>
                </a:solidFill>
              </a:rPr>
              <a:t>Platforms</a:t>
            </a:r>
          </a:p>
        </p:txBody>
      </p:sp>
      <p:sp>
        <p:nvSpPr>
          <p:cNvPr id="22535" name="Text Box 18"/>
          <p:cNvSpPr txBox="1">
            <a:spLocks noChangeArrowheads="1"/>
          </p:cNvSpPr>
          <p:nvPr/>
        </p:nvSpPr>
        <p:spPr bwMode="auto">
          <a:xfrm rot="-3300000">
            <a:off x="2862262" y="4922838"/>
            <a:ext cx="1871663" cy="325438"/>
          </a:xfrm>
          <a:prstGeom prst="rect">
            <a:avLst/>
          </a:prstGeom>
          <a:noFill/>
          <a:ln w="9525" algn="ctr">
            <a:noFill/>
            <a:miter lim="800000"/>
            <a:headEnd/>
            <a:tailEnd/>
          </a:ln>
        </p:spPr>
        <p:txBody>
          <a:bodyPr>
            <a:spAutoFit/>
          </a:bodyPr>
          <a:lstStyle/>
          <a:p>
            <a:pPr>
              <a:spcBef>
                <a:spcPct val="50000"/>
              </a:spcBef>
            </a:pPr>
            <a:r>
              <a:rPr lang="en-GB" sz="1800">
                <a:solidFill>
                  <a:schemeClr val="bg1"/>
                </a:solidFill>
              </a:rPr>
              <a:t>Configurations</a:t>
            </a:r>
          </a:p>
        </p:txBody>
      </p:sp>
      <p:sp>
        <p:nvSpPr>
          <p:cNvPr id="22536" name="Text Box 19"/>
          <p:cNvSpPr txBox="1">
            <a:spLocks noChangeArrowheads="1"/>
          </p:cNvSpPr>
          <p:nvPr/>
        </p:nvSpPr>
        <p:spPr bwMode="auto">
          <a:xfrm>
            <a:off x="3851275" y="6237288"/>
            <a:ext cx="1655763" cy="350837"/>
          </a:xfrm>
          <a:prstGeom prst="rect">
            <a:avLst/>
          </a:prstGeom>
          <a:noFill/>
          <a:ln w="9525" algn="ctr">
            <a:noFill/>
            <a:miter lim="800000"/>
            <a:headEnd/>
            <a:tailEnd/>
          </a:ln>
        </p:spPr>
        <p:txBody>
          <a:bodyPr>
            <a:spAutoFit/>
          </a:bodyPr>
          <a:lstStyle/>
          <a:p>
            <a:pPr>
              <a:spcBef>
                <a:spcPct val="50000"/>
              </a:spcBef>
            </a:pPr>
            <a:r>
              <a:rPr lang="en-GB" sz="2000">
                <a:solidFill>
                  <a:schemeClr val="bg1"/>
                </a:solidFill>
              </a:rPr>
              <a:t>code base</a:t>
            </a:r>
          </a:p>
        </p:txBody>
      </p:sp>
    </p:spTree>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1692275" y="765175"/>
            <a:ext cx="6972300" cy="847725"/>
          </a:xfrm>
        </p:spPr>
        <p:txBody>
          <a:bodyPr/>
          <a:lstStyle/>
          <a:p>
            <a:r>
              <a:rPr lang="en-GB" sz="3600" smtClean="0"/>
              <a:t>Partner Testing configurations</a:t>
            </a:r>
            <a:r>
              <a:rPr lang="en-GB" smtClean="0"/>
              <a:t> </a:t>
            </a:r>
          </a:p>
        </p:txBody>
      </p:sp>
      <p:sp>
        <p:nvSpPr>
          <p:cNvPr id="177165" name="Oval 13"/>
          <p:cNvSpPr>
            <a:spLocks noChangeArrowheads="1"/>
          </p:cNvSpPr>
          <p:nvPr/>
        </p:nvSpPr>
        <p:spPr bwMode="auto">
          <a:xfrm>
            <a:off x="3059113" y="1484313"/>
            <a:ext cx="2160587" cy="2232025"/>
          </a:xfrm>
          <a:prstGeom prst="ellipse">
            <a:avLst/>
          </a:prstGeom>
          <a:noFill/>
          <a:ln w="38100" algn="ctr">
            <a:solidFill>
              <a:schemeClr val="tx1"/>
            </a:solidFill>
            <a:round/>
            <a:headEnd/>
            <a:tailEnd/>
          </a:ln>
        </p:spPr>
        <p:txBody>
          <a:bodyPr wrap="none" anchor="ctr"/>
          <a:lstStyle/>
          <a:p>
            <a:endParaRPr lang="en-US"/>
          </a:p>
        </p:txBody>
      </p:sp>
      <p:sp>
        <p:nvSpPr>
          <p:cNvPr id="177166" name="Oval 14"/>
          <p:cNvSpPr>
            <a:spLocks noChangeArrowheads="1"/>
          </p:cNvSpPr>
          <p:nvPr/>
        </p:nvSpPr>
        <p:spPr bwMode="auto">
          <a:xfrm>
            <a:off x="5435600" y="2781300"/>
            <a:ext cx="2160588" cy="2232025"/>
          </a:xfrm>
          <a:prstGeom prst="ellipse">
            <a:avLst/>
          </a:prstGeom>
          <a:noFill/>
          <a:ln w="38100" algn="ctr">
            <a:solidFill>
              <a:schemeClr val="tx1"/>
            </a:solidFill>
            <a:round/>
            <a:headEnd/>
            <a:tailEnd/>
          </a:ln>
        </p:spPr>
        <p:txBody>
          <a:bodyPr wrap="none" anchor="ctr"/>
          <a:lstStyle/>
          <a:p>
            <a:endParaRPr lang="en-US"/>
          </a:p>
        </p:txBody>
      </p:sp>
      <p:sp>
        <p:nvSpPr>
          <p:cNvPr id="177167" name="Oval 15"/>
          <p:cNvSpPr>
            <a:spLocks noChangeArrowheads="1"/>
          </p:cNvSpPr>
          <p:nvPr/>
        </p:nvSpPr>
        <p:spPr bwMode="auto">
          <a:xfrm>
            <a:off x="3059113" y="4292600"/>
            <a:ext cx="2160587" cy="2160588"/>
          </a:xfrm>
          <a:prstGeom prst="ellipse">
            <a:avLst/>
          </a:prstGeom>
          <a:noFill/>
          <a:ln w="38100" algn="ctr">
            <a:solidFill>
              <a:schemeClr val="tx1"/>
            </a:solidFill>
            <a:round/>
            <a:headEnd/>
            <a:tailEnd/>
          </a:ln>
        </p:spPr>
        <p:txBody>
          <a:bodyPr wrap="none" anchor="ctr"/>
          <a:lstStyle/>
          <a:p>
            <a:endParaRPr lang="en-US"/>
          </a:p>
        </p:txBody>
      </p:sp>
      <p:sp>
        <p:nvSpPr>
          <p:cNvPr id="177168" name="Oval 16"/>
          <p:cNvSpPr>
            <a:spLocks noChangeArrowheads="1"/>
          </p:cNvSpPr>
          <p:nvPr/>
        </p:nvSpPr>
        <p:spPr bwMode="auto">
          <a:xfrm>
            <a:off x="827088" y="2781300"/>
            <a:ext cx="2160587" cy="2232025"/>
          </a:xfrm>
          <a:prstGeom prst="ellipse">
            <a:avLst/>
          </a:prstGeom>
          <a:noFill/>
          <a:ln w="38100" algn="ctr">
            <a:solidFill>
              <a:schemeClr val="tx1"/>
            </a:solidFill>
            <a:round/>
            <a:headEnd/>
            <a:tailEnd/>
          </a:ln>
        </p:spPr>
        <p:txBody>
          <a:bodyPr wrap="none" anchor="ctr"/>
          <a:lstStyle/>
          <a:p>
            <a:endParaRPr lang="en-US"/>
          </a:p>
        </p:txBody>
      </p:sp>
      <p:sp>
        <p:nvSpPr>
          <p:cNvPr id="177169" name="Text Box 17"/>
          <p:cNvSpPr txBox="1">
            <a:spLocks noChangeArrowheads="1"/>
          </p:cNvSpPr>
          <p:nvPr/>
        </p:nvSpPr>
        <p:spPr bwMode="auto">
          <a:xfrm>
            <a:off x="3492500" y="2060575"/>
            <a:ext cx="1366838" cy="350838"/>
          </a:xfrm>
          <a:prstGeom prst="rect">
            <a:avLst/>
          </a:prstGeom>
          <a:noFill/>
          <a:ln w="9525" algn="ctr">
            <a:noFill/>
            <a:miter lim="800000"/>
            <a:headEnd/>
            <a:tailEnd/>
          </a:ln>
        </p:spPr>
        <p:txBody>
          <a:bodyPr>
            <a:spAutoFit/>
          </a:bodyPr>
          <a:lstStyle/>
          <a:p>
            <a:pPr>
              <a:spcBef>
                <a:spcPct val="50000"/>
              </a:spcBef>
            </a:pPr>
            <a:r>
              <a:rPr lang="en-GB" sz="2000">
                <a:solidFill>
                  <a:schemeClr val="tx1"/>
                </a:solidFill>
              </a:rPr>
              <a:t>Met Office</a:t>
            </a:r>
          </a:p>
        </p:txBody>
      </p:sp>
      <p:sp>
        <p:nvSpPr>
          <p:cNvPr id="177170" name="Text Box 18"/>
          <p:cNvSpPr txBox="1">
            <a:spLocks noChangeArrowheads="1"/>
          </p:cNvSpPr>
          <p:nvPr/>
        </p:nvSpPr>
        <p:spPr bwMode="auto">
          <a:xfrm>
            <a:off x="6659563" y="1773238"/>
            <a:ext cx="2376487" cy="1958975"/>
          </a:xfrm>
          <a:prstGeom prst="rect">
            <a:avLst/>
          </a:prstGeom>
          <a:noFill/>
          <a:ln w="9525" algn="ctr">
            <a:noFill/>
            <a:miter lim="800000"/>
            <a:headEnd/>
            <a:tailEnd/>
          </a:ln>
        </p:spPr>
        <p:txBody>
          <a:bodyPr>
            <a:spAutoFit/>
          </a:bodyPr>
          <a:lstStyle/>
          <a:p>
            <a:r>
              <a:rPr lang="en-GB" sz="2400">
                <a:solidFill>
                  <a:schemeClr val="folHlink"/>
                </a:solidFill>
              </a:rPr>
              <a:t>Common</a:t>
            </a:r>
          </a:p>
          <a:p>
            <a:r>
              <a:rPr lang="en-GB" sz="2400">
                <a:solidFill>
                  <a:schemeClr val="folHlink"/>
                </a:solidFill>
              </a:rPr>
              <a:t>small</a:t>
            </a:r>
          </a:p>
          <a:p>
            <a:r>
              <a:rPr lang="en-GB" sz="2400">
                <a:solidFill>
                  <a:schemeClr val="folHlink"/>
                </a:solidFill>
              </a:rPr>
              <a:t>subset</a:t>
            </a:r>
          </a:p>
          <a:p>
            <a:endParaRPr lang="en-GB" sz="2400">
              <a:solidFill>
                <a:schemeClr val="folHlink"/>
              </a:solidFill>
            </a:endParaRPr>
          </a:p>
          <a:p>
            <a:r>
              <a:rPr lang="en-GB" sz="2400">
                <a:solidFill>
                  <a:schemeClr val="folHlink"/>
                </a:solidFill>
              </a:rPr>
              <a:t>N48 global</a:t>
            </a:r>
          </a:p>
          <a:p>
            <a:r>
              <a:rPr lang="en-GB" sz="2400">
                <a:solidFill>
                  <a:schemeClr val="folHlink"/>
                </a:solidFill>
              </a:rPr>
              <a:t>SmallLAM</a:t>
            </a:r>
          </a:p>
        </p:txBody>
      </p:sp>
      <p:sp>
        <p:nvSpPr>
          <p:cNvPr id="177171" name="Text Box 19"/>
          <p:cNvSpPr txBox="1">
            <a:spLocks noChangeArrowheads="1"/>
          </p:cNvSpPr>
          <p:nvPr/>
        </p:nvSpPr>
        <p:spPr bwMode="auto">
          <a:xfrm>
            <a:off x="6767513" y="5013325"/>
            <a:ext cx="2376487" cy="1336675"/>
          </a:xfrm>
          <a:prstGeom prst="rect">
            <a:avLst/>
          </a:prstGeom>
          <a:noFill/>
          <a:ln w="9525" algn="ctr">
            <a:noFill/>
            <a:miter lim="800000"/>
            <a:headEnd/>
            <a:tailEnd/>
          </a:ln>
        </p:spPr>
        <p:txBody>
          <a:bodyPr>
            <a:spAutoFit/>
          </a:bodyPr>
          <a:lstStyle/>
          <a:p>
            <a:r>
              <a:rPr lang="en-GB" sz="2400">
                <a:solidFill>
                  <a:schemeClr val="folHlink"/>
                </a:solidFill>
              </a:rPr>
              <a:t>Partner site specific tests</a:t>
            </a:r>
          </a:p>
          <a:p>
            <a:endParaRPr lang="en-GB" sz="2400">
              <a:solidFill>
                <a:schemeClr val="folHlink"/>
              </a:solidFill>
            </a:endParaRPr>
          </a:p>
          <a:p>
            <a:endParaRPr lang="en-GB" sz="2400">
              <a:solidFill>
                <a:schemeClr val="folHlink"/>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94444E-6 -1.9084E-6 L 0.17327 0.00532 " pathEditMode="relative" rAng="0" ptsTypes="AA">
                                      <p:cBhvr>
                                        <p:cTn id="6" dur="2000" fill="hold"/>
                                        <p:tgtEl>
                                          <p:spTgt spid="177168"/>
                                        </p:tgtEl>
                                        <p:attrNameLst>
                                          <p:attrName>ppt_x</p:attrName>
                                          <p:attrName>ppt_y</p:attrName>
                                        </p:attrNameLst>
                                      </p:cBhvr>
                                      <p:rCtr x="87" y="3"/>
                                    </p:animMotion>
                                  </p:childTnLst>
                                </p:cTn>
                              </p:par>
                              <p:par>
                                <p:cTn id="7" presetID="35" presetClass="path" presetSubtype="0" accel="50000" decel="50000" fill="hold" grpId="0" nodeType="withEffect">
                                  <p:stCondLst>
                                    <p:cond delay="0"/>
                                  </p:stCondLst>
                                  <p:childTnLst>
                                    <p:animMotion origin="layout" path="M 0 -2.66713E-6 L -0.18108 0.00532 " pathEditMode="relative" rAng="0" ptsTypes="AA">
                                      <p:cBhvr>
                                        <p:cTn id="8" dur="2000" fill="hold"/>
                                        <p:tgtEl>
                                          <p:spTgt spid="177166"/>
                                        </p:tgtEl>
                                        <p:attrNameLst>
                                          <p:attrName>ppt_x</p:attrName>
                                          <p:attrName>ppt_y</p:attrName>
                                        </p:attrNameLst>
                                      </p:cBhvr>
                                      <p:rCtr x="-91" y="3"/>
                                    </p:animMotion>
                                  </p:childTnLst>
                                </p:cTn>
                              </p:par>
                              <p:par>
                                <p:cTn id="9" presetID="64" presetClass="path" presetSubtype="0" accel="50000" decel="50000" fill="hold" grpId="0" nodeType="withEffect">
                                  <p:stCondLst>
                                    <p:cond delay="0"/>
                                  </p:stCondLst>
                                  <p:childTnLst>
                                    <p:animMotion origin="layout" path="M -4.16667E-6 2.70645E-7 L 0.00018 -0.1152 " pathEditMode="relative" rAng="0" ptsTypes="AA">
                                      <p:cBhvr>
                                        <p:cTn id="10" dur="2000" fill="hold"/>
                                        <p:tgtEl>
                                          <p:spTgt spid="177167"/>
                                        </p:tgtEl>
                                        <p:attrNameLst>
                                          <p:attrName>ppt_x</p:attrName>
                                          <p:attrName>ppt_y</p:attrName>
                                        </p:attrNameLst>
                                      </p:cBhvr>
                                      <p:rCtr x="0" y="-58"/>
                                    </p:animMotion>
                                  </p:childTnLst>
                                </p:cTn>
                              </p:par>
                              <p:par>
                                <p:cTn id="11" presetID="42" presetClass="path" presetSubtype="0" accel="50000" decel="50000" fill="hold" grpId="0" nodeType="withEffect">
                                  <p:stCondLst>
                                    <p:cond delay="0"/>
                                  </p:stCondLst>
                                  <p:childTnLst>
                                    <p:animMotion origin="layout" path="M 2.22222E-6 -4.48068E-6 L 2.22222E-6 0.11543 " pathEditMode="relative" rAng="0" ptsTypes="AA">
                                      <p:cBhvr>
                                        <p:cTn id="12" dur="2000" fill="hold"/>
                                        <p:tgtEl>
                                          <p:spTgt spid="177165"/>
                                        </p:tgtEl>
                                        <p:attrNameLst>
                                          <p:attrName>ppt_x</p:attrName>
                                          <p:attrName>ppt_y</p:attrName>
                                        </p:attrNameLst>
                                      </p:cBhvr>
                                      <p:rCtr x="0" y="58"/>
                                    </p:animMotion>
                                  </p:childTnLst>
                                </p:cTn>
                              </p:par>
                              <p:par>
                                <p:cTn id="13" presetID="42" presetClass="path" presetSubtype="0" accel="50000" decel="50000" fill="hold" grpId="0" nodeType="withEffect">
                                  <p:stCondLst>
                                    <p:cond delay="0"/>
                                  </p:stCondLst>
                                  <p:childTnLst>
                                    <p:animMotion origin="layout" path="M 2.77778E-6 2.54453E-7 L -0.00382 0.24751 " pathEditMode="relative" rAng="0" ptsTypes="AA">
                                      <p:cBhvr>
                                        <p:cTn id="14" dur="2000" fill="hold"/>
                                        <p:tgtEl>
                                          <p:spTgt spid="177169"/>
                                        </p:tgtEl>
                                        <p:attrNameLst>
                                          <p:attrName>ppt_x</p:attrName>
                                          <p:attrName>ppt_y</p:attrName>
                                        </p:attrNameLst>
                                      </p:cBhvr>
                                      <p:rCtr x="-2" y="124"/>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5" grpId="0" animBg="1"/>
      <p:bldP spid="177166" grpId="0" animBg="1"/>
      <p:bldP spid="177167" grpId="0" animBg="1"/>
      <p:bldP spid="177168" grpId="0" animBg="1"/>
      <p:bldP spid="177169" grpId="0"/>
      <p:bldP spid="177170" grpId="0"/>
      <p:bldP spid="17717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23850" y="6553200"/>
            <a:ext cx="2895600" cy="228600"/>
          </a:xfrm>
          <a:prstGeom prst="rect">
            <a:avLst/>
          </a:prstGeom>
        </p:spPr>
        <p:txBody>
          <a:bodyPr/>
          <a:lstStyle/>
          <a:p>
            <a:r>
              <a:rPr lang="en-GB" sz="1400" dirty="0" smtClean="0">
                <a:latin typeface="Times" pitchFamily="18" charset="0"/>
              </a:rPr>
              <a:t> </a:t>
            </a:r>
            <a:endParaRPr lang="en-GB" sz="1400" dirty="0">
              <a:latin typeface="Times" pitchFamily="18" charset="0"/>
            </a:endParaRPr>
          </a:p>
        </p:txBody>
      </p:sp>
      <p:sp>
        <p:nvSpPr>
          <p:cNvPr id="245762" name="Rectangle 2"/>
          <p:cNvSpPr>
            <a:spLocks noGrp="1" noChangeArrowheads="1"/>
          </p:cNvSpPr>
          <p:nvPr>
            <p:ph type="title"/>
          </p:nvPr>
        </p:nvSpPr>
        <p:spPr/>
        <p:txBody>
          <a:bodyPr/>
          <a:lstStyle/>
          <a:p>
            <a:r>
              <a:rPr lang="en-GB" dirty="0" smtClean="0"/>
              <a:t>Status @ May 2012</a:t>
            </a:r>
            <a:endParaRPr lang="en-GB" dirty="0"/>
          </a:p>
        </p:txBody>
      </p:sp>
      <p:sp>
        <p:nvSpPr>
          <p:cNvPr id="245763" name="Rectangle 3"/>
          <p:cNvSpPr>
            <a:spLocks noGrp="1" noChangeArrowheads="1"/>
          </p:cNvSpPr>
          <p:nvPr>
            <p:ph type="body" idx="1"/>
          </p:nvPr>
        </p:nvSpPr>
        <p:spPr>
          <a:xfrm>
            <a:off x="1763688" y="1700808"/>
            <a:ext cx="6934200" cy="4751387"/>
          </a:xfrm>
        </p:spPr>
        <p:txBody>
          <a:bodyPr/>
          <a:lstStyle/>
          <a:p>
            <a:pPr>
              <a:buNone/>
            </a:pPr>
            <a:r>
              <a:rPr lang="en-GB" sz="2000" dirty="0" smtClean="0"/>
              <a:t>As agreed at </a:t>
            </a:r>
            <a:r>
              <a:rPr lang="en-GB" sz="2000" b="1" dirty="0" smtClean="0"/>
              <a:t>UM User Workshop 2012</a:t>
            </a:r>
            <a:endParaRPr lang="en-GB" sz="2000" dirty="0" smtClean="0"/>
          </a:p>
          <a:p>
            <a:r>
              <a:rPr lang="en-GB" sz="2000" dirty="0" smtClean="0"/>
              <a:t>Major </a:t>
            </a:r>
            <a:r>
              <a:rPr lang="en-GB" sz="2000" dirty="0"/>
              <a:t>barrier to collaboration.</a:t>
            </a:r>
          </a:p>
          <a:p>
            <a:r>
              <a:rPr lang="en-GB" sz="2000" b="1" dirty="0">
                <a:solidFill>
                  <a:schemeClr val="accent2"/>
                </a:solidFill>
              </a:rPr>
              <a:t>Essential we move towards shared repositories &amp; issue trackers</a:t>
            </a:r>
            <a:r>
              <a:rPr lang="en-GB" sz="2000" b="1" dirty="0" smtClean="0">
                <a:solidFill>
                  <a:schemeClr val="accent2"/>
                </a:solidFill>
              </a:rPr>
              <a:t>.</a:t>
            </a:r>
          </a:p>
          <a:p>
            <a:pPr>
              <a:buNone/>
            </a:pPr>
            <a:r>
              <a:rPr lang="en-GB" sz="2000" b="1" dirty="0" smtClean="0"/>
              <a:t>High priority work package defined</a:t>
            </a:r>
          </a:p>
          <a:p>
            <a:r>
              <a:rPr lang="en-GB" sz="2000" dirty="0" smtClean="0"/>
              <a:t>Implement shared Subversion repositories &amp; </a:t>
            </a:r>
            <a:r>
              <a:rPr lang="en-GB" sz="2000" dirty="0" err="1" smtClean="0"/>
              <a:t>Trac</a:t>
            </a:r>
            <a:r>
              <a:rPr lang="en-GB" sz="2000" dirty="0" smtClean="0"/>
              <a:t> environments</a:t>
            </a:r>
          </a:p>
          <a:p>
            <a:pPr lvl="1"/>
            <a:r>
              <a:rPr lang="en-GB" dirty="0" smtClean="0"/>
              <a:t>Moving away from Subversion (to git) considered but too much work at this time</a:t>
            </a:r>
          </a:p>
          <a:p>
            <a:r>
              <a:rPr lang="en-GB" sz="2000" dirty="0" smtClean="0"/>
              <a:t>Mustn’t distract from Rose/</a:t>
            </a:r>
            <a:r>
              <a:rPr lang="en-GB" sz="2000" dirty="0" err="1" smtClean="0"/>
              <a:t>Cylc</a:t>
            </a:r>
            <a:r>
              <a:rPr lang="en-GB" sz="2000" dirty="0" smtClean="0"/>
              <a:t> work</a:t>
            </a:r>
          </a:p>
          <a:p>
            <a:r>
              <a:rPr lang="en-GB" sz="2000" dirty="0" smtClean="0"/>
              <a:t>Timescale: 12-18 months (!)</a:t>
            </a:r>
            <a:endParaRPr lang="en-GB" sz="2000" b="1" dirty="0" smtClean="0"/>
          </a:p>
        </p:txBody>
      </p:sp>
    </p:spTree>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r>
              <a:rPr lang="en-US" sz="3600" smtClean="0"/>
              <a:t>Some issues to overcome…</a:t>
            </a:r>
          </a:p>
        </p:txBody>
      </p:sp>
      <p:sp>
        <p:nvSpPr>
          <p:cNvPr id="24579" name="TextBox 3"/>
          <p:cNvSpPr txBox="1">
            <a:spLocks noChangeArrowheads="1"/>
          </p:cNvSpPr>
          <p:nvPr/>
        </p:nvSpPr>
        <p:spPr bwMode="auto">
          <a:xfrm>
            <a:off x="250825" y="1844675"/>
            <a:ext cx="8439150" cy="4487863"/>
          </a:xfrm>
          <a:prstGeom prst="rect">
            <a:avLst/>
          </a:prstGeom>
          <a:noFill/>
          <a:ln w="9525">
            <a:noFill/>
            <a:miter lim="800000"/>
            <a:headEnd/>
            <a:tailEnd/>
          </a:ln>
        </p:spPr>
        <p:txBody>
          <a:bodyPr>
            <a:spAutoFit/>
          </a:bodyPr>
          <a:lstStyle/>
          <a:p>
            <a:pPr algn="l"/>
            <a:r>
              <a:rPr lang="en-GB" sz="2400">
                <a:solidFill>
                  <a:schemeClr val="tx1"/>
                </a:solidFill>
              </a:rPr>
              <a:t>When will partners contribute to </a:t>
            </a:r>
          </a:p>
          <a:p>
            <a:pPr algn="l"/>
            <a:r>
              <a:rPr lang="en-GB" sz="2400">
                <a:solidFill>
                  <a:schemeClr val="tx1"/>
                </a:solidFill>
              </a:rPr>
              <a:t>daily testing?</a:t>
            </a:r>
          </a:p>
          <a:p>
            <a:pPr algn="l"/>
            <a:endParaRPr lang="en-GB" sz="2400">
              <a:solidFill>
                <a:schemeClr val="tx1"/>
              </a:solidFill>
            </a:endParaRPr>
          </a:p>
          <a:p>
            <a:pPr algn="l"/>
            <a:r>
              <a:rPr lang="en-GB" sz="2400">
                <a:solidFill>
                  <a:schemeClr val="tx1"/>
                </a:solidFill>
              </a:rPr>
              <a:t>When partners do routinely test the UM when can we close tickets as being successful?</a:t>
            </a:r>
          </a:p>
          <a:p>
            <a:pPr algn="l"/>
            <a:endParaRPr lang="en-GB" sz="2400">
              <a:solidFill>
                <a:schemeClr val="tx1"/>
              </a:solidFill>
            </a:endParaRPr>
          </a:p>
          <a:p>
            <a:pPr algn="l"/>
            <a:r>
              <a:rPr lang="en-GB" sz="2400">
                <a:solidFill>
                  <a:schemeClr val="tx1"/>
                </a:solidFill>
              </a:rPr>
              <a:t>Communication of results ......  ??</a:t>
            </a:r>
          </a:p>
          <a:p>
            <a:pPr algn="l"/>
            <a:r>
              <a:rPr lang="en-GB" sz="2400">
                <a:solidFill>
                  <a:schemeClr val="tx1"/>
                </a:solidFill>
              </a:rPr>
              <a:t>    When things are broken how to resolve issues.</a:t>
            </a:r>
          </a:p>
          <a:p>
            <a:pPr algn="l"/>
            <a:r>
              <a:rPr lang="en-GB" sz="2400">
                <a:solidFill>
                  <a:schemeClr val="tx1"/>
                </a:solidFill>
              </a:rPr>
              <a:t>    How to forewarn known results will change to partners and support the updating of known good output?</a:t>
            </a:r>
          </a:p>
          <a:p>
            <a:pPr algn="l"/>
            <a:endParaRPr lang="en-GB" sz="2400">
              <a:solidFill>
                <a:schemeClr val="tx1"/>
              </a:solidFill>
            </a:endParaRPr>
          </a:p>
          <a:p>
            <a:pPr algn="l"/>
            <a:endParaRPr lang="en-GB" sz="2400">
              <a:solidFill>
                <a:schemeClr val="tx1"/>
              </a:solidFill>
            </a:endParaRPr>
          </a:p>
          <a:p>
            <a:pPr algn="l"/>
            <a:r>
              <a:rPr lang="en-GB" sz="2400">
                <a:solidFill>
                  <a:schemeClr val="tx1"/>
                </a:solidFill>
              </a:rPr>
              <a:t>Code reviewers outside of the building?</a:t>
            </a:r>
          </a:p>
          <a:p>
            <a:pPr algn="l"/>
            <a:endParaRPr lang="en-GB" sz="2400">
              <a:solidFill>
                <a:schemeClr val="tx1"/>
              </a:solidFill>
            </a:endParaRPr>
          </a:p>
        </p:txBody>
      </p:sp>
      <p:graphicFrame>
        <p:nvGraphicFramePr>
          <p:cNvPr id="5" name="Diagram 4"/>
          <p:cNvGraphicFramePr/>
          <p:nvPr/>
        </p:nvGraphicFramePr>
        <p:xfrm>
          <a:off x="5580112" y="836712"/>
          <a:ext cx="2736304" cy="1872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Nimbostratus.jpg"/>
          <p:cNvPicPr>
            <a:picLocks noChangeAspect="1"/>
          </p:cNvPicPr>
          <p:nvPr/>
        </p:nvPicPr>
        <p:blipFill>
          <a:blip r:embed="rId3" cstate="print"/>
          <a:srcRect/>
          <a:stretch>
            <a:fillRect/>
          </a:stretch>
        </p:blipFill>
        <p:spPr bwMode="auto">
          <a:xfrm>
            <a:off x="8069263" y="3860800"/>
            <a:ext cx="1074737" cy="360363"/>
          </a:xfrm>
          <a:prstGeom prst="rect">
            <a:avLst/>
          </a:prstGeom>
          <a:noFill/>
          <a:ln w="9525">
            <a:noFill/>
            <a:miter lim="800000"/>
            <a:headEnd/>
            <a:tailEnd/>
          </a:ln>
        </p:spPr>
      </p:pic>
      <p:pic>
        <p:nvPicPr>
          <p:cNvPr id="25603" name="Picture 5" descr="Lightning(iStock3506509)1.jpg"/>
          <p:cNvPicPr>
            <a:picLocks noChangeAspect="1"/>
          </p:cNvPicPr>
          <p:nvPr/>
        </p:nvPicPr>
        <p:blipFill>
          <a:blip r:embed="rId4" cstate="print"/>
          <a:srcRect/>
          <a:stretch>
            <a:fillRect/>
          </a:stretch>
        </p:blipFill>
        <p:spPr bwMode="auto">
          <a:xfrm>
            <a:off x="7991475" y="1989138"/>
            <a:ext cx="1152525" cy="360362"/>
          </a:xfrm>
          <a:prstGeom prst="rect">
            <a:avLst/>
          </a:prstGeom>
          <a:noFill/>
          <a:ln w="9525">
            <a:noFill/>
            <a:miter lim="800000"/>
            <a:headEnd/>
            <a:tailEnd/>
          </a:ln>
        </p:spPr>
      </p:pic>
      <p:sp>
        <p:nvSpPr>
          <p:cNvPr id="25604" name="Title 1"/>
          <p:cNvSpPr>
            <a:spLocks noGrp="1"/>
          </p:cNvSpPr>
          <p:nvPr>
            <p:ph type="title" idx="4294967295"/>
          </p:nvPr>
        </p:nvSpPr>
        <p:spPr/>
        <p:txBody>
          <a:bodyPr/>
          <a:lstStyle/>
          <a:p>
            <a:r>
              <a:rPr lang="en-US" sz="3600" smtClean="0"/>
              <a:t>Future releases code </a:t>
            </a:r>
            <a:br>
              <a:rPr lang="en-US" sz="3600" smtClean="0"/>
            </a:br>
            <a:r>
              <a:rPr lang="en-US" sz="3600" smtClean="0"/>
              <a:t>submission timelines</a:t>
            </a:r>
          </a:p>
        </p:txBody>
      </p:sp>
      <p:sp>
        <p:nvSpPr>
          <p:cNvPr id="25605" name="TextBox 3"/>
          <p:cNvSpPr txBox="1">
            <a:spLocks noChangeArrowheads="1"/>
          </p:cNvSpPr>
          <p:nvPr/>
        </p:nvSpPr>
        <p:spPr bwMode="auto">
          <a:xfrm>
            <a:off x="179388" y="1989138"/>
            <a:ext cx="8439150" cy="4173537"/>
          </a:xfrm>
          <a:prstGeom prst="rect">
            <a:avLst/>
          </a:prstGeom>
          <a:noFill/>
          <a:ln w="9525">
            <a:noFill/>
            <a:miter lim="800000"/>
            <a:headEnd/>
            <a:tailEnd/>
          </a:ln>
        </p:spPr>
        <p:txBody>
          <a:bodyPr>
            <a:spAutoFit/>
          </a:bodyPr>
          <a:lstStyle/>
          <a:p>
            <a:pPr algn="l"/>
            <a:r>
              <a:rPr lang="en-GB" sz="2400">
                <a:solidFill>
                  <a:schemeClr val="tx1"/>
                </a:solidFill>
              </a:rPr>
              <a:t>UM10.1 (Luminescent Lighting)   		13th Feb 2015 </a:t>
            </a:r>
          </a:p>
          <a:p>
            <a:pPr algn="l"/>
            <a:r>
              <a:rPr lang="en-GB" sz="2400">
                <a:solidFill>
                  <a:schemeClr val="tx1"/>
                </a:solidFill>
              </a:rPr>
              <a:t>	</a:t>
            </a:r>
          </a:p>
          <a:p>
            <a:pPr algn="l"/>
            <a:endParaRPr lang="en-GB" sz="2400">
              <a:solidFill>
                <a:schemeClr val="tx1"/>
              </a:solidFill>
            </a:endParaRPr>
          </a:p>
          <a:p>
            <a:pPr algn="l"/>
            <a:r>
              <a:rPr lang="en-GB" sz="2400">
                <a:solidFill>
                  <a:schemeClr val="tx1"/>
                </a:solidFill>
              </a:rPr>
              <a:t>UM10.2 (Moist Monsoon)            		12th Jun 2015 </a:t>
            </a:r>
          </a:p>
          <a:p>
            <a:pPr algn="l"/>
            <a:endParaRPr lang="en-GB" sz="2400">
              <a:solidFill>
                <a:schemeClr val="tx1"/>
              </a:solidFill>
            </a:endParaRPr>
          </a:p>
          <a:p>
            <a:pPr algn="l"/>
            <a:endParaRPr lang="en-GB" sz="2400">
              <a:solidFill>
                <a:schemeClr val="tx1"/>
              </a:solidFill>
            </a:endParaRPr>
          </a:p>
          <a:p>
            <a:pPr algn="l"/>
            <a:r>
              <a:rPr lang="en-GB" sz="2400">
                <a:solidFill>
                  <a:schemeClr val="tx1"/>
                </a:solidFill>
              </a:rPr>
              <a:t>UM10.3 (Nebulous Nimbostratus)		16th Oct 2015 </a:t>
            </a:r>
          </a:p>
          <a:p>
            <a:pPr algn="l"/>
            <a:endParaRPr lang="en-GB" sz="2400">
              <a:solidFill>
                <a:schemeClr val="tx1"/>
              </a:solidFill>
            </a:endParaRPr>
          </a:p>
          <a:p>
            <a:pPr algn="l"/>
            <a:endParaRPr lang="en-GB" sz="2400">
              <a:solidFill>
                <a:schemeClr val="tx1"/>
              </a:solidFill>
            </a:endParaRPr>
          </a:p>
          <a:p>
            <a:pPr algn="l"/>
            <a:r>
              <a:rPr lang="en-GB" sz="2400">
                <a:solidFill>
                  <a:schemeClr val="tx1"/>
                </a:solidFill>
              </a:rPr>
              <a:t>UM10.4 (Opaque Occlusion)       		 12th Feb 2016</a:t>
            </a:r>
          </a:p>
          <a:p>
            <a:pPr algn="l"/>
            <a:endParaRPr lang="en-GB" sz="2400">
              <a:solidFill>
                <a:schemeClr val="tx1"/>
              </a:solidFill>
            </a:endParaRPr>
          </a:p>
          <a:p>
            <a:pPr algn="l"/>
            <a:endParaRPr lang="en-GB" sz="2400">
              <a:solidFill>
                <a:schemeClr val="tx1"/>
              </a:solidFill>
            </a:endParaRPr>
          </a:p>
          <a:p>
            <a:pPr algn="l"/>
            <a:r>
              <a:rPr lang="en-GB" sz="2000">
                <a:solidFill>
                  <a:schemeClr val="tx1"/>
                </a:solidFill>
              </a:rPr>
              <a:t>Currently all planned to be open for science changes.</a:t>
            </a:r>
          </a:p>
        </p:txBody>
      </p:sp>
      <p:pic>
        <p:nvPicPr>
          <p:cNvPr id="25606" name="Picture 6" descr="occluded_front1.gif"/>
          <p:cNvPicPr>
            <a:picLocks noChangeAspect="1"/>
          </p:cNvPicPr>
          <p:nvPr/>
        </p:nvPicPr>
        <p:blipFill>
          <a:blip r:embed="rId5" cstate="print"/>
          <a:srcRect/>
          <a:stretch>
            <a:fillRect/>
          </a:stretch>
        </p:blipFill>
        <p:spPr bwMode="auto">
          <a:xfrm>
            <a:off x="8077200" y="4797425"/>
            <a:ext cx="1066800" cy="287338"/>
          </a:xfrm>
          <a:prstGeom prst="rect">
            <a:avLst/>
          </a:prstGeom>
          <a:noFill/>
          <a:ln w="9525">
            <a:noFill/>
            <a:miter lim="800000"/>
            <a:headEnd/>
            <a:tailEnd/>
          </a:ln>
        </p:spPr>
      </p:pic>
      <p:pic>
        <p:nvPicPr>
          <p:cNvPr id="25607" name="Picture 9" descr="raindrops_image.jpg"/>
          <p:cNvPicPr>
            <a:picLocks noChangeAspect="1"/>
          </p:cNvPicPr>
          <p:nvPr/>
        </p:nvPicPr>
        <p:blipFill>
          <a:blip r:embed="rId6" cstate="print"/>
          <a:srcRect/>
          <a:stretch>
            <a:fillRect/>
          </a:stretch>
        </p:blipFill>
        <p:spPr bwMode="auto">
          <a:xfrm>
            <a:off x="8027988" y="2924175"/>
            <a:ext cx="1116012" cy="392113"/>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r>
              <a:rPr lang="en-US" sz="3600" smtClean="0"/>
              <a:t>Accounts…..</a:t>
            </a:r>
          </a:p>
        </p:txBody>
      </p:sp>
      <p:sp>
        <p:nvSpPr>
          <p:cNvPr id="26627" name="TextBox 3"/>
          <p:cNvSpPr txBox="1">
            <a:spLocks noChangeArrowheads="1"/>
          </p:cNvSpPr>
          <p:nvPr/>
        </p:nvSpPr>
        <p:spPr bwMode="auto">
          <a:xfrm>
            <a:off x="250825" y="1844675"/>
            <a:ext cx="8439150" cy="5429250"/>
          </a:xfrm>
          <a:prstGeom prst="rect">
            <a:avLst/>
          </a:prstGeom>
          <a:noFill/>
          <a:ln w="9525">
            <a:noFill/>
            <a:miter lim="800000"/>
            <a:headEnd/>
            <a:tailEnd/>
          </a:ln>
        </p:spPr>
        <p:txBody>
          <a:bodyPr>
            <a:spAutoFit/>
          </a:bodyPr>
          <a:lstStyle/>
          <a:p>
            <a:pPr algn="l"/>
            <a:r>
              <a:rPr lang="en-GB" sz="2400">
                <a:solidFill>
                  <a:schemeClr val="tx1"/>
                </a:solidFill>
              </a:rPr>
              <a:t>If you are </a:t>
            </a:r>
            <a:r>
              <a:rPr lang="en-GB" sz="2400">
                <a:solidFill>
                  <a:srgbClr val="FF0000"/>
                </a:solidFill>
              </a:rPr>
              <a:t>inspired</a:t>
            </a:r>
            <a:r>
              <a:rPr lang="en-GB" sz="2400">
                <a:solidFill>
                  <a:schemeClr val="tx1"/>
                </a:solidFill>
              </a:rPr>
              <a:t> (and not put off) to use the new UM repository....</a:t>
            </a:r>
          </a:p>
          <a:p>
            <a:pPr algn="l"/>
            <a:endParaRPr lang="en-GB" sz="2400">
              <a:solidFill>
                <a:schemeClr val="tx1"/>
              </a:solidFill>
            </a:endParaRPr>
          </a:p>
          <a:p>
            <a:pPr algn="l"/>
            <a:endParaRPr lang="en-GB" sz="2400">
              <a:solidFill>
                <a:schemeClr val="tx1"/>
              </a:solidFill>
            </a:endParaRPr>
          </a:p>
          <a:p>
            <a:pPr algn="l"/>
            <a:r>
              <a:rPr lang="en-GB" sz="2400">
                <a:solidFill>
                  <a:schemeClr val="tx1"/>
                </a:solidFill>
              </a:rPr>
              <a:t>Met Office staff apply to </a:t>
            </a:r>
          </a:p>
          <a:p>
            <a:pPr algn="l"/>
            <a:r>
              <a:rPr lang="en-GB" sz="2400">
                <a:solidFill>
                  <a:schemeClr val="tx1"/>
                </a:solidFill>
              </a:rPr>
              <a:t>     ​Scientific_Partnerships@metoffice.gov.uk</a:t>
            </a:r>
          </a:p>
          <a:p>
            <a:pPr algn="l"/>
            <a:endParaRPr lang="en-GB" sz="2400">
              <a:solidFill>
                <a:schemeClr val="tx1"/>
              </a:solidFill>
            </a:endParaRPr>
          </a:p>
          <a:p>
            <a:pPr algn="l"/>
            <a:r>
              <a:rPr lang="en-GB" sz="2400">
                <a:solidFill>
                  <a:schemeClr val="tx1"/>
                </a:solidFill>
              </a:rPr>
              <a:t>Partners please consult </a:t>
            </a:r>
          </a:p>
          <a:p>
            <a:pPr algn="l"/>
            <a:r>
              <a:rPr lang="en-GB" sz="2400">
                <a:solidFill>
                  <a:schemeClr val="tx1"/>
                </a:solidFill>
                <a:hlinkClick r:id="rId3"/>
              </a:rPr>
              <a:t>   https://code.metoffice.gov.uk/trac/home/wiki/FAQ</a:t>
            </a:r>
            <a:endParaRPr lang="en-GB" sz="2400">
              <a:solidFill>
                <a:schemeClr val="tx1"/>
              </a:solidFill>
            </a:endParaRPr>
          </a:p>
          <a:p>
            <a:pPr algn="l"/>
            <a:r>
              <a:rPr lang="en-GB" sz="2400">
                <a:solidFill>
                  <a:schemeClr val="tx1"/>
                </a:solidFill>
              </a:rPr>
              <a:t>for details on how to apply for accounts.</a:t>
            </a:r>
          </a:p>
          <a:p>
            <a:pPr algn="l"/>
            <a:endParaRPr lang="en-GB" sz="2400">
              <a:solidFill>
                <a:schemeClr val="tx1"/>
              </a:solidFill>
            </a:endParaRPr>
          </a:p>
          <a:p>
            <a:pPr algn="l"/>
            <a:endParaRPr lang="en-GB" sz="2400">
              <a:solidFill>
                <a:schemeClr val="tx1"/>
              </a:solidFill>
            </a:endParaRPr>
          </a:p>
          <a:p>
            <a:pPr algn="l"/>
            <a:r>
              <a:rPr lang="en-GB" sz="2400">
                <a:solidFill>
                  <a:schemeClr val="tx1"/>
                </a:solidFill>
              </a:rPr>
              <a:t>We look forward to your UM contributions!</a:t>
            </a:r>
          </a:p>
          <a:p>
            <a:pPr algn="l"/>
            <a:endParaRPr lang="en-GB" sz="2400">
              <a:solidFill>
                <a:schemeClr val="tx1"/>
              </a:solidFill>
            </a:endParaRPr>
          </a:p>
          <a:p>
            <a:pPr algn="l"/>
            <a:endParaRPr lang="en-GB" sz="2400">
              <a:solidFill>
                <a:schemeClr val="tx1"/>
              </a:solidFill>
            </a:endParaRPr>
          </a:p>
          <a:p>
            <a:pPr algn="l"/>
            <a:endParaRPr lang="en-GB" sz="2400">
              <a:solidFill>
                <a:schemeClr val="tx1"/>
              </a:solidFill>
            </a:endParaRPr>
          </a:p>
          <a:p>
            <a:pPr algn="l"/>
            <a:endParaRPr lang="en-GB" sz="2400">
              <a:solidFill>
                <a:schemeClr val="tx1"/>
              </a:solidFill>
            </a:endParaRPr>
          </a:p>
        </p:txBody>
      </p:sp>
    </p:spTree>
  </p:cSld>
  <p:clrMapOvr>
    <a:masterClrMapping/>
  </p:clrMapOvr>
  <p:transition>
    <p:zoom dir="in"/>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ctrTitle" idx="4294967295"/>
          </p:nvPr>
        </p:nvSpPr>
        <p:spPr>
          <a:xfrm>
            <a:off x="323850" y="3578225"/>
            <a:ext cx="8591550" cy="2019300"/>
          </a:xfrm>
        </p:spPr>
        <p:txBody>
          <a:bodyPr anchor="b"/>
          <a:lstStyle/>
          <a:p>
            <a:r>
              <a:rPr lang="en-GB" sz="3600" smtClean="0"/>
              <a:t>Questions ?</a:t>
            </a: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provided?</a:t>
            </a:r>
            <a:endParaRPr lang="en-GB" dirty="0"/>
          </a:p>
        </p:txBody>
      </p:sp>
      <p:sp>
        <p:nvSpPr>
          <p:cNvPr id="3" name="Content Placeholder 2"/>
          <p:cNvSpPr>
            <a:spLocks noGrp="1"/>
          </p:cNvSpPr>
          <p:nvPr>
            <p:ph idx="1"/>
          </p:nvPr>
        </p:nvSpPr>
        <p:spPr/>
        <p:txBody>
          <a:bodyPr/>
          <a:lstStyle/>
          <a:p>
            <a:r>
              <a:rPr lang="en-GB" sz="2800" dirty="0" smtClean="0"/>
              <a:t>Subversion repositories</a:t>
            </a:r>
          </a:p>
          <a:p>
            <a:r>
              <a:rPr lang="en-GB" sz="2800" dirty="0" err="1" smtClean="0"/>
              <a:t>Trac</a:t>
            </a:r>
            <a:r>
              <a:rPr lang="en-GB" sz="2800" dirty="0" smtClean="0"/>
              <a:t> environments</a:t>
            </a:r>
          </a:p>
          <a:p>
            <a:r>
              <a:rPr lang="en-GB" sz="2800" dirty="0" smtClean="0"/>
              <a:t>Static web pages (limited use)</a:t>
            </a:r>
          </a:p>
          <a:p>
            <a:pPr lvl="1"/>
            <a:r>
              <a:rPr lang="en-GB" sz="2800" dirty="0" smtClean="0"/>
              <a:t>E.g. UM &amp; JULES documentation</a:t>
            </a:r>
          </a:p>
          <a:p>
            <a:r>
              <a:rPr lang="en-GB" sz="2800" dirty="0" smtClean="0"/>
              <a:t>Rosie (suite repository &amp; database)</a:t>
            </a: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a:t>
            </a:r>
            <a:endParaRPr lang="en-GB" dirty="0"/>
          </a:p>
        </p:txBody>
      </p:sp>
      <p:sp>
        <p:nvSpPr>
          <p:cNvPr id="3" name="Content Placeholder 2"/>
          <p:cNvSpPr>
            <a:spLocks noGrp="1"/>
          </p:cNvSpPr>
          <p:nvPr>
            <p:ph idx="1"/>
          </p:nvPr>
        </p:nvSpPr>
        <p:spPr/>
        <p:txBody>
          <a:bodyPr/>
          <a:lstStyle/>
          <a:p>
            <a:r>
              <a:rPr lang="en-GB" sz="2800" dirty="0" smtClean="0"/>
              <a:t>Service hosted by </a:t>
            </a:r>
            <a:r>
              <a:rPr lang="en-GB" sz="2800" dirty="0" err="1" smtClean="0"/>
              <a:t>Skyscape</a:t>
            </a:r>
            <a:r>
              <a:rPr lang="en-GB" sz="2800" dirty="0" smtClean="0"/>
              <a:t> Cloud Services</a:t>
            </a:r>
          </a:p>
          <a:p>
            <a:pPr lvl="1"/>
            <a:r>
              <a:rPr lang="en-GB" sz="2800" dirty="0" smtClean="0"/>
              <a:t>UK government accredited</a:t>
            </a:r>
          </a:p>
          <a:p>
            <a:r>
              <a:rPr lang="en-GB" sz="2800" dirty="0" smtClean="0"/>
              <a:t>Using </a:t>
            </a:r>
            <a:r>
              <a:rPr lang="en-GB" sz="2800" dirty="0" err="1" smtClean="0"/>
              <a:t>OpenAM</a:t>
            </a:r>
            <a:r>
              <a:rPr lang="en-GB" sz="2800" dirty="0" smtClean="0"/>
              <a:t> + LDAP for account management &amp; access control</a:t>
            </a:r>
          </a:p>
          <a:p>
            <a:pPr lvl="1"/>
            <a:r>
              <a:rPr lang="en-GB" sz="2800" dirty="0" smtClean="0"/>
              <a:t>Group access controls</a:t>
            </a:r>
          </a:p>
          <a:p>
            <a:pPr lvl="1"/>
            <a:r>
              <a:rPr lang="en-GB" sz="2800" dirty="0" smtClean="0"/>
              <a:t>Read-only access from Met Office IP address</a:t>
            </a: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Performance</a:t>
            </a:r>
            <a:endParaRPr lang="en-GB" dirty="0"/>
          </a:p>
        </p:txBody>
      </p:sp>
      <p:sp>
        <p:nvSpPr>
          <p:cNvPr id="3" name="Content Placeholder 2"/>
          <p:cNvSpPr>
            <a:spLocks noGrp="1"/>
          </p:cNvSpPr>
          <p:nvPr>
            <p:ph idx="1"/>
          </p:nvPr>
        </p:nvSpPr>
        <p:spPr/>
        <p:txBody>
          <a:bodyPr/>
          <a:lstStyle/>
          <a:p>
            <a:pPr>
              <a:buNone/>
            </a:pPr>
            <a:r>
              <a:rPr lang="en-GB" dirty="0" err="1" smtClean="0"/>
              <a:t>svn</a:t>
            </a:r>
            <a:r>
              <a:rPr lang="en-GB" dirty="0" smtClean="0"/>
              <a:t> log -v, OPS, 741516 lines of output</a:t>
            </a:r>
          </a:p>
          <a:p>
            <a:r>
              <a:rPr lang="en-GB" dirty="0" smtClean="0"/>
              <a:t>Met Office, using internal repos: 5s</a:t>
            </a:r>
          </a:p>
          <a:p>
            <a:r>
              <a:rPr lang="en-GB" dirty="0" smtClean="0"/>
              <a:t>Met Office, using shared repos: 51s</a:t>
            </a:r>
          </a:p>
          <a:p>
            <a:r>
              <a:rPr lang="en-GB" dirty="0" smtClean="0"/>
              <a:t>Australia (</a:t>
            </a:r>
            <a:r>
              <a:rPr lang="en-GB" dirty="0" err="1" smtClean="0"/>
              <a:t>accessdev</a:t>
            </a:r>
            <a:r>
              <a:rPr lang="en-GB" dirty="0" smtClean="0"/>
              <a:t>): 43s</a:t>
            </a: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Performance</a:t>
            </a:r>
            <a:endParaRPr lang="en-GB" dirty="0"/>
          </a:p>
        </p:txBody>
      </p:sp>
      <p:sp>
        <p:nvSpPr>
          <p:cNvPr id="3" name="Content Placeholder 2"/>
          <p:cNvSpPr>
            <a:spLocks noGrp="1"/>
          </p:cNvSpPr>
          <p:nvPr>
            <p:ph idx="1"/>
          </p:nvPr>
        </p:nvSpPr>
        <p:spPr/>
        <p:txBody>
          <a:bodyPr/>
          <a:lstStyle/>
          <a:p>
            <a:pPr>
              <a:buNone/>
            </a:pPr>
            <a:r>
              <a:rPr lang="en-GB" dirty="0" err="1" smtClean="0"/>
              <a:t>svn</a:t>
            </a:r>
            <a:r>
              <a:rPr lang="en-GB" dirty="0" smtClean="0"/>
              <a:t> </a:t>
            </a:r>
            <a:r>
              <a:rPr lang="en-GB" dirty="0" err="1" smtClean="0"/>
              <a:t>ls</a:t>
            </a:r>
            <a:r>
              <a:rPr lang="en-GB" dirty="0" smtClean="0"/>
              <a:t> -R, OPS, 14408 lines of output</a:t>
            </a:r>
          </a:p>
          <a:p>
            <a:r>
              <a:rPr lang="en-GB" dirty="0" smtClean="0"/>
              <a:t>Met Office, using internal repos: 3s</a:t>
            </a:r>
          </a:p>
          <a:p>
            <a:r>
              <a:rPr lang="en-GB" dirty="0" smtClean="0"/>
              <a:t>Met Office, using shared repos: 111s</a:t>
            </a:r>
          </a:p>
          <a:p>
            <a:r>
              <a:rPr lang="en-GB" dirty="0" smtClean="0"/>
              <a:t>Australia: 17 min!</a:t>
            </a:r>
          </a:p>
          <a:p>
            <a:endParaRPr lang="en-GB" dirty="0" smtClean="0"/>
          </a:p>
          <a:p>
            <a:pPr>
              <a:buNone/>
            </a:pPr>
            <a:r>
              <a:rPr lang="en-GB" dirty="0" smtClean="0"/>
              <a:t>This command is used by </a:t>
            </a:r>
            <a:r>
              <a:rPr lang="en-GB" dirty="0" err="1" smtClean="0"/>
              <a:t>fcm</a:t>
            </a:r>
            <a:r>
              <a:rPr lang="en-GB" dirty="0" smtClean="0"/>
              <a:t> extract</a:t>
            </a:r>
          </a:p>
          <a:p>
            <a:r>
              <a:rPr lang="en-GB" dirty="0" smtClean="0"/>
              <a:t>So is </a:t>
            </a:r>
            <a:r>
              <a:rPr lang="en-GB" dirty="0" err="1" smtClean="0"/>
              <a:t>svn</a:t>
            </a:r>
            <a:r>
              <a:rPr lang="en-GB" dirty="0" smtClean="0"/>
              <a:t> info –R which performs similarly</a:t>
            </a:r>
          </a:p>
        </p:txBody>
      </p:sp>
    </p:spTree>
  </p:cSld>
  <p:clrMapOvr>
    <a:masterClrMapping/>
  </p:clrMapOvr>
  <p:transition>
    <p:wipe/>
  </p:transition>
</p:sld>
</file>

<file path=ppt/theme/theme1.xml><?xml version="1.0" encoding="utf-8"?>
<a:theme xmlns:a="http://schemas.openxmlformats.org/drawingml/2006/main" name="METcorporate">
  <a:themeElements>
    <a:clrScheme name="MetOffice">
      <a:dk1>
        <a:srgbClr val="000000"/>
      </a:dk1>
      <a:lt1>
        <a:srgbClr val="FFFFFF"/>
      </a:lt1>
      <a:dk2>
        <a:srgbClr val="B9DB0E"/>
      </a:dk2>
      <a:lt2>
        <a:srgbClr val="000099"/>
      </a:lt2>
      <a:accent1>
        <a:srgbClr val="8F8DCB"/>
      </a:accent1>
      <a:accent2>
        <a:srgbClr val="00ADD0"/>
      </a:accent2>
      <a:accent3>
        <a:srgbClr val="878800"/>
      </a:accent3>
      <a:accent4>
        <a:srgbClr val="9CA299"/>
      </a:accent4>
      <a:accent5>
        <a:srgbClr val="ED2939"/>
      </a:accent5>
      <a:accent6>
        <a:srgbClr val="B9DB0E"/>
      </a:accent6>
      <a:hlink>
        <a:srgbClr val="9CA299"/>
      </a:hlink>
      <a:folHlink>
        <a:srgbClr val="ED2939"/>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85000"/>
          </a:lnSpc>
          <a:spcBef>
            <a:spcPct val="0"/>
          </a:spcBef>
          <a:spcAft>
            <a:spcPct val="0"/>
          </a:spcAft>
          <a:buClrTx/>
          <a:buSzTx/>
          <a:buFontTx/>
          <a:buNone/>
          <a:tabLst/>
          <a:defRPr kumimoji="0" lang="en-GB"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85000"/>
          </a:lnSpc>
          <a:spcBef>
            <a:spcPct val="0"/>
          </a:spcBef>
          <a:spcAft>
            <a:spcPct val="0"/>
          </a:spcAft>
          <a:buClrTx/>
          <a:buSzTx/>
          <a:buFontTx/>
          <a:buNone/>
          <a:tabLst/>
          <a:defRPr kumimoji="0" lang="en-GB" sz="4400" b="0" i="0" u="none" strike="noStrike" cap="none" normalizeH="0" baseline="0" smtClean="0">
            <a:ln>
              <a:noFill/>
            </a:ln>
            <a:solidFill>
              <a:schemeClr val="tx2"/>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808080"/>
        </a:dk1>
        <a:lt1>
          <a:srgbClr val="FFFFFF"/>
        </a:lt1>
        <a:dk2>
          <a:srgbClr val="000000"/>
        </a:dk2>
        <a:lt2>
          <a:srgbClr val="FFFFFF"/>
        </a:lt2>
        <a:accent1>
          <a:srgbClr val="BBE0E3"/>
        </a:accent1>
        <a:accent2>
          <a:srgbClr val="ED2939"/>
        </a:accent2>
        <a:accent3>
          <a:srgbClr val="AAAAAA"/>
        </a:accent3>
        <a:accent4>
          <a:srgbClr val="DADADA"/>
        </a:accent4>
        <a:accent5>
          <a:srgbClr val="DAEDEF"/>
        </a:accent5>
        <a:accent6>
          <a:srgbClr val="D72433"/>
        </a:accent6>
        <a:hlink>
          <a:srgbClr val="009999"/>
        </a:hlink>
        <a:folHlink>
          <a:srgbClr val="CCFF33"/>
        </a:folHlink>
      </a:clrScheme>
      <a:clrMap bg1="dk2" tx1="lt1" bg2="dk1" tx2="lt2" accent1="accent1" accent2="accent2" accent3="accent3" accent4="accent4" accent5="accent5" accent6="accent6" hlink="hlink" folHlink="folHlink"/>
    </a:extraClrScheme>
    <a:extraClrScheme>
      <a:clrScheme name="Blank Presentation 14">
        <a:dk1>
          <a:srgbClr val="808080"/>
        </a:dk1>
        <a:lt1>
          <a:srgbClr val="FFFFFF"/>
        </a:lt1>
        <a:dk2>
          <a:srgbClr val="000000"/>
        </a:dk2>
        <a:lt2>
          <a:srgbClr val="FFFFFF"/>
        </a:lt2>
        <a:accent1>
          <a:srgbClr val="BBE0E3"/>
        </a:accent1>
        <a:accent2>
          <a:srgbClr val="ED2939"/>
        </a:accent2>
        <a:accent3>
          <a:srgbClr val="AAAAAA"/>
        </a:accent3>
        <a:accent4>
          <a:srgbClr val="DADADA"/>
        </a:accent4>
        <a:accent5>
          <a:srgbClr val="DAEDEF"/>
        </a:accent5>
        <a:accent6>
          <a:srgbClr val="D72433"/>
        </a:accent6>
        <a:hlink>
          <a:srgbClr val="009999"/>
        </a:hlink>
        <a:folHlink>
          <a:srgbClr val="B9DB0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MetOffice">
      <a:dk1>
        <a:srgbClr val="000000"/>
      </a:dk1>
      <a:lt1>
        <a:srgbClr val="FFFFFF"/>
      </a:lt1>
      <a:dk2>
        <a:srgbClr val="B9DB0E"/>
      </a:dk2>
      <a:lt2>
        <a:srgbClr val="000099"/>
      </a:lt2>
      <a:accent1>
        <a:srgbClr val="8F8DCB"/>
      </a:accent1>
      <a:accent2>
        <a:srgbClr val="00ADD0"/>
      </a:accent2>
      <a:accent3>
        <a:srgbClr val="878800"/>
      </a:accent3>
      <a:accent4>
        <a:srgbClr val="9CA299"/>
      </a:accent4>
      <a:accent5>
        <a:srgbClr val="ED2939"/>
      </a:accent5>
      <a:accent6>
        <a:srgbClr val="B9DB0E"/>
      </a:accent6>
      <a:hlink>
        <a:srgbClr val="9CA299"/>
      </a:hlink>
      <a:folHlink>
        <a:srgbClr val="ED2939"/>
      </a:folHlink>
    </a:clrScheme>
    <a:fontScheme name="MetOffice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Presentation">
  <a:themeElements>
    <a:clrScheme name="1_Blank Presentation 15">
      <a:dk1>
        <a:srgbClr val="000000"/>
      </a:dk1>
      <a:lt1>
        <a:srgbClr val="010303"/>
      </a:lt1>
      <a:dk2>
        <a:srgbClr val="000000"/>
      </a:dk2>
      <a:lt2>
        <a:srgbClr val="969696"/>
      </a:lt2>
      <a:accent1>
        <a:srgbClr val="FFFFFF"/>
      </a:accent1>
      <a:accent2>
        <a:srgbClr val="8DC6FF"/>
      </a:accent2>
      <a:accent3>
        <a:srgbClr val="AAAAAA"/>
      </a:accent3>
      <a:accent4>
        <a:srgbClr val="000000"/>
      </a:accent4>
      <a:accent5>
        <a:srgbClr val="FFFFFF"/>
      </a:accent5>
      <a:accent6>
        <a:srgbClr val="7FB3E7"/>
      </a:accent6>
      <a:hlink>
        <a:srgbClr val="0066CC"/>
      </a:hlink>
      <a:folHlink>
        <a:srgbClr val="00A8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808080"/>
        </a:dk1>
        <a:lt1>
          <a:srgbClr val="FFFFFF"/>
        </a:lt1>
        <a:dk2>
          <a:srgbClr val="000000"/>
        </a:dk2>
        <a:lt2>
          <a:srgbClr val="FFFFFF"/>
        </a:lt2>
        <a:accent1>
          <a:srgbClr val="BBE0E3"/>
        </a:accent1>
        <a:accent2>
          <a:srgbClr val="ED2939"/>
        </a:accent2>
        <a:accent3>
          <a:srgbClr val="AAAAAA"/>
        </a:accent3>
        <a:accent4>
          <a:srgbClr val="DADADA"/>
        </a:accent4>
        <a:accent5>
          <a:srgbClr val="DAEDEF"/>
        </a:accent5>
        <a:accent6>
          <a:srgbClr val="D72433"/>
        </a:accent6>
        <a:hlink>
          <a:srgbClr val="009999"/>
        </a:hlink>
        <a:folHlink>
          <a:srgbClr val="CCFF33"/>
        </a:folHlink>
      </a:clrScheme>
      <a:clrMap bg1="dk2" tx1="lt1" bg2="dk1" tx2="lt2" accent1="accent1" accent2="accent2" accent3="accent3" accent4="accent4" accent5="accent5" accent6="accent6" hlink="hlink" folHlink="folHlink"/>
    </a:extraClrScheme>
    <a:extraClrScheme>
      <a:clrScheme name="1_Blank Presentation 14">
        <a:dk1>
          <a:srgbClr val="808080"/>
        </a:dk1>
        <a:lt1>
          <a:srgbClr val="FFFFFF"/>
        </a:lt1>
        <a:dk2>
          <a:srgbClr val="000000"/>
        </a:dk2>
        <a:lt2>
          <a:srgbClr val="FFFFFF"/>
        </a:lt2>
        <a:accent1>
          <a:srgbClr val="BBE0E3"/>
        </a:accent1>
        <a:accent2>
          <a:srgbClr val="ED2939"/>
        </a:accent2>
        <a:accent3>
          <a:srgbClr val="AAAAAA"/>
        </a:accent3>
        <a:accent4>
          <a:srgbClr val="DADADA"/>
        </a:accent4>
        <a:accent5>
          <a:srgbClr val="DAEDEF"/>
        </a:accent5>
        <a:accent6>
          <a:srgbClr val="D72433"/>
        </a:accent6>
        <a:hlink>
          <a:srgbClr val="009999"/>
        </a:hlink>
        <a:folHlink>
          <a:srgbClr val="B9DB0E"/>
        </a:folHlink>
      </a:clrScheme>
      <a:clrMap bg1="dk2" tx1="lt1" bg2="dk1" tx2="lt2" accent1="accent1" accent2="accent2" accent3="accent3" accent4="accent4" accent5="accent5" accent6="accent6" hlink="hlink" folHlink="folHlink"/>
    </a:extraClrScheme>
    <a:extraClrScheme>
      <a:clrScheme name="1_Blank Presentation 15">
        <a:dk1>
          <a:srgbClr val="000000"/>
        </a:dk1>
        <a:lt1>
          <a:srgbClr val="010303"/>
        </a:lt1>
        <a:dk2>
          <a:srgbClr val="000000"/>
        </a:dk2>
        <a:lt2>
          <a:srgbClr val="969696"/>
        </a:lt2>
        <a:accent1>
          <a:srgbClr val="FFFFFF"/>
        </a:accent1>
        <a:accent2>
          <a:srgbClr val="8DC6FF"/>
        </a:accent2>
        <a:accent3>
          <a:srgbClr val="AAAAAA"/>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2736</TotalTime>
  <Words>3442</Words>
  <Application>Microsoft Office PowerPoint</Application>
  <PresentationFormat>On-screen Show (4:3)</PresentationFormat>
  <Paragraphs>515</Paragraphs>
  <Slides>53</Slides>
  <Notes>35</Notes>
  <HiddenSlides>0</HiddenSlides>
  <MMClips>0</MMClips>
  <ScaleCrop>false</ScaleCrop>
  <HeadingPairs>
    <vt:vector size="4" baseType="variant">
      <vt:variant>
        <vt:lpstr>Theme</vt:lpstr>
      </vt:variant>
      <vt:variant>
        <vt:i4>3</vt:i4>
      </vt:variant>
      <vt:variant>
        <vt:lpstr>Slide Titles</vt:lpstr>
      </vt:variant>
      <vt:variant>
        <vt:i4>53</vt:i4>
      </vt:variant>
    </vt:vector>
  </HeadingPairs>
  <TitlesOfParts>
    <vt:vector size="56" baseType="lpstr">
      <vt:lpstr>METcorporate</vt:lpstr>
      <vt:lpstr>Custom Design</vt:lpstr>
      <vt:lpstr>1_Blank Presentation</vt:lpstr>
      <vt:lpstr>Enabling Collaborative Development</vt:lpstr>
      <vt:lpstr>Contents</vt:lpstr>
      <vt:lpstr>Background</vt:lpstr>
      <vt:lpstr>Background</vt:lpstr>
      <vt:lpstr>Status @ May 2012</vt:lpstr>
      <vt:lpstr>What is provided?</vt:lpstr>
      <vt:lpstr>How?</vt:lpstr>
      <vt:lpstr>Issues: Performance</vt:lpstr>
      <vt:lpstr>Issues: Performance</vt:lpstr>
      <vt:lpstr>Issues: Performance</vt:lpstr>
      <vt:lpstr>Issues: Performance</vt:lpstr>
      <vt:lpstr>Issues: Performance</vt:lpstr>
      <vt:lpstr>Issues: Security</vt:lpstr>
      <vt:lpstr>Issues: Eclipse</vt:lpstr>
      <vt:lpstr>Issues: Mirrors</vt:lpstr>
      <vt:lpstr>Benefits</vt:lpstr>
      <vt:lpstr>Slide 17</vt:lpstr>
      <vt:lpstr>Contents</vt:lpstr>
      <vt:lpstr>Governance of the service </vt:lpstr>
      <vt:lpstr>Review repository content</vt:lpstr>
      <vt:lpstr>Review repository working practices</vt:lpstr>
      <vt:lpstr>Information Asset Owner (IAO) approval to share</vt:lpstr>
      <vt:lpstr>Requesting a user account</vt:lpstr>
      <vt:lpstr>Groups and group sponsors</vt:lpstr>
      <vt:lpstr>Password rules</vt:lpstr>
      <vt:lpstr>Support of the service</vt:lpstr>
      <vt:lpstr>Projects currently available</vt:lpstr>
      <vt:lpstr>Plans for future project migration</vt:lpstr>
      <vt:lpstr>Impact on the collaboration twiki</vt:lpstr>
      <vt:lpstr>Hosting of other projects</vt:lpstr>
      <vt:lpstr>Acknowledgments</vt:lpstr>
      <vt:lpstr>Floating the UM on a cloud</vt:lpstr>
      <vt:lpstr>Contents</vt:lpstr>
      <vt:lpstr>UM10.0  Kinetic Khamsin </vt:lpstr>
      <vt:lpstr>Where can I find it? How can I use it?</vt:lpstr>
      <vt:lpstr>Slide 36</vt:lpstr>
      <vt:lpstr>Red sky in the morning, shepherds warning!</vt:lpstr>
      <vt:lpstr>Watch your branches CC attribution 2.0 license     SA Hooper, Swansea.</vt:lpstr>
      <vt:lpstr>Watch your branches</vt:lpstr>
      <vt:lpstr>How to migrate?</vt:lpstr>
      <vt:lpstr>‘Classic’ UM ticket failures….</vt:lpstr>
      <vt:lpstr>Migration….</vt:lpstr>
      <vt:lpstr>How to migrate continued..</vt:lpstr>
      <vt:lpstr>How to migrate continued..</vt:lpstr>
      <vt:lpstr>The Working Practices</vt:lpstr>
      <vt:lpstr>Slide 46</vt:lpstr>
      <vt:lpstr>The future for UM testing.....</vt:lpstr>
      <vt:lpstr>The future of UM testing…  </vt:lpstr>
      <vt:lpstr>Partner Testing configurations </vt:lpstr>
      <vt:lpstr>Some issues to overcome…</vt:lpstr>
      <vt:lpstr>Future releases code  submission timelines</vt:lpstr>
      <vt:lpstr>Accounts…..</vt:lpstr>
      <vt:lpstr>Questions ?</vt:lpstr>
    </vt:vector>
  </TitlesOfParts>
  <Company>Met Office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helen.chater</dc:creator>
  <dc:description>submitted 26.7.2005     CHG015666 refers</dc:description>
  <cp:lastModifiedBy>keir.bovis</cp:lastModifiedBy>
  <cp:revision>207</cp:revision>
  <cp:lastPrinted>2004-10-15T09:34:20Z</cp:lastPrinted>
  <dcterms:created xsi:type="dcterms:W3CDTF">2009-08-03T14:32:49Z</dcterms:created>
  <dcterms:modified xsi:type="dcterms:W3CDTF">2014-12-03T15:56:06Z</dcterms:modified>
</cp:coreProperties>
</file>