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5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7C8C"/>
    <a:srgbClr val="532939"/>
    <a:srgbClr val="8A6579"/>
    <a:srgbClr val="899F99"/>
    <a:srgbClr val="ACA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51"/>
  </p:normalViewPr>
  <p:slideViewPr>
    <p:cSldViewPr snapToGrid="0" snapToObjects="1">
      <p:cViewPr varScale="1">
        <p:scale>
          <a:sx n="159" d="100"/>
          <a:sy n="159" d="100"/>
        </p:scale>
        <p:origin x="11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E645-434C-EA49-B6C6-C5690AE0E69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6D3A-93EA-CB41-BAE5-94634AB78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C43BC-87C1-AD48-8DA8-7FA849D3A8A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6F5A1-B8CD-C341-A68D-A28A259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tif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854843" y="4173746"/>
            <a:ext cx="2162158" cy="90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311" y="4509245"/>
            <a:ext cx="8013597" cy="4908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94" y="1186150"/>
            <a:ext cx="9145394" cy="226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" y="3199894"/>
            <a:ext cx="9143999" cy="1010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9" y="3258409"/>
            <a:ext cx="8013596" cy="990050"/>
          </a:xfrm>
        </p:spPr>
        <p:txBody>
          <a:bodyPr anchor="t" anchorCtr="0">
            <a:normAutofit/>
          </a:bodyPr>
          <a:lstStyle>
            <a:lvl1pPr algn="l"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" y="897565"/>
            <a:ext cx="9143999" cy="15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riangle 15"/>
          <p:cNvSpPr/>
          <p:nvPr userDrawn="1"/>
        </p:nvSpPr>
        <p:spPr>
          <a:xfrm rot="10800000">
            <a:off x="774890" y="4192902"/>
            <a:ext cx="393539" cy="21327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45" y="257751"/>
            <a:ext cx="1899865" cy="7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2701529"/>
            <a:ext cx="6261100" cy="60593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8A6579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9226" y="4173746"/>
            <a:ext cx="2627776" cy="90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401"/>
            <a:ext cx="9145394" cy="226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2902834"/>
            <a:ext cx="9144000" cy="834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riangle 18"/>
          <p:cNvSpPr/>
          <p:nvPr userDrawn="1"/>
        </p:nvSpPr>
        <p:spPr>
          <a:xfrm>
            <a:off x="8083794" y="3537927"/>
            <a:ext cx="393539" cy="20252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745" y="3170627"/>
            <a:ext cx="5370969" cy="511329"/>
          </a:xfrm>
        </p:spPr>
        <p:txBody>
          <a:bodyPr anchor="t"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87331" y="317112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www.nespclimate.com.au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4039" y="2885442"/>
            <a:ext cx="344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MORE INFORMATION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37532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900" baseline="0" dirty="0">
                <a:latin typeface="Arial" charset="0"/>
                <a:ea typeface="Arial" charset="0"/>
                <a:cs typeface="Arial" charset="0"/>
              </a:rPr>
              <a:t> Earth Systems and Climate Change Hub is funded by the Australian Government’s National Environmental Science Program,</a:t>
            </a:r>
            <a:br>
              <a:rPr lang="en-US" sz="900" baseline="0" dirty="0">
                <a:latin typeface="Arial" charset="0"/>
                <a:ea typeface="Arial" charset="0"/>
                <a:cs typeface="Arial" charset="0"/>
              </a:rPr>
            </a:br>
            <a:r>
              <a:rPr lang="en-US" sz="900" baseline="0" dirty="0">
                <a:latin typeface="Arial" charset="0"/>
                <a:ea typeface="Arial" charset="0"/>
                <a:cs typeface="Arial" charset="0"/>
              </a:rPr>
              <a:t>with co-investment from the following partner agencies</a:t>
            </a:r>
            <a:endParaRPr 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" y="897565"/>
            <a:ext cx="9143999" cy="15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45" y="200909"/>
            <a:ext cx="1815290" cy="724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503" y="4173746"/>
            <a:ext cx="926026" cy="648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" y="4269264"/>
            <a:ext cx="515735" cy="515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43" y="4371355"/>
            <a:ext cx="975392" cy="3338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36" y="4345326"/>
            <a:ext cx="1395006" cy="3627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64" y="4266683"/>
            <a:ext cx="1350354" cy="5804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42" y="4350010"/>
            <a:ext cx="1116418" cy="472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88" y="4285449"/>
            <a:ext cx="921762" cy="4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933"/>
            <a:ext cx="7886700" cy="994172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7175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70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341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943" y="4326061"/>
            <a:ext cx="1708522" cy="6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</p:titleStyle>
    <p:bodyStyle>
      <a:lvl1pPr marL="228594" indent="-228594" algn="l" defTabSz="914377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A6579"/>
          </a:solidFill>
          <a:latin typeface="Arial" charset="0"/>
          <a:ea typeface="Arial" charset="0"/>
          <a:cs typeface="Arial" charset="0"/>
        </a:defRPr>
      </a:lvl1pPr>
      <a:lvl2pPr marL="685783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2971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160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349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Tilo </a:t>
            </a:r>
            <a:r>
              <a:rPr lang="en-US" dirty="0" err="1" smtClean="0"/>
              <a:t>Ziehn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ACCESS-ESM1.5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13E89-9EAF-7E4E-8CED-7839092B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configuration/components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" y="985061"/>
            <a:ext cx="7494170" cy="40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ACCESS-ESM1.5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74594" y="1484784"/>
            <a:ext cx="82089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Land – CABLE improvements and bug fixes</a:t>
            </a:r>
            <a:endParaRPr lang="en-AU" b="1" u="sng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Improved </a:t>
            </a:r>
            <a:r>
              <a:rPr lang="en-US" dirty="0"/>
              <a:t>land carbon conservation </a:t>
            </a: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Improved prognostic LAI (mainly evergreen needle leaf and C4 grass)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Improved arctic sea ice </a:t>
            </a:r>
            <a:r>
              <a:rPr lang="en-US" dirty="0" smtClean="0"/>
              <a:t>thickness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AU" dirty="0"/>
              <a:t>Land use and land cover change (LULCC) capability</a:t>
            </a:r>
            <a:endParaRPr lang="en-US" dirty="0"/>
          </a:p>
          <a:p>
            <a:pPr lvl="1"/>
            <a:endParaRPr lang="en-US" sz="1000" dirty="0" smtClean="0"/>
          </a:p>
          <a:p>
            <a:pPr lvl="1"/>
            <a:endParaRPr lang="en-AU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Ocean – model upgrade</a:t>
            </a:r>
            <a:endParaRPr lang="en-AU" b="1" u="sng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MOM5 instead of MOM4.1</a:t>
            </a:r>
            <a:endParaRPr lang="en-AU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New biogeochemical parameter set in WOMBAT</a:t>
            </a:r>
            <a:endParaRPr lang="en-AU" dirty="0" smtClean="0"/>
          </a:p>
          <a:p>
            <a:pPr marL="800100" lvl="1" indent="-342900">
              <a:buFont typeface="+mj-lt"/>
              <a:buAutoNum type="alphaLcPeriod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28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Land carbon conservation</a:t>
            </a:r>
            <a:endParaRPr lang="en-AU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1" y="1164105"/>
            <a:ext cx="5168232" cy="16284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2" y="3133320"/>
            <a:ext cx="5168232" cy="159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7443" y="1162808"/>
            <a:ext cx="264232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Imbalance</a:t>
            </a:r>
            <a:r>
              <a:rPr lang="en-US" dirty="0" smtClean="0"/>
              <a:t> ACCESS-ESM1</a:t>
            </a:r>
          </a:p>
          <a:p>
            <a:r>
              <a:rPr lang="en-US" dirty="0" smtClean="0"/>
              <a:t>(NEE vs. change in </a:t>
            </a:r>
            <a:r>
              <a:rPr lang="en-US" dirty="0" err="1" smtClean="0"/>
              <a:t>Cpools</a:t>
            </a:r>
            <a:r>
              <a:rPr lang="en-US" dirty="0" smtClean="0"/>
              <a:t>)</a:t>
            </a:r>
          </a:p>
          <a:p>
            <a:endParaRPr lang="en-US" sz="800" dirty="0"/>
          </a:p>
          <a:p>
            <a:r>
              <a:rPr lang="en-US" dirty="0" smtClean="0"/>
              <a:t>Approx.: </a:t>
            </a:r>
            <a:r>
              <a:rPr lang="en-US" b="1" dirty="0" smtClean="0"/>
              <a:t>0.07 </a:t>
            </a:r>
            <a:r>
              <a:rPr lang="en-US" b="1" dirty="0" err="1" smtClean="0"/>
              <a:t>PgC</a:t>
            </a:r>
            <a:r>
              <a:rPr lang="en-US" b="1" dirty="0" smtClean="0"/>
              <a:t>/</a:t>
            </a:r>
            <a:r>
              <a:rPr lang="en-US" b="1" dirty="0" err="1" smtClean="0"/>
              <a:t>yr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55802" y="3133320"/>
            <a:ext cx="26856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Imbalance</a:t>
            </a:r>
            <a:r>
              <a:rPr lang="en-US" dirty="0" smtClean="0"/>
              <a:t> ACCESS-ESM1.5</a:t>
            </a:r>
          </a:p>
          <a:p>
            <a:r>
              <a:rPr lang="en-US" dirty="0" smtClean="0"/>
              <a:t>(NEE vs. change in </a:t>
            </a:r>
            <a:r>
              <a:rPr lang="en-US" dirty="0" err="1" smtClean="0"/>
              <a:t>Cpools</a:t>
            </a:r>
            <a:r>
              <a:rPr lang="en-US" dirty="0" smtClean="0"/>
              <a:t>)</a:t>
            </a:r>
          </a:p>
          <a:p>
            <a:endParaRPr lang="en-US" sz="800" dirty="0"/>
          </a:p>
          <a:p>
            <a:r>
              <a:rPr lang="en-US" dirty="0" smtClean="0"/>
              <a:t>Approx.: </a:t>
            </a:r>
            <a:r>
              <a:rPr lang="en-US" b="1" dirty="0" smtClean="0"/>
              <a:t>0.00015 </a:t>
            </a:r>
            <a:r>
              <a:rPr lang="en-US" b="1" dirty="0" err="1" smtClean="0"/>
              <a:t>PgC</a:t>
            </a:r>
            <a:r>
              <a:rPr lang="en-US" b="1" dirty="0" smtClean="0"/>
              <a:t>/</a:t>
            </a:r>
            <a:r>
              <a:rPr lang="en-US" b="1" dirty="0" err="1" smtClean="0"/>
              <a:t>yr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534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Prognostic Leaf Area Index (LAI)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1" y="1324208"/>
            <a:ext cx="2337122" cy="1672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67" y="1299866"/>
            <a:ext cx="2345128" cy="1696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19" y="1299866"/>
            <a:ext cx="2345128" cy="167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7" y="3156775"/>
            <a:ext cx="3231638" cy="1839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379" y="1130869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ACCESS-ESM1.5 (pre-industrial)</a:t>
            </a:r>
            <a:endParaRPr lang="en-AU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20715" y="1121046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Observations (present day)</a:t>
            </a:r>
            <a:endParaRPr lang="en-AU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5051" y="1108875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ACCESS-ESM1 (present day)</a:t>
            </a:r>
            <a:endParaRPr lang="en-AU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6116" y="3160997"/>
            <a:ext cx="49447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LAI in ACCESS-ESM1.5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reduced in NH (evergreen needle leaf)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increased in TR (evergreen broadleaf and C4 grass)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Too high in SH (but only small area)</a:t>
            </a:r>
          </a:p>
          <a:p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415089" y="3250151"/>
            <a:ext cx="433543" cy="25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394478" y="3208177"/>
            <a:ext cx="605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Observations</a:t>
            </a:r>
          </a:p>
          <a:p>
            <a:r>
              <a:rPr lang="en-US" sz="500" dirty="0" smtClean="0"/>
              <a:t>ACCESS-ESM1.5</a:t>
            </a:r>
          </a:p>
          <a:p>
            <a:r>
              <a:rPr lang="en-US" sz="500" dirty="0" smtClean="0"/>
              <a:t>ACCESS-ESM1</a:t>
            </a:r>
            <a:endParaRPr lang="en-AU" sz="500" dirty="0"/>
          </a:p>
        </p:txBody>
      </p:sp>
    </p:spTree>
    <p:extLst>
      <p:ext uri="{BB962C8B-B14F-4D97-AF65-F5344CB8AC3E}">
        <p14:creationId xmlns:p14="http://schemas.microsoft.com/office/powerpoint/2010/main" val="40303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. Arctic sea ice 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59" y="2132647"/>
            <a:ext cx="2555827" cy="20053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36" y="2146412"/>
            <a:ext cx="2555827" cy="2013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" y="2132647"/>
            <a:ext cx="2537725" cy="20275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2584" y="1343021"/>
            <a:ext cx="387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year mean for April from control run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564696" y="2009536"/>
            <a:ext cx="15376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ACCESS-ESM1.5 (</a:t>
            </a:r>
            <a:r>
              <a:rPr lang="en-US" sz="1000" b="1" dirty="0" err="1" smtClean="0"/>
              <a:t>progLAI</a:t>
            </a:r>
            <a:r>
              <a:rPr lang="en-US" sz="1000" b="1" dirty="0" smtClean="0"/>
              <a:t>)</a:t>
            </a:r>
            <a:endParaRPr lang="en-AU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90935" y="2008311"/>
            <a:ext cx="1423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ACCESS-ESM1 (</a:t>
            </a:r>
            <a:r>
              <a:rPr lang="en-US" sz="1000" b="1" dirty="0" err="1" smtClean="0"/>
              <a:t>presLAI</a:t>
            </a:r>
            <a:r>
              <a:rPr lang="en-US" sz="1000" b="1" dirty="0" smtClean="0"/>
              <a:t>)</a:t>
            </a:r>
            <a:endParaRPr lang="en-AU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83512" y="2008310"/>
            <a:ext cx="14718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ACCESS-ESM1 (</a:t>
            </a:r>
            <a:r>
              <a:rPr lang="en-US" sz="1000" b="1" dirty="0" err="1" smtClean="0"/>
              <a:t>progLAI</a:t>
            </a:r>
            <a:r>
              <a:rPr lang="en-US" sz="1000" b="1" dirty="0" smtClean="0"/>
              <a:t>)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28821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. Land use change component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72248" y="1092364"/>
            <a:ext cx="8274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LULCC scheme based on previous Mk3L implementation (tested and published*)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secondary vegetation, no transition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wood harvest pools (equally partitioned)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onsumption of wood is accounted for through respiration fluxes (</a:t>
            </a:r>
            <a:r>
              <a:rPr lang="en-US" dirty="0"/>
              <a:t>fuel wood (</a:t>
            </a:r>
            <a:r>
              <a:rPr lang="en-US" dirty="0" smtClean="0"/>
              <a:t>1yr</a:t>
            </a:r>
            <a:r>
              <a:rPr lang="en-US" baseline="30000" dirty="0" smtClean="0"/>
              <a:t>-1</a:t>
            </a:r>
            <a:r>
              <a:rPr lang="en-US" dirty="0" smtClean="0"/>
              <a:t>), </a:t>
            </a:r>
            <a:r>
              <a:rPr lang="en-US" dirty="0"/>
              <a:t>paper and paper products </a:t>
            </a:r>
            <a:r>
              <a:rPr lang="en-US" dirty="0" smtClean="0"/>
              <a:t>(0.1 yr</a:t>
            </a:r>
            <a:r>
              <a:rPr lang="en-US" baseline="30000" dirty="0" smtClean="0"/>
              <a:t>-1</a:t>
            </a:r>
            <a:r>
              <a:rPr lang="en-US" dirty="0" smtClean="0"/>
              <a:t>), </a:t>
            </a:r>
            <a:r>
              <a:rPr lang="en-US" dirty="0"/>
              <a:t>wood products </a:t>
            </a:r>
            <a:r>
              <a:rPr lang="en-US" dirty="0" smtClean="0"/>
              <a:t>(0.01 yr</a:t>
            </a:r>
            <a:r>
              <a:rPr lang="en-US" baseline="30000" dirty="0" smtClean="0"/>
              <a:t>-1</a:t>
            </a:r>
            <a:r>
              <a:rPr lang="en-US" dirty="0" smtClean="0"/>
              <a:t>))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0" y="2908977"/>
            <a:ext cx="2808302" cy="1915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40" y="3131561"/>
            <a:ext cx="1865534" cy="115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41" y="3131561"/>
            <a:ext cx="1743854" cy="1126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15" y="3131561"/>
            <a:ext cx="1733628" cy="111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408" y="2693533"/>
            <a:ext cx="2077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Change in crop fractions (2005-1850)</a:t>
            </a:r>
            <a:endParaRPr lang="en-AU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95369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*Zhang et al. (2013)</a:t>
            </a:r>
            <a:endParaRPr lang="en-AU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471110" y="429645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Black: no LULCC</a:t>
            </a:r>
          </a:p>
          <a:p>
            <a:r>
              <a:rPr lang="en-US" sz="1000" dirty="0" smtClean="0"/>
              <a:t>Red: with LULCC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33412" y="2877896"/>
            <a:ext cx="2077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Preliminary results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41420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933"/>
            <a:ext cx="7886700" cy="994172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rogress towards CMIP6 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72979" y="1258833"/>
            <a:ext cx="807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for ACCESS-ESM1.5 (almost) finalized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Spin-up run commenced (but still using CMIP5 forcing)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Test-run over historical period with and without LULCC (CMIP5 forcing)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7" y="2355360"/>
            <a:ext cx="3362921" cy="2531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5900" y="2355360"/>
            <a:ext cx="554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Black: net land carbon flux (10yr mean), approx. 0.05 </a:t>
            </a:r>
            <a:r>
              <a:rPr lang="en-US" sz="1200" dirty="0" err="1" smtClean="0"/>
              <a:t>PgC</a:t>
            </a:r>
            <a:r>
              <a:rPr lang="en-US" sz="1200" dirty="0" smtClean="0"/>
              <a:t>/</a:t>
            </a:r>
            <a:r>
              <a:rPr lang="en-US" sz="1200" dirty="0" err="1" smtClean="0"/>
              <a:t>yr</a:t>
            </a:r>
            <a:r>
              <a:rPr lang="en-US" sz="1200" dirty="0" smtClean="0"/>
              <a:t> over last 100 years</a:t>
            </a:r>
          </a:p>
          <a:p>
            <a:r>
              <a:rPr lang="en-US" sz="1200" dirty="0" smtClean="0"/>
              <a:t>Red: ocean net carbon flux  (10yr mean), approx. 0.02 </a:t>
            </a:r>
            <a:r>
              <a:rPr lang="en-US" sz="1200" dirty="0" err="1" smtClean="0"/>
              <a:t>PgC</a:t>
            </a:r>
            <a:r>
              <a:rPr lang="en-US" sz="1200" dirty="0" smtClean="0"/>
              <a:t>/</a:t>
            </a:r>
            <a:r>
              <a:rPr lang="en-US" sz="1200" dirty="0" err="1" smtClean="0"/>
              <a:t>yr</a:t>
            </a:r>
            <a:r>
              <a:rPr lang="en-US" sz="1200" dirty="0" smtClean="0"/>
              <a:t> over last 100 years</a:t>
            </a:r>
          </a:p>
          <a:p>
            <a:r>
              <a:rPr lang="en-US" sz="1200" dirty="0" smtClean="0"/>
              <a:t>(CMIP6 recommendation: carbon fluxes should be close to 0 (&lt; 0.1 </a:t>
            </a:r>
            <a:r>
              <a:rPr lang="en-US" sz="1200" dirty="0" err="1" smtClean="0"/>
              <a:t>PgC</a:t>
            </a:r>
            <a:r>
              <a:rPr lang="en-US" sz="1200" dirty="0" smtClean="0"/>
              <a:t>/</a:t>
            </a:r>
            <a:r>
              <a:rPr lang="en-US" sz="1200" dirty="0" err="1" smtClean="0"/>
              <a:t>yr</a:t>
            </a:r>
            <a:r>
              <a:rPr lang="en-US" sz="1200" dirty="0" smtClean="0"/>
              <a:t>))</a:t>
            </a:r>
            <a:endParaRPr lang="en-AU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58" y="3297100"/>
            <a:ext cx="2223837" cy="1589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9295" y="3297100"/>
            <a:ext cx="264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Colored lines: net land carbon flux for each of the 9 PFTs (10yr mean)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2841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[name] | [email]</a:t>
            </a:r>
            <a:br>
              <a:rPr lang="en-US" dirty="0"/>
            </a:br>
            <a:r>
              <a:rPr lang="en-US" dirty="0"/>
              <a:t>[phone]</a:t>
            </a:r>
          </a:p>
        </p:txBody>
      </p:sp>
    </p:spTree>
    <p:extLst>
      <p:ext uri="{BB962C8B-B14F-4D97-AF65-F5344CB8AC3E}">
        <p14:creationId xmlns:p14="http://schemas.microsoft.com/office/powerpoint/2010/main" val="7745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CC Hub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E6877"/>
      </a:accent1>
      <a:accent2>
        <a:srgbClr val="9E9F9D"/>
      </a:accent2>
      <a:accent3>
        <a:srgbClr val="615E5F"/>
      </a:accent3>
      <a:accent4>
        <a:srgbClr val="899F99"/>
      </a:accent4>
      <a:accent5>
        <a:srgbClr val="2E4045"/>
      </a:accent5>
      <a:accent6>
        <a:srgbClr val="5E3C58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0739987-0465-2146-A55F-979FC588DF3C}" vid="{502EAF14-3905-C040-9C5A-F3C93ECF8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B82DC99B231B4289A7D2DA8AEF491E" ma:contentTypeVersion="0" ma:contentTypeDescription="Create a new document." ma:contentTypeScope="" ma:versionID="7ab2771f0ff6c8db12c66e47e5277d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E7265-1029-4149-B1EE-3C0A7B4398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E393D-08A9-448F-AF81-3114C5ACFC4A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8FB0DC-211C-4581-BEF8-8316ED0A3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nesp_template</Template>
  <TotalTime>1282</TotalTime>
  <Words>368</Words>
  <Application>Microsoft Office PowerPoint</Application>
  <PresentationFormat>On-screen Show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ACCESS-ESM1.5</vt:lpstr>
      <vt:lpstr>ACCESS configuration/components</vt:lpstr>
      <vt:lpstr>ACCESS-ESM1.5 </vt:lpstr>
      <vt:lpstr>a. Land carbon conservation</vt:lpstr>
      <vt:lpstr>b. Prognostic Leaf Area Index (LAI)</vt:lpstr>
      <vt:lpstr>c. Arctic sea ice </vt:lpstr>
      <vt:lpstr>d. Land use change component</vt:lpstr>
      <vt:lpstr>Progress towards CMIP6  </vt:lpstr>
      <vt:lpstr>[name] | [email] [phone]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title]</dc:title>
  <dc:creator>Ziehn, Tilo (O&amp;A, Aspendale)</dc:creator>
  <cp:lastModifiedBy>Ziehn, Tilo (O&amp;A, Aspendale)</cp:lastModifiedBy>
  <cp:revision>23</cp:revision>
  <dcterms:created xsi:type="dcterms:W3CDTF">2018-05-29T01:35:59Z</dcterms:created>
  <dcterms:modified xsi:type="dcterms:W3CDTF">2018-06-01T03:31:37Z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0x010100EDB82DC99B231B4289A7D2DA8AEF491E</vt:lpwstr>
  </property>
</Properties>
</file>