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431" r:id="rId3"/>
    <p:sldId id="433" r:id="rId4"/>
    <p:sldId id="435" r:id="rId5"/>
  </p:sldIdLst>
  <p:sldSz cx="9144000" cy="6858000" type="screen4x3"/>
  <p:notesSz cx="6858000" cy="9144000"/>
  <p:defaultTextStyle>
    <a:defPPr>
      <a:defRPr lang="en-US"/>
    </a:defPPr>
    <a:lvl1pPr marL="0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35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54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071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06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126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142" algn="l" defTabSz="9140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st, Tony (CMAR, Aspendale)" initials="hir020 " lastIdx="1" clrIdx="0"/>
  <p:cmAuthor id="1" name="Hirst, Tony (O&amp;A, Aspendale)" initials="hir020 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006F93"/>
    <a:srgbClr val="FF3300"/>
    <a:srgbClr val="6EA92D"/>
    <a:srgbClr val="EA0000"/>
    <a:srgbClr val="CC0000"/>
    <a:srgbClr val="0000B0"/>
    <a:srgbClr val="000099"/>
    <a:srgbClr val="000000"/>
    <a:srgbClr val="40404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2832" autoAdjust="0"/>
  </p:normalViewPr>
  <p:slideViewPr>
    <p:cSldViewPr>
      <p:cViewPr>
        <p:scale>
          <a:sx n="100" d="100"/>
          <a:sy n="100" d="100"/>
        </p:scale>
        <p:origin x="-1038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57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D0FE-C7BE-487C-B64F-2393DE2E1009}" type="datetimeFigureOut">
              <a:rPr lang="en-AU" smtClean="0"/>
              <a:pPr/>
              <a:t>17/08/2015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AE94F-6189-4DF8-813A-617C02DB002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35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4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1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6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6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42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E4BBD-3B03-458C-9CF0-1A7B08CC0733}" type="slidenum">
              <a:rPr lang="en-AU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dirty="0" smtClean="0"/>
              <a:t>Speed</a:t>
            </a:r>
            <a:r>
              <a:rPr lang="en-AU" baseline="0" dirty="0" smtClean="0"/>
              <a:t> up for N96O.25 version from 2.2 years per day to 6 years per day achieved in collaboration between ARCCSS and CSIRO.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E4BBD-3B03-458C-9CF0-1A7B08CC0733}" type="slidenum">
              <a:rPr lang="en-AU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0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5" descr="cawcrfron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6304"/>
            <a:ext cx="914400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2717801" y="6157914"/>
            <a:ext cx="4813300" cy="49240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04" tIns="45701" rIns="91404" bIns="457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400" dirty="0" smtClean="0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AU" sz="1200" dirty="0" smtClean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6" name="Picture 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4" y="5537200"/>
            <a:ext cx="16192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3228" y="5934075"/>
            <a:ext cx="66357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4" y="754064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8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8" indent="0">
              <a:buNone/>
              <a:defRPr sz="1700"/>
            </a:lvl2pPr>
            <a:lvl3pPr marL="914035" indent="0">
              <a:buNone/>
              <a:defRPr sz="1600"/>
            </a:lvl3pPr>
            <a:lvl4pPr marL="1371054" indent="0">
              <a:buNone/>
              <a:defRPr sz="1400"/>
            </a:lvl4pPr>
            <a:lvl5pPr marL="1828071" indent="0">
              <a:buNone/>
              <a:defRPr sz="1400"/>
            </a:lvl5pPr>
            <a:lvl6pPr marL="2285088" indent="0">
              <a:buNone/>
              <a:defRPr sz="1400"/>
            </a:lvl6pPr>
            <a:lvl7pPr marL="2742106" indent="0">
              <a:buNone/>
              <a:defRPr sz="1400"/>
            </a:lvl7pPr>
            <a:lvl8pPr marL="3199126" indent="0">
              <a:buNone/>
              <a:defRPr sz="1400"/>
            </a:lvl8pPr>
            <a:lvl9pPr marL="365614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63AB054-8D41-494D-BA56-0AE6F249E8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252539"/>
            <a:ext cx="4025900" cy="505618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252539"/>
            <a:ext cx="4025900" cy="505618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606CA0-D0F1-438D-A850-793E5BF341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5" indent="0">
              <a:buNone/>
              <a:defRPr sz="1700" b="1"/>
            </a:lvl3pPr>
            <a:lvl4pPr marL="1371054" indent="0">
              <a:buNone/>
              <a:defRPr sz="1600" b="1"/>
            </a:lvl4pPr>
            <a:lvl5pPr marL="1828071" indent="0">
              <a:buNone/>
              <a:defRPr sz="1600" b="1"/>
            </a:lvl5pPr>
            <a:lvl6pPr marL="2285088" indent="0">
              <a:buNone/>
              <a:defRPr sz="1600" b="1"/>
            </a:lvl6pPr>
            <a:lvl7pPr marL="2742106" indent="0">
              <a:buNone/>
              <a:defRPr sz="1600" b="1"/>
            </a:lvl7pPr>
            <a:lvl8pPr marL="3199126" indent="0">
              <a:buNone/>
              <a:defRPr sz="1600" b="1"/>
            </a:lvl8pPr>
            <a:lvl9pPr marL="36561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5" indent="0">
              <a:buNone/>
              <a:defRPr sz="1700" b="1"/>
            </a:lvl3pPr>
            <a:lvl4pPr marL="1371054" indent="0">
              <a:buNone/>
              <a:defRPr sz="1600" b="1"/>
            </a:lvl4pPr>
            <a:lvl5pPr marL="1828071" indent="0">
              <a:buNone/>
              <a:defRPr sz="1600" b="1"/>
            </a:lvl5pPr>
            <a:lvl6pPr marL="2285088" indent="0">
              <a:buNone/>
              <a:defRPr sz="1600" b="1"/>
            </a:lvl6pPr>
            <a:lvl7pPr marL="2742106" indent="0">
              <a:buNone/>
              <a:defRPr sz="1600" b="1"/>
            </a:lvl7pPr>
            <a:lvl8pPr marL="3199126" indent="0">
              <a:buNone/>
              <a:defRPr sz="1600" b="1"/>
            </a:lvl8pPr>
            <a:lvl9pPr marL="36561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5899C01-2526-450E-84AA-C945886AC4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B3649B-1E63-4B3C-A0D6-3FCC0C942D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3B181B6-0267-48ED-A49F-7279E8DB0A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900"/>
            </a:lvl2pPr>
            <a:lvl3pPr marL="914035" indent="0">
              <a:buNone/>
              <a:defRPr sz="2400"/>
            </a:lvl3pPr>
            <a:lvl4pPr marL="1371054" indent="0">
              <a:buNone/>
              <a:defRPr sz="2000"/>
            </a:lvl4pPr>
            <a:lvl5pPr marL="1828071" indent="0">
              <a:buNone/>
              <a:defRPr sz="2000"/>
            </a:lvl5pPr>
            <a:lvl6pPr marL="2285088" indent="0">
              <a:buNone/>
              <a:defRPr sz="2000"/>
            </a:lvl6pPr>
            <a:lvl7pPr marL="2742106" indent="0">
              <a:buNone/>
              <a:defRPr sz="2000"/>
            </a:lvl7pPr>
            <a:lvl8pPr marL="3199126" indent="0">
              <a:buNone/>
              <a:defRPr sz="2000"/>
            </a:lvl8pPr>
            <a:lvl9pPr marL="3656142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5" indent="0">
              <a:buNone/>
              <a:defRPr sz="1000"/>
            </a:lvl3pPr>
            <a:lvl4pPr marL="1371054" indent="0">
              <a:buNone/>
              <a:defRPr sz="900"/>
            </a:lvl4pPr>
            <a:lvl5pPr marL="1828071" indent="0">
              <a:buNone/>
              <a:defRPr sz="900"/>
            </a:lvl5pPr>
            <a:lvl6pPr marL="2285088" indent="0">
              <a:buNone/>
              <a:defRPr sz="900"/>
            </a:lvl6pPr>
            <a:lvl7pPr marL="2742106" indent="0">
              <a:buNone/>
              <a:defRPr sz="900"/>
            </a:lvl7pPr>
            <a:lvl8pPr marL="3199126" indent="0">
              <a:buNone/>
              <a:defRPr sz="900"/>
            </a:lvl8pPr>
            <a:lvl9pPr marL="36561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B3D42DE-9E63-459C-AF4F-E0BF656460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F8DBE7-1DBF-470A-B86D-DAF60B2073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3" y="111124"/>
            <a:ext cx="2051050" cy="6197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4"/>
            <a:ext cx="6000750" cy="6197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FAAEC1-886B-4CB7-9503-A22AC64178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4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5" indent="0">
              <a:buNone/>
              <a:defRPr sz="1700" b="1"/>
            </a:lvl3pPr>
            <a:lvl4pPr marL="1371054" indent="0">
              <a:buNone/>
              <a:defRPr sz="1600" b="1"/>
            </a:lvl4pPr>
            <a:lvl5pPr marL="1828071" indent="0">
              <a:buNone/>
              <a:defRPr sz="1600" b="1"/>
            </a:lvl5pPr>
            <a:lvl6pPr marL="2285088" indent="0">
              <a:buNone/>
              <a:defRPr sz="1600" b="1"/>
            </a:lvl6pPr>
            <a:lvl7pPr marL="2742106" indent="0">
              <a:buNone/>
              <a:defRPr sz="1600" b="1"/>
            </a:lvl7pPr>
            <a:lvl8pPr marL="3199126" indent="0">
              <a:buNone/>
              <a:defRPr sz="1600" b="1"/>
            </a:lvl8pPr>
            <a:lvl9pPr marL="36561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5" indent="0">
              <a:buNone/>
              <a:defRPr sz="1700" b="1"/>
            </a:lvl3pPr>
            <a:lvl4pPr marL="1371054" indent="0">
              <a:buNone/>
              <a:defRPr sz="1600" b="1"/>
            </a:lvl4pPr>
            <a:lvl5pPr marL="1828071" indent="0">
              <a:buNone/>
              <a:defRPr sz="1600" b="1"/>
            </a:lvl5pPr>
            <a:lvl6pPr marL="2285088" indent="0">
              <a:buNone/>
              <a:defRPr sz="1600" b="1"/>
            </a:lvl6pPr>
            <a:lvl7pPr marL="2742106" indent="0">
              <a:buNone/>
              <a:defRPr sz="1600" b="1"/>
            </a:lvl7pPr>
            <a:lvl8pPr marL="3199126" indent="0">
              <a:buNone/>
              <a:defRPr sz="1600" b="1"/>
            </a:lvl8pPr>
            <a:lvl9pPr marL="365614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3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2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5" indent="0">
              <a:buNone/>
              <a:defRPr sz="1000"/>
            </a:lvl3pPr>
            <a:lvl4pPr marL="1371054" indent="0">
              <a:buNone/>
              <a:defRPr sz="900"/>
            </a:lvl4pPr>
            <a:lvl5pPr marL="1828071" indent="0">
              <a:buNone/>
              <a:defRPr sz="900"/>
            </a:lvl5pPr>
            <a:lvl6pPr marL="2285088" indent="0">
              <a:buNone/>
              <a:defRPr sz="900"/>
            </a:lvl6pPr>
            <a:lvl7pPr marL="2742106" indent="0">
              <a:buNone/>
              <a:defRPr sz="900"/>
            </a:lvl7pPr>
            <a:lvl8pPr marL="3199126" indent="0">
              <a:buNone/>
              <a:defRPr sz="900"/>
            </a:lvl8pPr>
            <a:lvl9pPr marL="36561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900"/>
            </a:lvl2pPr>
            <a:lvl3pPr marL="914035" indent="0">
              <a:buNone/>
              <a:defRPr sz="2400"/>
            </a:lvl3pPr>
            <a:lvl4pPr marL="1371054" indent="0">
              <a:buNone/>
              <a:defRPr sz="2000"/>
            </a:lvl4pPr>
            <a:lvl5pPr marL="1828071" indent="0">
              <a:buNone/>
              <a:defRPr sz="2000"/>
            </a:lvl5pPr>
            <a:lvl6pPr marL="2285088" indent="0">
              <a:buNone/>
              <a:defRPr sz="2000"/>
            </a:lvl6pPr>
            <a:lvl7pPr marL="2742106" indent="0">
              <a:buNone/>
              <a:defRPr sz="2000"/>
            </a:lvl7pPr>
            <a:lvl8pPr marL="3199126" indent="0">
              <a:buNone/>
              <a:defRPr sz="2000"/>
            </a:lvl8pPr>
            <a:lvl9pPr marL="365614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5" indent="0">
              <a:buNone/>
              <a:defRPr sz="1000"/>
            </a:lvl3pPr>
            <a:lvl4pPr marL="1371054" indent="0">
              <a:buNone/>
              <a:defRPr sz="900"/>
            </a:lvl4pPr>
            <a:lvl5pPr marL="1828071" indent="0">
              <a:buNone/>
              <a:defRPr sz="900"/>
            </a:lvl5pPr>
            <a:lvl6pPr marL="2285088" indent="0">
              <a:buNone/>
              <a:defRPr sz="900"/>
            </a:lvl6pPr>
            <a:lvl7pPr marL="2742106" indent="0">
              <a:buNone/>
              <a:defRPr sz="900"/>
            </a:lvl7pPr>
            <a:lvl8pPr marL="3199126" indent="0">
              <a:buNone/>
              <a:defRPr sz="900"/>
            </a:lvl8pPr>
            <a:lvl9pPr marL="365614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4" tIns="45701" rIns="91404" bIns="457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2"/>
          </a:xfrm>
          <a:prstGeom prst="rect">
            <a:avLst/>
          </a:prstGeom>
        </p:spPr>
        <p:txBody>
          <a:bodyPr vert="horz" lIns="91404" tIns="45701" rIns="91404" bIns="457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04" tIns="45701" rIns="91404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04" tIns="45701" rIns="91404" bIns="4570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0"/>
            <a:ext cx="2133600" cy="365125"/>
          </a:xfrm>
          <a:prstGeom prst="rect">
            <a:avLst/>
          </a:prstGeom>
        </p:spPr>
        <p:txBody>
          <a:bodyPr vert="horz" lIns="91404" tIns="45701" rIns="91404" bIns="4570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35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4" indent="-342764" algn="l" defTabSz="91403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4" indent="-285637" algn="l" defTabSz="914035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5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3" indent="-228507" algn="l" defTabSz="91403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81" indent="-228507" algn="l" defTabSz="91403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3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51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4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1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8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6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6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2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1" descr="cawcrcontent0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" y="4"/>
            <a:ext cx="913130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52539"/>
            <a:ext cx="820420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70653"/>
            <a:ext cx="3238499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01" rIns="0" bIns="45701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6F93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dirty="0"/>
              <a:t>The Centre for Australian Weather and Climate Research</a:t>
            </a:r>
            <a:r>
              <a:rPr lang="en-AU" sz="700" dirty="0">
                <a:solidFill>
                  <a:srgbClr val="0099CC"/>
                </a:solidFill>
              </a:rPr>
              <a:t> </a:t>
            </a:r>
            <a:br>
              <a:rPr lang="en-AU" sz="700" dirty="0">
                <a:solidFill>
                  <a:srgbClr val="0099CC"/>
                </a:solidFill>
              </a:rPr>
            </a:br>
            <a:r>
              <a:rPr lang="en-AU" sz="700" dirty="0"/>
              <a:t>A partnership between CSIRO and the Bureau of Meteorology</a:t>
            </a:r>
          </a:p>
        </p:txBody>
      </p:sp>
      <p:pic>
        <p:nvPicPr>
          <p:cNvPr id="2053" name="Picture 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283576" y="6262689"/>
            <a:ext cx="4143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4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33838" y="6129338"/>
            <a:ext cx="1057275" cy="70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6" y="6423025"/>
            <a:ext cx="7191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41" y="6423025"/>
            <a:ext cx="71913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701" rIns="91404" bIns="45701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rgbClr val="006F93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D858F-EF14-4DA5-83B3-6E26943F6835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4"/>
            <a:ext cx="72342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01" rIns="0" bIns="4570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charset="0"/>
        </a:defRPr>
      </a:lvl5pPr>
      <a:lvl6pPr marL="457018" algn="l" rtl="0" fontAlgn="base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charset="0"/>
        </a:defRPr>
      </a:lvl6pPr>
      <a:lvl7pPr marL="914035" algn="l" rtl="0" fontAlgn="base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charset="0"/>
        </a:defRPr>
      </a:lvl7pPr>
      <a:lvl8pPr marL="1371054" algn="l" rtl="0" fontAlgn="base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charset="0"/>
        </a:defRPr>
      </a:lvl8pPr>
      <a:lvl9pPr marL="1828071" algn="l" rtl="0" fontAlgn="base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Arial" charset="0"/>
        </a:defRPr>
      </a:lvl9pPr>
    </p:titleStyle>
    <p:bodyStyle>
      <a:lvl1pPr marL="180903" indent="-18090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7947" indent="-177729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406" indent="-176144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6799" indent="-18090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019" indent="-18090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036" indent="-180903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1054" indent="-180903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8071" indent="-180903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5089" indent="-180903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4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1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8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6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6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2" algn="l" defTabSz="9140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 smtClean="0"/>
              <a:t>The Centre for Australian Weather and Climate Research</a:t>
            </a:r>
            <a:r>
              <a:rPr lang="en-AU" sz="700" dirty="0" smtClean="0">
                <a:solidFill>
                  <a:srgbClr val="0099CC"/>
                </a:solidFill>
              </a:rPr>
              <a:t> </a:t>
            </a:r>
            <a:br>
              <a:rPr lang="en-AU" sz="700" dirty="0" smtClean="0">
                <a:solidFill>
                  <a:srgbClr val="0099CC"/>
                </a:solidFill>
              </a:rPr>
            </a:br>
            <a:r>
              <a:rPr lang="en-AU" sz="700" dirty="0" smtClean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153603" name="Title 1"/>
          <p:cNvSpPr>
            <a:spLocks noGrp="1"/>
          </p:cNvSpPr>
          <p:nvPr>
            <p:ph type="title" idx="4294967295"/>
          </p:nvPr>
        </p:nvSpPr>
        <p:spPr>
          <a:xfrm>
            <a:off x="506417" y="0"/>
            <a:ext cx="7234237" cy="762000"/>
          </a:xfrm>
        </p:spPr>
        <p:txBody>
          <a:bodyPr tIns="10796" bIns="10796"/>
          <a:lstStyle/>
          <a:p>
            <a:pPr eaLnBrk="1" hangingPunct="1"/>
            <a:r>
              <a:rPr lang="en-US" sz="2800" dirty="0" smtClean="0"/>
              <a:t>Coupled Modelling – systems and plans</a:t>
            </a:r>
          </a:p>
        </p:txBody>
      </p:sp>
      <p:sp>
        <p:nvSpPr>
          <p:cNvPr id="153604" name="Footer Placeholder 3"/>
          <p:cNvSpPr txBox="1">
            <a:spLocks noGrp="1"/>
          </p:cNvSpPr>
          <p:nvPr/>
        </p:nvSpPr>
        <p:spPr bwMode="auto">
          <a:xfrm>
            <a:off x="8505824" y="6559554"/>
            <a:ext cx="596901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4" tIns="45701" rIns="91404" bIns="45701"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</a:pPr>
            <a:fld id="{C1895D35-2C2B-4587-A63C-06F3670A964D}" type="slidenum">
              <a:rPr lang="en-AU" sz="1200" smtClean="0">
                <a:solidFill>
                  <a:srgbClr val="999999"/>
                </a:solidFill>
                <a:ea typeface="ＭＳ Ｐゴシック" pitchFamily="34" charset="-128"/>
              </a:rPr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</a:pPr>
              <a:t>1</a:t>
            </a:fld>
            <a:endParaRPr lang="en-AU" sz="1200" dirty="0" smtClean="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53605" name="Text Box 4"/>
          <p:cNvSpPr txBox="1">
            <a:spLocks noChangeArrowheads="1"/>
          </p:cNvSpPr>
          <p:nvPr/>
        </p:nvSpPr>
        <p:spPr bwMode="auto">
          <a:xfrm>
            <a:off x="3505200" y="6111680"/>
            <a:ext cx="5259387" cy="746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04" tIns="45701" rIns="91404" bIns="45701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153606" name="Rectangle 5"/>
          <p:cNvSpPr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04" tIns="45701" rIns="91404" bIns="45701"/>
          <a:lstStyle/>
          <a:p>
            <a:pPr marL="380848" indent="-380848" fontAlgn="base">
              <a:spcBef>
                <a:spcPct val="80000"/>
              </a:spcBef>
              <a:spcAft>
                <a:spcPct val="0"/>
              </a:spcAft>
            </a:pPr>
            <a:r>
              <a:rPr lang="en-AU" sz="1800" b="1" dirty="0" smtClean="0">
                <a:solidFill>
                  <a:srgbClr val="000000"/>
                </a:solidFill>
              </a:rPr>
              <a:t>ACCESS1.4 </a:t>
            </a:r>
          </a:p>
          <a:p>
            <a:pPr marL="837866" lvl="1" indent="-380848" fontAlgn="base"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ACCESS1.3 (UM7.3 – N96; MOM4p1 – 1°)  plus</a:t>
            </a:r>
          </a:p>
          <a:p>
            <a:pPr marL="1294883" lvl="2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CABLE </a:t>
            </a:r>
            <a:r>
              <a:rPr lang="en-AU" sz="1600" dirty="0" smtClean="0">
                <a:solidFill>
                  <a:srgbClr val="006F93"/>
                </a:solidFill>
              </a:rPr>
              <a:t>land surface model upgraded </a:t>
            </a:r>
            <a:r>
              <a:rPr lang="en-AU" sz="1600" dirty="0" smtClean="0">
                <a:solidFill>
                  <a:srgbClr val="006F93"/>
                </a:solidFill>
              </a:rPr>
              <a:t>to CABLE2</a:t>
            </a:r>
          </a:p>
          <a:p>
            <a:pPr marL="1294883" lvl="2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Coupler upgraded to OASIS-MCT</a:t>
            </a:r>
          </a:p>
          <a:p>
            <a:pPr marL="1294883" lvl="2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Several fixes (e.g., CABLE/dust interface)</a:t>
            </a:r>
          </a:p>
          <a:p>
            <a:pPr marL="380848" indent="-380848" fontAlgn="base">
              <a:spcBef>
                <a:spcPts val="2400"/>
              </a:spcBef>
              <a:spcAft>
                <a:spcPct val="0"/>
              </a:spcAft>
            </a:pPr>
            <a:r>
              <a:rPr lang="en-AU" sz="1800" b="1" dirty="0" smtClean="0">
                <a:solidFill>
                  <a:srgbClr val="000000"/>
                </a:solidFill>
              </a:rPr>
              <a:t>ACCESS-ESM1</a:t>
            </a:r>
            <a:endParaRPr lang="en-AU" sz="1800" dirty="0" smtClean="0">
              <a:solidFill>
                <a:srgbClr val="006F93"/>
              </a:solidFill>
            </a:endParaRPr>
          </a:p>
          <a:p>
            <a:pPr marL="837866" lvl="1" indent="-380848" fontAlgn="base"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ACCESS1.4 plus </a:t>
            </a:r>
          </a:p>
          <a:p>
            <a:pPr marL="1294883" lvl="2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Terrestrial </a:t>
            </a:r>
            <a:r>
              <a:rPr lang="en-AU" sz="1600" dirty="0" smtClean="0">
                <a:solidFill>
                  <a:srgbClr val="006F93"/>
                </a:solidFill>
              </a:rPr>
              <a:t>biogeochemistry  </a:t>
            </a:r>
            <a:r>
              <a:rPr lang="en-AU" sz="1600" dirty="0" smtClean="0">
                <a:solidFill>
                  <a:srgbClr val="006F93"/>
                </a:solidFill>
              </a:rPr>
              <a:t>(CASA-CNP as part of CABLE2)</a:t>
            </a:r>
          </a:p>
          <a:p>
            <a:pPr marL="1294883" lvl="2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Oceanic </a:t>
            </a:r>
            <a:r>
              <a:rPr lang="en-AU" sz="1600" dirty="0" smtClean="0">
                <a:solidFill>
                  <a:srgbClr val="006F93"/>
                </a:solidFill>
              </a:rPr>
              <a:t>biogeochemistry </a:t>
            </a:r>
            <a:r>
              <a:rPr lang="en-AU" sz="1600" dirty="0" smtClean="0">
                <a:solidFill>
                  <a:srgbClr val="006F93"/>
                </a:solidFill>
              </a:rPr>
              <a:t>(WOMBAT)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Runs at ~8 years/day on 384 cores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en-AU" sz="1600" dirty="0" smtClean="0">
              <a:solidFill>
                <a:srgbClr val="006F93"/>
              </a:solidFill>
            </a:endParaRP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en-AU" sz="1600" dirty="0" smtClean="0">
              <a:solidFill>
                <a:srgbClr val="006F93"/>
              </a:solidFill>
            </a:endParaRP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AU" sz="1600" dirty="0" smtClean="0"/>
              <a:t>‘Workhorse’ model for ESM science for near future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</a:pPr>
            <a:endParaRPr lang="en-AU" sz="1600" dirty="0" smtClean="0"/>
          </a:p>
          <a:p>
            <a:pPr marL="837866" lvl="1" indent="-380848" fontAlgn="base"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AU" sz="1600" dirty="0" smtClean="0"/>
              <a:t>Submission of simulations to CMIP6 not ruled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 smtClean="0"/>
              <a:t>The Centre for Australian Weather and Climate Research</a:t>
            </a:r>
            <a:r>
              <a:rPr lang="en-AU" sz="700" dirty="0" smtClean="0">
                <a:solidFill>
                  <a:srgbClr val="0099CC"/>
                </a:solidFill>
              </a:rPr>
              <a:t> </a:t>
            </a:r>
            <a:br>
              <a:rPr lang="en-AU" sz="700" dirty="0" smtClean="0">
                <a:solidFill>
                  <a:srgbClr val="0099CC"/>
                </a:solidFill>
              </a:rPr>
            </a:br>
            <a:r>
              <a:rPr lang="en-AU" sz="700" dirty="0" smtClean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sp>
        <p:nvSpPr>
          <p:cNvPr id="153603" name="Title 1"/>
          <p:cNvSpPr>
            <a:spLocks noGrp="1"/>
          </p:cNvSpPr>
          <p:nvPr>
            <p:ph type="title" idx="4294967295"/>
          </p:nvPr>
        </p:nvSpPr>
        <p:spPr>
          <a:xfrm>
            <a:off x="506417" y="0"/>
            <a:ext cx="7234237" cy="762000"/>
          </a:xfrm>
        </p:spPr>
        <p:txBody>
          <a:bodyPr tIns="10796" bIns="10796"/>
          <a:lstStyle/>
          <a:p>
            <a:pPr eaLnBrk="1" hangingPunct="1"/>
            <a:r>
              <a:rPr lang="en-US" sz="2800" dirty="0" smtClean="0"/>
              <a:t>ACCESS-CM2/ESM2</a:t>
            </a:r>
          </a:p>
        </p:txBody>
      </p:sp>
      <p:sp>
        <p:nvSpPr>
          <p:cNvPr id="153604" name="Footer Placeholder 3"/>
          <p:cNvSpPr txBox="1">
            <a:spLocks noGrp="1"/>
          </p:cNvSpPr>
          <p:nvPr/>
        </p:nvSpPr>
        <p:spPr bwMode="auto">
          <a:xfrm>
            <a:off x="8505824" y="6559554"/>
            <a:ext cx="596901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4" tIns="45701" rIns="91404" bIns="45701"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</a:pPr>
            <a:fld id="{C1895D35-2C2B-4587-A63C-06F3670A964D}" type="slidenum">
              <a:rPr lang="en-AU" sz="1200" smtClean="0">
                <a:solidFill>
                  <a:srgbClr val="999999"/>
                </a:solidFill>
                <a:ea typeface="ＭＳ Ｐゴシック" pitchFamily="34" charset="-128"/>
              </a:rPr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</a:pPr>
              <a:t>2</a:t>
            </a:fld>
            <a:endParaRPr lang="en-AU" sz="1200" dirty="0" smtClean="0">
              <a:solidFill>
                <a:srgbClr val="999999"/>
              </a:solidFill>
              <a:ea typeface="ＭＳ Ｐゴシック" pitchFamily="34" charset="-128"/>
            </a:endParaRPr>
          </a:p>
        </p:txBody>
      </p:sp>
      <p:sp>
        <p:nvSpPr>
          <p:cNvPr id="153605" name="Text Box 4"/>
          <p:cNvSpPr txBox="1">
            <a:spLocks noChangeArrowheads="1"/>
          </p:cNvSpPr>
          <p:nvPr/>
        </p:nvSpPr>
        <p:spPr bwMode="auto">
          <a:xfrm>
            <a:off x="3505200" y="6111680"/>
            <a:ext cx="5259387" cy="746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04" tIns="45701" rIns="91404" bIns="45701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AU" smtClean="0">
              <a:solidFill>
                <a:srgbClr val="000000"/>
              </a:solidFill>
            </a:endParaRPr>
          </a:p>
        </p:txBody>
      </p:sp>
      <p:sp>
        <p:nvSpPr>
          <p:cNvPr id="153606" name="Rectangle 5"/>
          <p:cNvSpPr>
            <a:spLocks noChangeArrowheads="1"/>
          </p:cNvSpPr>
          <p:nvPr/>
        </p:nvSpPr>
        <p:spPr bwMode="auto">
          <a:xfrm>
            <a:off x="457200" y="990600"/>
            <a:ext cx="8686800" cy="586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04" tIns="45701" rIns="91404" bIns="45701"/>
          <a:lstStyle/>
          <a:p>
            <a:pPr marL="380848" indent="-380848" fontAlgn="base">
              <a:spcBef>
                <a:spcPct val="80000"/>
              </a:spcBef>
              <a:spcAft>
                <a:spcPct val="0"/>
              </a:spcAft>
            </a:pPr>
            <a:r>
              <a:rPr lang="en-AU" sz="1800" b="1" dirty="0" smtClean="0">
                <a:solidFill>
                  <a:srgbClr val="000000"/>
                </a:solidFill>
              </a:rPr>
              <a:t>ACCESS-CM2 </a:t>
            </a:r>
          </a:p>
          <a:p>
            <a:pPr marL="837866" lvl="1" indent="-380848" fontAlgn="base"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UM10.x (GA6 currently);  MOM5; OASIS-MCT; CABLE2 (in progress)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85 levels in the atmosphere, system converted to rose/</a:t>
            </a:r>
            <a:r>
              <a:rPr lang="en-AU" sz="1600" dirty="0" err="1" smtClean="0">
                <a:solidFill>
                  <a:srgbClr val="006F93"/>
                </a:solidFill>
              </a:rPr>
              <a:t>cylc</a:t>
            </a:r>
            <a:r>
              <a:rPr lang="en-AU" sz="1600" dirty="0" smtClean="0">
                <a:solidFill>
                  <a:srgbClr val="006F93"/>
                </a:solidFill>
              </a:rPr>
              <a:t> 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Currently experimentation at several horizontal resolutions</a:t>
            </a:r>
          </a:p>
          <a:p>
            <a:pPr marL="1294883" lvl="2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/>
              <a:t>N96 O1</a:t>
            </a:r>
            <a:r>
              <a:rPr lang="en-AU" sz="1600" dirty="0" smtClean="0">
                <a:solidFill>
                  <a:srgbClr val="006F93"/>
                </a:solidFill>
              </a:rPr>
              <a:t> – 200 year simulation complete  </a:t>
            </a:r>
            <a:r>
              <a:rPr lang="en-AU" sz="1400" dirty="0" smtClean="0">
                <a:solidFill>
                  <a:srgbClr val="996600"/>
                </a:solidFill>
              </a:rPr>
              <a:t>(5 years/day on 496 cores)</a:t>
            </a:r>
          </a:p>
          <a:p>
            <a:pPr marL="1294883" lvl="2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/>
              <a:t>N96 O.25</a:t>
            </a:r>
            <a:r>
              <a:rPr lang="en-AU" sz="1600" dirty="0" smtClean="0">
                <a:solidFill>
                  <a:srgbClr val="006F93"/>
                </a:solidFill>
              </a:rPr>
              <a:t> – </a:t>
            </a:r>
            <a:r>
              <a:rPr lang="en-AU" sz="1600" dirty="0" smtClean="0">
                <a:solidFill>
                  <a:srgbClr val="006F93"/>
                </a:solidFill>
              </a:rPr>
              <a:t>200 year simulation complete</a:t>
            </a:r>
            <a:r>
              <a:rPr lang="en-AU" sz="1600" dirty="0" smtClean="0">
                <a:solidFill>
                  <a:srgbClr val="006F93"/>
                </a:solidFill>
              </a:rPr>
              <a:t>  </a:t>
            </a:r>
            <a:r>
              <a:rPr lang="en-AU" sz="1400" dirty="0" smtClean="0">
                <a:solidFill>
                  <a:srgbClr val="996600"/>
                </a:solidFill>
              </a:rPr>
              <a:t>(</a:t>
            </a:r>
            <a:r>
              <a:rPr lang="en-AU" sz="1400" dirty="0" smtClean="0">
                <a:solidFill>
                  <a:srgbClr val="C00000"/>
                </a:solidFill>
              </a:rPr>
              <a:t>6</a:t>
            </a:r>
            <a:r>
              <a:rPr lang="en-AU" sz="1400" dirty="0" smtClean="0">
                <a:solidFill>
                  <a:srgbClr val="C00000"/>
                </a:solidFill>
              </a:rPr>
              <a:t> </a:t>
            </a:r>
            <a:r>
              <a:rPr lang="en-AU" sz="1400" dirty="0" smtClean="0">
                <a:solidFill>
                  <a:srgbClr val="C00000"/>
                </a:solidFill>
              </a:rPr>
              <a:t>years/day </a:t>
            </a:r>
            <a:r>
              <a:rPr lang="en-AU" sz="1400" dirty="0" smtClean="0">
                <a:solidFill>
                  <a:srgbClr val="996600"/>
                </a:solidFill>
              </a:rPr>
              <a:t>on 2112 cores)</a:t>
            </a:r>
          </a:p>
          <a:p>
            <a:pPr marL="2514600" lvl="5" indent="-276225" fontAlgn="base"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AU" sz="1600" dirty="0" smtClean="0">
                <a:solidFill>
                  <a:srgbClr val="006F93"/>
                </a:solidFill>
              </a:rPr>
              <a:t>Collaboration with ARCCSS</a:t>
            </a:r>
          </a:p>
          <a:p>
            <a:pPr marL="1294883" lvl="2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/>
              <a:t>N216 O.25</a:t>
            </a:r>
            <a:r>
              <a:rPr lang="en-AU" sz="1600" dirty="0" smtClean="0">
                <a:solidFill>
                  <a:srgbClr val="006F93"/>
                </a:solidFill>
              </a:rPr>
              <a:t> – crashing issues after few years </a:t>
            </a:r>
            <a:r>
              <a:rPr lang="en-AU" sz="1400" dirty="0" smtClean="0">
                <a:solidFill>
                  <a:srgbClr val="996600"/>
                </a:solidFill>
              </a:rPr>
              <a:t>(1.5 years/day on 2688 cores)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/>
              <a:t>ACCESS-ESM2</a:t>
            </a:r>
            <a:r>
              <a:rPr lang="en-AU" sz="1600" dirty="0" smtClean="0">
                <a:solidFill>
                  <a:srgbClr val="006F93"/>
                </a:solidFill>
              </a:rPr>
              <a:t> to be based on ACCESS-CM2 (N96 O1) </a:t>
            </a:r>
          </a:p>
          <a:p>
            <a:pPr marL="380848" indent="-380848" fontAlgn="base">
              <a:spcBef>
                <a:spcPts val="1800"/>
              </a:spcBef>
              <a:spcAft>
                <a:spcPct val="0"/>
              </a:spcAft>
            </a:pPr>
            <a:r>
              <a:rPr lang="en-AU" sz="1800" b="1" dirty="0" smtClean="0">
                <a:solidFill>
                  <a:srgbClr val="000000"/>
                </a:solidFill>
              </a:rPr>
              <a:t>Future development</a:t>
            </a:r>
            <a:endParaRPr lang="en-AU" sz="1800" dirty="0" smtClean="0">
              <a:solidFill>
                <a:srgbClr val="006F93"/>
              </a:solidFill>
            </a:endParaRPr>
          </a:p>
          <a:p>
            <a:pPr marL="837866" lvl="1" indent="-380848" fontAlgn="base"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CABLE2 coupled; GA7 atmosphere, hydrology, tuning, computational efficiency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AU" sz="1600" dirty="0" smtClean="0">
                <a:solidFill>
                  <a:srgbClr val="006F93"/>
                </a:solidFill>
              </a:rPr>
              <a:t>Main focus planned to be initially N96 O1 version </a:t>
            </a:r>
            <a:r>
              <a:rPr lang="en-AU" sz="1600" dirty="0" smtClean="0">
                <a:solidFill>
                  <a:srgbClr val="996600"/>
                </a:solidFill>
              </a:rPr>
              <a:t>(     </a:t>
            </a:r>
            <a:r>
              <a:rPr lang="en-AU" sz="1600" dirty="0" smtClean="0">
                <a:solidFill>
                  <a:srgbClr val="996600"/>
                </a:solidFill>
              </a:rPr>
              <a:t>expect initial </a:t>
            </a:r>
            <a:r>
              <a:rPr lang="en-AU" sz="1600" dirty="0" smtClean="0">
                <a:solidFill>
                  <a:srgbClr val="996600"/>
                </a:solidFill>
              </a:rPr>
              <a:t>CMIP6 entry)</a:t>
            </a:r>
          </a:p>
          <a:p>
            <a:pPr marL="380848" indent="-380848" fontAlgn="base">
              <a:spcBef>
                <a:spcPts val="1800"/>
              </a:spcBef>
              <a:spcAft>
                <a:spcPct val="0"/>
              </a:spcAft>
            </a:pPr>
            <a:r>
              <a:rPr lang="en-AU" sz="1800" b="1" dirty="0" smtClean="0">
                <a:solidFill>
                  <a:srgbClr val="000000"/>
                </a:solidFill>
              </a:rPr>
              <a:t>Envisaged time line</a:t>
            </a:r>
            <a:endParaRPr lang="en-AU" sz="1800" dirty="0" smtClean="0">
              <a:solidFill>
                <a:srgbClr val="006F93"/>
              </a:solidFill>
            </a:endParaRP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</a:pPr>
            <a:r>
              <a:rPr lang="en-AU" sz="1600" dirty="0" smtClean="0"/>
              <a:t>N96 O1 </a:t>
            </a:r>
            <a:r>
              <a:rPr lang="en-AU" sz="1600" dirty="0" smtClean="0">
                <a:solidFill>
                  <a:srgbClr val="006F93"/>
                </a:solidFill>
              </a:rPr>
              <a:t>	Finalised  </a:t>
            </a:r>
            <a:r>
              <a:rPr lang="en-AU" sz="1600" dirty="0" smtClean="0">
                <a:solidFill>
                  <a:srgbClr val="C00000"/>
                </a:solidFill>
              </a:rPr>
              <a:t>16/17</a:t>
            </a:r>
            <a:r>
              <a:rPr lang="en-AU" sz="1600" dirty="0" smtClean="0">
                <a:solidFill>
                  <a:srgbClr val="006F93"/>
                </a:solidFill>
              </a:rPr>
              <a:t> 	CMIP6 </a:t>
            </a:r>
            <a:r>
              <a:rPr lang="en-AU" sz="1400" dirty="0" smtClean="0">
                <a:solidFill>
                  <a:srgbClr val="006F93"/>
                </a:solidFill>
              </a:rPr>
              <a:t>(DECK + 8 MIPS – several 1000 years)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</a:pPr>
            <a:r>
              <a:rPr lang="en-AU" sz="1600" dirty="0" smtClean="0"/>
              <a:t>N96O.25</a:t>
            </a:r>
            <a:r>
              <a:rPr lang="en-AU" sz="1600" dirty="0" smtClean="0">
                <a:solidFill>
                  <a:srgbClr val="006F93"/>
                </a:solidFill>
              </a:rPr>
              <a:t>			Science </a:t>
            </a:r>
            <a:r>
              <a:rPr lang="en-AU" sz="1600" dirty="0" smtClean="0">
                <a:solidFill>
                  <a:srgbClr val="006F93"/>
                </a:solidFill>
              </a:rPr>
              <a:t>applications </a:t>
            </a:r>
            <a:r>
              <a:rPr lang="en-AU" sz="1400" dirty="0" smtClean="0">
                <a:solidFill>
                  <a:srgbClr val="006F93"/>
                </a:solidFill>
              </a:rPr>
              <a:t>(but possible alternative for CMIP6)</a:t>
            </a:r>
            <a:endParaRPr lang="en-AU" sz="1400" dirty="0" smtClean="0">
              <a:solidFill>
                <a:srgbClr val="006F93"/>
              </a:solidFill>
            </a:endParaRP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</a:pPr>
            <a:r>
              <a:rPr lang="en-AU" sz="1600" dirty="0" smtClean="0"/>
              <a:t>N216O.25</a:t>
            </a:r>
            <a:r>
              <a:rPr lang="en-AU" sz="1600" dirty="0" smtClean="0">
                <a:solidFill>
                  <a:srgbClr val="006F93"/>
                </a:solidFill>
              </a:rPr>
              <a:t>	Finalised </a:t>
            </a:r>
            <a:r>
              <a:rPr lang="en-AU" sz="1600" dirty="0" smtClean="0">
                <a:solidFill>
                  <a:srgbClr val="C00000"/>
                </a:solidFill>
              </a:rPr>
              <a:t>~2019</a:t>
            </a:r>
            <a:r>
              <a:rPr lang="en-AU" sz="1600" dirty="0" smtClean="0">
                <a:solidFill>
                  <a:srgbClr val="006F93"/>
                </a:solidFill>
              </a:rPr>
              <a:t>	CMIP6 </a:t>
            </a:r>
            <a:r>
              <a:rPr lang="en-AU" sz="1400" dirty="0" smtClean="0">
                <a:solidFill>
                  <a:srgbClr val="006F93"/>
                </a:solidFill>
              </a:rPr>
              <a:t>(DECK + limited set of MIPs)</a:t>
            </a:r>
          </a:p>
          <a:p>
            <a:pPr marL="837866" lvl="1" indent="-380848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en-AU" sz="1600" dirty="0" smtClean="0">
              <a:solidFill>
                <a:srgbClr val="006F93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04000" y="5054400"/>
            <a:ext cx="228600" cy="0"/>
          </a:xfrm>
          <a:prstGeom prst="straightConnector1">
            <a:avLst/>
          </a:prstGeom>
          <a:ln w="31750">
            <a:solidFill>
              <a:srgbClr val="99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627188" y="4267201"/>
            <a:ext cx="7200900" cy="900113"/>
          </a:xfrm>
        </p:spPr>
        <p:txBody>
          <a:bodyPr/>
          <a:lstStyle/>
          <a:p>
            <a:pPr eaLnBrk="1" hangingPunct="1"/>
            <a:r>
              <a:rPr lang="en-AU" sz="4300" dirty="0" smtClean="0"/>
              <a:t>Thank you</a:t>
            </a:r>
          </a:p>
        </p:txBody>
      </p:sp>
      <p:sp>
        <p:nvSpPr>
          <p:cNvPr id="154627" name="Text Box 41"/>
          <p:cNvSpPr txBox="1">
            <a:spLocks noChangeArrowheads="1"/>
          </p:cNvSpPr>
          <p:nvPr/>
        </p:nvSpPr>
        <p:spPr bwMode="auto">
          <a:xfrm>
            <a:off x="2022477" y="322266"/>
            <a:ext cx="5965824" cy="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4" tIns="45701" rIns="91404" bIns="4570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200" b="1" dirty="0" smtClean="0">
                <a:solidFill>
                  <a:srgbClr val="006F93"/>
                </a:solidFill>
              </a:rPr>
              <a:t>Collaboration for Australian Weather and Climate Research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100" b="1" dirty="0" smtClean="0">
                <a:solidFill>
                  <a:srgbClr val="000000"/>
                </a:solidFill>
              </a:rPr>
              <a:t>A partnership between CSIRO and the Bureau of Meteorology</a:t>
            </a:r>
          </a:p>
        </p:txBody>
      </p:sp>
      <p:pic>
        <p:nvPicPr>
          <p:cNvPr id="154628" name="Picture 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4" y="142875"/>
            <a:ext cx="1457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9" name="Text Box 43"/>
          <p:cNvSpPr txBox="1">
            <a:spLocks noChangeArrowheads="1"/>
          </p:cNvSpPr>
          <p:nvPr/>
        </p:nvSpPr>
        <p:spPr bwMode="auto">
          <a:xfrm>
            <a:off x="2667003" y="1531939"/>
            <a:ext cx="5410197" cy="83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04" tIns="45701" rIns="91404" bIns="4570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solidFill>
                  <a:srgbClr val="000000"/>
                </a:solidFill>
              </a:rPr>
              <a:t>Tony Hirst, CSIRO Earth System Modelling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solidFill>
                  <a:srgbClr val="000000"/>
                </a:solidFill>
              </a:rPr>
              <a:t>Phone: 03 9239-4531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solidFill>
                  <a:srgbClr val="000000"/>
                </a:solidFill>
              </a:rPr>
              <a:t>Email: tony.hirst@csiro.au</a:t>
            </a:r>
          </a:p>
        </p:txBody>
      </p:sp>
      <p:pic>
        <p:nvPicPr>
          <p:cNvPr id="154630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31" name="Text Box 48"/>
          <p:cNvSpPr txBox="1">
            <a:spLocks noChangeArrowheads="1"/>
          </p:cNvSpPr>
          <p:nvPr/>
        </p:nvSpPr>
        <p:spPr bwMode="auto">
          <a:xfrm>
            <a:off x="1285875" y="4325938"/>
            <a:ext cx="1774825" cy="31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4" tIns="45701" rIns="91404" bIns="4570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400" dirty="0" smtClean="0">
                <a:solidFill>
                  <a:srgbClr val="006F93"/>
                </a:solidFill>
              </a:rPr>
              <a:t>www.cawcr.gov.au</a:t>
            </a:r>
            <a:endParaRPr lang="en-AU" sz="1200" dirty="0" smtClean="0">
              <a:solidFill>
                <a:srgbClr val="000000"/>
              </a:solidFill>
            </a:endParaRPr>
          </a:p>
        </p:txBody>
      </p:sp>
      <p:pic>
        <p:nvPicPr>
          <p:cNvPr id="154632" name="Picture 49" descr="CSIRO_Grad_RGB_h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6850" y="100013"/>
            <a:ext cx="9540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wcr">
  <a:themeElements>
    <a:clrScheme name="cawcr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cawc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wc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wc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wc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wc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wc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wc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wc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wc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wc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wc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wc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wc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wcr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8224</TotalTime>
  <Words>278</Words>
  <Application>Microsoft Office PowerPoint</Application>
  <PresentationFormat>On-screen Show (4:3)</PresentationFormat>
  <Paragraphs>47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cawcr</vt:lpstr>
      <vt:lpstr>Coupled Modelling – systems and plans</vt:lpstr>
      <vt:lpstr>ACCESS-CM2/ESM2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climate overview</dc:title>
  <dc:creator>Hirst, Tony (CMAR, Aspendale)</dc:creator>
  <cp:lastModifiedBy>Hirst, Tony (O&amp;A, Aspendale)</cp:lastModifiedBy>
  <cp:revision>123</cp:revision>
  <dcterms:created xsi:type="dcterms:W3CDTF">2006-08-16T00:00:00Z</dcterms:created>
  <dcterms:modified xsi:type="dcterms:W3CDTF">2015-08-17T06:18:54Z</dcterms:modified>
</cp:coreProperties>
</file>