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393" r:id="rId2"/>
    <p:sldId id="405" r:id="rId3"/>
    <p:sldId id="399" r:id="rId4"/>
    <p:sldId id="425" r:id="rId5"/>
    <p:sldId id="427" r:id="rId6"/>
    <p:sldId id="432" r:id="rId7"/>
    <p:sldId id="43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92" autoAdjust="0"/>
    <p:restoredTop sz="94579" autoAdjust="0"/>
  </p:normalViewPr>
  <p:slideViewPr>
    <p:cSldViewPr snapToGrid="0">
      <p:cViewPr varScale="1">
        <p:scale>
          <a:sx n="60" d="100"/>
          <a:sy n="60" d="100"/>
        </p:scale>
        <p:origin x="95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hzz\Desktop\HuwLewis\Leichhard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v>OBS</c:v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Leichhardt!$A$12529:$A$12544</c:f>
              <c:numCache>
                <c:formatCode>m/d/yyyy</c:formatCode>
                <c:ptCount val="16"/>
                <c:pt idx="0">
                  <c:v>43494</c:v>
                </c:pt>
                <c:pt idx="1">
                  <c:v>43495</c:v>
                </c:pt>
                <c:pt idx="2">
                  <c:v>43496</c:v>
                </c:pt>
                <c:pt idx="3">
                  <c:v>43497</c:v>
                </c:pt>
                <c:pt idx="4">
                  <c:v>43498</c:v>
                </c:pt>
                <c:pt idx="5">
                  <c:v>43499</c:v>
                </c:pt>
                <c:pt idx="6">
                  <c:v>43500</c:v>
                </c:pt>
                <c:pt idx="7">
                  <c:v>43501</c:v>
                </c:pt>
                <c:pt idx="8">
                  <c:v>43502</c:v>
                </c:pt>
                <c:pt idx="9">
                  <c:v>43503</c:v>
                </c:pt>
                <c:pt idx="10">
                  <c:v>43504</c:v>
                </c:pt>
                <c:pt idx="11">
                  <c:v>43505</c:v>
                </c:pt>
                <c:pt idx="12">
                  <c:v>43506</c:v>
                </c:pt>
                <c:pt idx="13">
                  <c:v>43507</c:v>
                </c:pt>
                <c:pt idx="14">
                  <c:v>43508</c:v>
                </c:pt>
                <c:pt idx="15">
                  <c:v>43509</c:v>
                </c:pt>
              </c:numCache>
            </c:numRef>
          </c:cat>
          <c:val>
            <c:numRef>
              <c:f>Leichhardt!$G$12529:$G$12544</c:f>
              <c:numCache>
                <c:formatCode>General</c:formatCode>
                <c:ptCount val="16"/>
                <c:pt idx="0">
                  <c:v>614.82240000000002</c:v>
                </c:pt>
                <c:pt idx="1">
                  <c:v>758.50559999999996</c:v>
                </c:pt>
                <c:pt idx="2">
                  <c:v>1121.9903999999999</c:v>
                </c:pt>
                <c:pt idx="3">
                  <c:v>8818.5887999999995</c:v>
                </c:pt>
                <c:pt idx="4">
                  <c:v>27683.596799999999</c:v>
                </c:pt>
                <c:pt idx="5">
                  <c:v>106585.8912</c:v>
                </c:pt>
                <c:pt idx="6">
                  <c:v>215103.34080000001</c:v>
                </c:pt>
                <c:pt idx="7">
                  <c:v>354883.68</c:v>
                </c:pt>
                <c:pt idx="8">
                  <c:v>581508.1152</c:v>
                </c:pt>
                <c:pt idx="9">
                  <c:v>634488.76800000004</c:v>
                </c:pt>
                <c:pt idx="10">
                  <c:v>597653.94240000006</c:v>
                </c:pt>
                <c:pt idx="11">
                  <c:v>513800.58240000001</c:v>
                </c:pt>
                <c:pt idx="12">
                  <c:v>310248.83519999997</c:v>
                </c:pt>
                <c:pt idx="13">
                  <c:v>91553.241599999994</c:v>
                </c:pt>
                <c:pt idx="14">
                  <c:v>33509.635199999997</c:v>
                </c:pt>
                <c:pt idx="15">
                  <c:v>19534.175999999999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7-41E9-9FFA-010351F07277}"/>
            </c:ext>
          </c:extLst>
        </c:ser>
        <c:ser>
          <c:idx val="1"/>
          <c:order val="1"/>
          <c:tx>
            <c:v>Water_down 140E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Leichhardt!$A$12529:$A$12544</c:f>
              <c:numCache>
                <c:formatCode>m/d/yyyy</c:formatCode>
                <c:ptCount val="16"/>
                <c:pt idx="0">
                  <c:v>43494</c:v>
                </c:pt>
                <c:pt idx="1">
                  <c:v>43495</c:v>
                </c:pt>
                <c:pt idx="2">
                  <c:v>43496</c:v>
                </c:pt>
                <c:pt idx="3">
                  <c:v>43497</c:v>
                </c:pt>
                <c:pt idx="4">
                  <c:v>43498</c:v>
                </c:pt>
                <c:pt idx="5">
                  <c:v>43499</c:v>
                </c:pt>
                <c:pt idx="6">
                  <c:v>43500</c:v>
                </c:pt>
                <c:pt idx="7">
                  <c:v>43501</c:v>
                </c:pt>
                <c:pt idx="8">
                  <c:v>43502</c:v>
                </c:pt>
                <c:pt idx="9">
                  <c:v>43503</c:v>
                </c:pt>
                <c:pt idx="10">
                  <c:v>43504</c:v>
                </c:pt>
                <c:pt idx="11">
                  <c:v>43505</c:v>
                </c:pt>
                <c:pt idx="12">
                  <c:v>43506</c:v>
                </c:pt>
                <c:pt idx="13">
                  <c:v>43507</c:v>
                </c:pt>
                <c:pt idx="14">
                  <c:v>43508</c:v>
                </c:pt>
                <c:pt idx="15">
                  <c:v>43509</c:v>
                </c:pt>
              </c:numCache>
            </c:numRef>
          </c:cat>
          <c:val>
            <c:numRef>
              <c:f>Leichhardt!$I$12529:$I$12544</c:f>
              <c:numCache>
                <c:formatCode>General</c:formatCode>
                <c:ptCount val="16"/>
                <c:pt idx="1">
                  <c:v>38975.4</c:v>
                </c:pt>
                <c:pt idx="2">
                  <c:v>134864</c:v>
                </c:pt>
                <c:pt idx="3">
                  <c:v>258446</c:v>
                </c:pt>
                <c:pt idx="4">
                  <c:v>302930</c:v>
                </c:pt>
                <c:pt idx="5">
                  <c:v>258869</c:v>
                </c:pt>
                <c:pt idx="6">
                  <c:v>211261</c:v>
                </c:pt>
                <c:pt idx="7">
                  <c:v>172652</c:v>
                </c:pt>
                <c:pt idx="8">
                  <c:v>141285</c:v>
                </c:pt>
                <c:pt idx="9">
                  <c:v>115756</c:v>
                </c:pt>
                <c:pt idx="10">
                  <c:v>94920.8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47-41E9-9FFA-010351F07277}"/>
            </c:ext>
          </c:extLst>
        </c:ser>
        <c:ser>
          <c:idx val="2"/>
          <c:order val="2"/>
          <c:tx>
            <c:v>Water_down 140.5E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Leichhardt!$A$12529:$A$12544</c:f>
              <c:numCache>
                <c:formatCode>m/d/yyyy</c:formatCode>
                <c:ptCount val="16"/>
                <c:pt idx="0">
                  <c:v>43494</c:v>
                </c:pt>
                <c:pt idx="1">
                  <c:v>43495</c:v>
                </c:pt>
                <c:pt idx="2">
                  <c:v>43496</c:v>
                </c:pt>
                <c:pt idx="3">
                  <c:v>43497</c:v>
                </c:pt>
                <c:pt idx="4">
                  <c:v>43498</c:v>
                </c:pt>
                <c:pt idx="5">
                  <c:v>43499</c:v>
                </c:pt>
                <c:pt idx="6">
                  <c:v>43500</c:v>
                </c:pt>
                <c:pt idx="7">
                  <c:v>43501</c:v>
                </c:pt>
                <c:pt idx="8">
                  <c:v>43502</c:v>
                </c:pt>
                <c:pt idx="9">
                  <c:v>43503</c:v>
                </c:pt>
                <c:pt idx="10">
                  <c:v>43504</c:v>
                </c:pt>
                <c:pt idx="11">
                  <c:v>43505</c:v>
                </c:pt>
                <c:pt idx="12">
                  <c:v>43506</c:v>
                </c:pt>
                <c:pt idx="13">
                  <c:v>43507</c:v>
                </c:pt>
                <c:pt idx="14">
                  <c:v>43508</c:v>
                </c:pt>
                <c:pt idx="15">
                  <c:v>43509</c:v>
                </c:pt>
              </c:numCache>
            </c:numRef>
          </c:cat>
          <c:val>
            <c:numRef>
              <c:f>Leichhardt!$K$12529:$K$12544</c:f>
              <c:numCache>
                <c:formatCode>General</c:formatCode>
                <c:ptCount val="16"/>
                <c:pt idx="1">
                  <c:v>21604.3</c:v>
                </c:pt>
                <c:pt idx="2">
                  <c:v>143804</c:v>
                </c:pt>
                <c:pt idx="3">
                  <c:v>399348</c:v>
                </c:pt>
                <c:pt idx="4">
                  <c:v>664119</c:v>
                </c:pt>
                <c:pt idx="5">
                  <c:v>724327</c:v>
                </c:pt>
                <c:pt idx="6">
                  <c:v>638300</c:v>
                </c:pt>
                <c:pt idx="7">
                  <c:v>556916</c:v>
                </c:pt>
                <c:pt idx="8">
                  <c:v>481336</c:v>
                </c:pt>
                <c:pt idx="9">
                  <c:v>413649</c:v>
                </c:pt>
                <c:pt idx="10">
                  <c:v>354387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47-41E9-9FFA-010351F07277}"/>
            </c:ext>
          </c:extLst>
        </c:ser>
        <c:ser>
          <c:idx val="3"/>
          <c:order val="3"/>
          <c:tx>
            <c:v>Water_up 140E</c:v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Leichhardt!$A$12529:$A$12544</c:f>
              <c:numCache>
                <c:formatCode>m/d/yyyy</c:formatCode>
                <c:ptCount val="16"/>
                <c:pt idx="0">
                  <c:v>43494</c:v>
                </c:pt>
                <c:pt idx="1">
                  <c:v>43495</c:v>
                </c:pt>
                <c:pt idx="2">
                  <c:v>43496</c:v>
                </c:pt>
                <c:pt idx="3">
                  <c:v>43497</c:v>
                </c:pt>
                <c:pt idx="4">
                  <c:v>43498</c:v>
                </c:pt>
                <c:pt idx="5">
                  <c:v>43499</c:v>
                </c:pt>
                <c:pt idx="6">
                  <c:v>43500</c:v>
                </c:pt>
                <c:pt idx="7">
                  <c:v>43501</c:v>
                </c:pt>
                <c:pt idx="8">
                  <c:v>43502</c:v>
                </c:pt>
                <c:pt idx="9">
                  <c:v>43503</c:v>
                </c:pt>
                <c:pt idx="10">
                  <c:v>43504</c:v>
                </c:pt>
                <c:pt idx="11">
                  <c:v>43505</c:v>
                </c:pt>
                <c:pt idx="12">
                  <c:v>43506</c:v>
                </c:pt>
                <c:pt idx="13">
                  <c:v>43507</c:v>
                </c:pt>
                <c:pt idx="14">
                  <c:v>43508</c:v>
                </c:pt>
                <c:pt idx="15">
                  <c:v>43509</c:v>
                </c:pt>
              </c:numCache>
            </c:numRef>
          </c:cat>
          <c:val>
            <c:numRef>
              <c:f>Leichhardt!$L$12529:$L$12544</c:f>
              <c:numCache>
                <c:formatCode>General</c:formatCode>
                <c:ptCount val="16"/>
                <c:pt idx="1">
                  <c:v>23938.3</c:v>
                </c:pt>
                <c:pt idx="2">
                  <c:v>185135</c:v>
                </c:pt>
                <c:pt idx="3">
                  <c:v>353329</c:v>
                </c:pt>
                <c:pt idx="4">
                  <c:v>397442</c:v>
                </c:pt>
                <c:pt idx="5">
                  <c:v>380013</c:v>
                </c:pt>
                <c:pt idx="6">
                  <c:v>331897</c:v>
                </c:pt>
                <c:pt idx="7">
                  <c:v>282895</c:v>
                </c:pt>
                <c:pt idx="8">
                  <c:v>238502</c:v>
                </c:pt>
                <c:pt idx="9">
                  <c:v>199308</c:v>
                </c:pt>
                <c:pt idx="10">
                  <c:v>165350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47-41E9-9FFA-010351F07277}"/>
            </c:ext>
          </c:extLst>
        </c:ser>
        <c:ser>
          <c:idx val="4"/>
          <c:order val="4"/>
          <c:tx>
            <c:v>Water_up 140.5E</c:v>
          </c:tx>
          <c:spPr>
            <a:ln w="28575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Leichhardt!$A$12529:$A$12544</c:f>
              <c:numCache>
                <c:formatCode>m/d/yyyy</c:formatCode>
                <c:ptCount val="16"/>
                <c:pt idx="0">
                  <c:v>43494</c:v>
                </c:pt>
                <c:pt idx="1">
                  <c:v>43495</c:v>
                </c:pt>
                <c:pt idx="2">
                  <c:v>43496</c:v>
                </c:pt>
                <c:pt idx="3">
                  <c:v>43497</c:v>
                </c:pt>
                <c:pt idx="4">
                  <c:v>43498</c:v>
                </c:pt>
                <c:pt idx="5">
                  <c:v>43499</c:v>
                </c:pt>
                <c:pt idx="6">
                  <c:v>43500</c:v>
                </c:pt>
                <c:pt idx="7">
                  <c:v>43501</c:v>
                </c:pt>
                <c:pt idx="8">
                  <c:v>43502</c:v>
                </c:pt>
                <c:pt idx="9">
                  <c:v>43503</c:v>
                </c:pt>
                <c:pt idx="10">
                  <c:v>43504</c:v>
                </c:pt>
                <c:pt idx="11">
                  <c:v>43505</c:v>
                </c:pt>
                <c:pt idx="12">
                  <c:v>43506</c:v>
                </c:pt>
                <c:pt idx="13">
                  <c:v>43507</c:v>
                </c:pt>
                <c:pt idx="14">
                  <c:v>43508</c:v>
                </c:pt>
                <c:pt idx="15">
                  <c:v>43509</c:v>
                </c:pt>
              </c:numCache>
            </c:numRef>
          </c:cat>
          <c:val>
            <c:numRef>
              <c:f>Leichhardt!$N$12529:$N$12544</c:f>
              <c:numCache>
                <c:formatCode>General</c:formatCode>
                <c:ptCount val="16"/>
                <c:pt idx="1">
                  <c:v>14542.8</c:v>
                </c:pt>
                <c:pt idx="2">
                  <c:v>63167.5</c:v>
                </c:pt>
                <c:pt idx="3">
                  <c:v>152826</c:v>
                </c:pt>
                <c:pt idx="4">
                  <c:v>290020</c:v>
                </c:pt>
                <c:pt idx="5">
                  <c:v>450126</c:v>
                </c:pt>
                <c:pt idx="6">
                  <c:v>573708</c:v>
                </c:pt>
                <c:pt idx="7">
                  <c:v>633387</c:v>
                </c:pt>
                <c:pt idx="8">
                  <c:v>644368</c:v>
                </c:pt>
                <c:pt idx="9">
                  <c:v>627245</c:v>
                </c:pt>
                <c:pt idx="10">
                  <c:v>595345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47-41E9-9FFA-010351F07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594320"/>
        <c:axId val="515589400"/>
      </c:lineChart>
      <c:dateAx>
        <c:axId val="5155943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589400"/>
        <c:crosses val="autoZero"/>
        <c:auto val="1"/>
        <c:lblOffset val="100"/>
        <c:baseTimeUnit val="days"/>
      </c:dateAx>
      <c:valAx>
        <c:axId val="515589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594320"/>
        <c:crosses val="autoZero"/>
        <c:crossBetween val="between"/>
      </c:valAx>
      <c:spPr>
        <a:noFill/>
        <a:ln w="15875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7503702164761185E-2"/>
          <c:y val="0.92873805931617415"/>
          <c:w val="0.89999989893671317"/>
          <c:h val="4.3140755890200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EFC8-4636-4BBB-B842-4C6C0EDC66E1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E11FC-2E0C-47F2-AB45-159AC97271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32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4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1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25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6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68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08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6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75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382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33A8-D184-4E71-ABD5-34BFC1B3D8EC}" type="datetimeFigureOut">
              <a:rPr lang="en-AU" smtClean="0"/>
              <a:t>7/06/2021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5D5A-4F57-4FC1-B8EC-55D3FD328A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7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ew of a beach&#10;&#10;Description automatically generated">
            <a:extLst>
              <a:ext uri="{FF2B5EF4-FFF2-40B4-BE49-F238E27FC236}">
                <a16:creationId xmlns:a16="http://schemas.microsoft.com/office/drawing/2014/main" id="{4E714F2C-125B-4910-A3D5-C32C95C83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DC394-1CC4-4251-9DA4-815CB9394E34}"/>
              </a:ext>
            </a:extLst>
          </p:cNvPr>
          <p:cNvSpPr txBox="1"/>
          <p:nvPr/>
        </p:nvSpPr>
        <p:spPr>
          <a:xfrm>
            <a:off x="642340" y="1269813"/>
            <a:ext cx="871727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River routing in ACCESS-G: preliminary results and future opportunities</a:t>
            </a:r>
            <a:endParaRPr lang="en-AU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B2873-2916-4142-9BF9-8C1BBA68D717}"/>
              </a:ext>
            </a:extLst>
          </p:cNvPr>
          <p:cNvSpPr txBox="1"/>
          <p:nvPr/>
        </p:nvSpPr>
        <p:spPr>
          <a:xfrm>
            <a:off x="3335592" y="3429000"/>
            <a:ext cx="27744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b="1" dirty="0"/>
              <a:t>Huqiang (Hugh) Zhang</a:t>
            </a:r>
          </a:p>
          <a:p>
            <a:pPr algn="ctr"/>
            <a:r>
              <a:rPr lang="en-AU" sz="2400" b="1" dirty="0"/>
              <a:t>ESM/Research/BoM</a:t>
            </a:r>
          </a:p>
          <a:p>
            <a:pPr algn="ctr"/>
            <a:endParaRPr lang="en-A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ED68D-5730-4A95-9AE1-E6BE5A3D24DE}"/>
              </a:ext>
            </a:extLst>
          </p:cNvPr>
          <p:cNvSpPr txBox="1"/>
          <p:nvPr/>
        </p:nvSpPr>
        <p:spPr>
          <a:xfrm>
            <a:off x="135466" y="4664857"/>
            <a:ext cx="7739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Acknowledgement: Huw Lewis (MO hydro-JULES discussions)</a:t>
            </a:r>
          </a:p>
          <a:p>
            <a:r>
              <a:rPr lang="en-AU" dirty="0"/>
              <a:t>				Narendra Tuteja and Urooj Khan (hydro modelling)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37766-52A8-4690-8495-74995E224684}"/>
              </a:ext>
            </a:extLst>
          </p:cNvPr>
          <p:cNvSpPr txBox="1"/>
          <p:nvPr/>
        </p:nvSpPr>
        <p:spPr>
          <a:xfrm>
            <a:off x="5842000" y="61214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ACCESS Science Day 11/06/2021</a:t>
            </a:r>
          </a:p>
        </p:txBody>
      </p:sp>
    </p:spTree>
    <p:extLst>
      <p:ext uri="{BB962C8B-B14F-4D97-AF65-F5344CB8AC3E}">
        <p14:creationId xmlns:p14="http://schemas.microsoft.com/office/powerpoint/2010/main" val="1441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FAD58D3-AC0A-47D8-8993-C310BF18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2" y="155360"/>
            <a:ext cx="8424535" cy="61099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291307-AC3B-4A3C-B1A9-15467960763A}"/>
              </a:ext>
            </a:extLst>
          </p:cNvPr>
          <p:cNvSpPr/>
          <p:nvPr/>
        </p:nvSpPr>
        <p:spPr>
          <a:xfrm>
            <a:off x="4967111" y="3622588"/>
            <a:ext cx="3940318" cy="316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E82F2-AFFF-428E-8BA1-353A0B2668F8}"/>
              </a:ext>
            </a:extLst>
          </p:cNvPr>
          <p:cNvSpPr txBox="1"/>
          <p:nvPr/>
        </p:nvSpPr>
        <p:spPr>
          <a:xfrm>
            <a:off x="5063066" y="3517900"/>
            <a:ext cx="37484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1"/>
                </a:solidFill>
              </a:rPr>
              <a:t>Jan-Feb 2019 Queensland flood:</a:t>
            </a:r>
          </a:p>
          <a:p>
            <a:endParaRPr lang="en-AU" dirty="0"/>
          </a:p>
          <a:p>
            <a:r>
              <a:rPr lang="en-AU" dirty="0"/>
              <a:t>We need to know where did the water go and by how much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Horizontal water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Vegetation-soil water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Surface water-ground water 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FACE4-2501-476C-B222-B61666F9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006" y="3312319"/>
            <a:ext cx="1155768" cy="9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5BE0A52-790B-4620-A7D5-CCD0D3F6EC23}"/>
              </a:ext>
            </a:extLst>
          </p:cNvPr>
          <p:cNvSpPr txBox="1"/>
          <p:nvPr/>
        </p:nvSpPr>
        <p:spPr>
          <a:xfrm>
            <a:off x="785690" y="338878"/>
            <a:ext cx="7703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Operational System Evaluation and Assessment: </a:t>
            </a:r>
            <a:r>
              <a:rPr lang="en-AU" dirty="0"/>
              <a:t>sensitivity to different physics settings in ACCESS-G3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1A1E5A-70A2-4B0B-ABBB-36754B77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068833"/>
            <a:ext cx="2419627" cy="55496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8363A3-95C3-4690-B07D-3620303920CD}"/>
              </a:ext>
            </a:extLst>
          </p:cNvPr>
          <p:cNvSpPr txBox="1"/>
          <p:nvPr/>
        </p:nvSpPr>
        <p:spPr>
          <a:xfrm>
            <a:off x="4954952" y="1664960"/>
            <a:ext cx="3851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l_soil_sat_down</a:t>
            </a:r>
            <a:r>
              <a:rPr lang="en-AU" dirty="0"/>
              <a:t>=.false.  (default =true)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Increase in surface runoff</a:t>
            </a:r>
          </a:p>
          <a:p>
            <a:r>
              <a:rPr lang="en-AU" dirty="0"/>
              <a:t>(Fast runoff </a:t>
            </a:r>
            <a:r>
              <a:rPr lang="en-AU" dirty="0" err="1"/>
              <a:t>generatio</a:t>
            </a:r>
            <a:r>
              <a:rPr lang="en-AU" dirty="0"/>
              <a:t>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Drier sub-surface soil moisture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Affecting predictability</a:t>
            </a:r>
          </a:p>
          <a:p>
            <a:r>
              <a:rPr lang="en-AU" dirty="0"/>
              <a:t>Affecting intraseasonal/seasonal prediction due to soil moisture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49349-B250-4AE1-8F8B-9A0733A151E0}"/>
              </a:ext>
            </a:extLst>
          </p:cNvPr>
          <p:cNvSpPr txBox="1"/>
          <p:nvPr/>
        </p:nvSpPr>
        <p:spPr>
          <a:xfrm>
            <a:off x="310148" y="2832100"/>
            <a:ext cx="1328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Total runoff (m)</a:t>
            </a:r>
          </a:p>
          <a:p>
            <a:endParaRPr lang="en-AU" dirty="0"/>
          </a:p>
          <a:p>
            <a:r>
              <a:rPr lang="en-AU" dirty="0"/>
              <a:t>30/01-09/02/2019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42114-A788-4EBC-BA00-85729058E11A}"/>
              </a:ext>
            </a:extLst>
          </p:cNvPr>
          <p:cNvSpPr txBox="1"/>
          <p:nvPr/>
        </p:nvSpPr>
        <p:spPr>
          <a:xfrm>
            <a:off x="2019300" y="1807497"/>
            <a:ext cx="98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Org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87351-573F-4CE6-B7C1-7F7DE93D8EE6}"/>
              </a:ext>
            </a:extLst>
          </p:cNvPr>
          <p:cNvSpPr txBox="1"/>
          <p:nvPr/>
        </p:nvSpPr>
        <p:spPr>
          <a:xfrm>
            <a:off x="2019300" y="5635278"/>
            <a:ext cx="98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03F707-F4F9-4394-B20A-AFF27E39DAB7}"/>
              </a:ext>
            </a:extLst>
          </p:cNvPr>
          <p:cNvSpPr txBox="1"/>
          <p:nvPr/>
        </p:nvSpPr>
        <p:spPr>
          <a:xfrm>
            <a:off x="2019300" y="3981413"/>
            <a:ext cx="985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New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84D6CD-0D09-4A12-95C1-938CA0D3A98D}"/>
              </a:ext>
            </a:extLst>
          </p:cNvPr>
          <p:cNvCxnSpPr/>
          <p:nvPr/>
        </p:nvCxnSpPr>
        <p:spPr>
          <a:xfrm>
            <a:off x="6477000" y="2115274"/>
            <a:ext cx="0" cy="38662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D1CD3DE-5635-4109-9E3A-DDD72B8CD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1" y="4030169"/>
            <a:ext cx="377985" cy="5730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E85228-1AD5-4CCA-832B-D7FC014F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92" y="3284227"/>
            <a:ext cx="377985" cy="5730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A80423-E475-4FA2-BC7D-2587F6F2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047" y="917067"/>
            <a:ext cx="3170195" cy="4938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806F04C-BA4B-43E1-9A55-BAE8B0534ED5}"/>
              </a:ext>
            </a:extLst>
          </p:cNvPr>
          <p:cNvSpPr txBox="1"/>
          <p:nvPr/>
        </p:nvSpPr>
        <p:spPr>
          <a:xfrm>
            <a:off x="5319047" y="6083300"/>
            <a:ext cx="317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What one is right to use?</a:t>
            </a:r>
          </a:p>
        </p:txBody>
      </p:sp>
    </p:spTree>
    <p:extLst>
      <p:ext uri="{BB962C8B-B14F-4D97-AF65-F5344CB8AC3E}">
        <p14:creationId xmlns:p14="http://schemas.microsoft.com/office/powerpoint/2010/main" val="1755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2D0B6-102D-4E34-834C-85AEC81F0311}"/>
              </a:ext>
            </a:extLst>
          </p:cNvPr>
          <p:cNvSpPr txBox="1"/>
          <p:nvPr/>
        </p:nvSpPr>
        <p:spPr>
          <a:xfrm>
            <a:off x="278192" y="670560"/>
            <a:ext cx="8703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Routing (integrating) these model-produced runoff and then comparing them with observational river flow could give us some clue on the UM physics settings in our region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61CB1-9B87-4811-888F-14165700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24" y="1529599"/>
            <a:ext cx="6945160" cy="3528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CBEE4C-8F44-4573-A9AD-74F897784B88}"/>
              </a:ext>
            </a:extLst>
          </p:cNvPr>
          <p:cNvSpPr txBox="1"/>
          <p:nvPr/>
        </p:nvSpPr>
        <p:spPr>
          <a:xfrm>
            <a:off x="966524" y="5542934"/>
            <a:ext cx="747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JULES + PDM/TOPOMODEL                     TRIP</a:t>
            </a:r>
          </a:p>
        </p:txBody>
      </p:sp>
    </p:spTree>
    <p:extLst>
      <p:ext uri="{BB962C8B-B14F-4D97-AF65-F5344CB8AC3E}">
        <p14:creationId xmlns:p14="http://schemas.microsoft.com/office/powerpoint/2010/main" val="76362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8D8D0-0A04-4D6B-A9C4-351906EC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00" y="427140"/>
            <a:ext cx="6410378" cy="4952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9D5CC-BE6E-42DD-8960-33610A2DF549}"/>
              </a:ext>
            </a:extLst>
          </p:cNvPr>
          <p:cNvSpPr txBox="1"/>
          <p:nvPr/>
        </p:nvSpPr>
        <p:spPr>
          <a:xfrm>
            <a:off x="1105200" y="5507530"/>
            <a:ext cx="793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TRIP (Total Runoff Integrating Pathways scheme) at 1ox1o resolution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This river routing can be run as post-processing or within the operational suite</a:t>
            </a:r>
          </a:p>
        </p:txBody>
      </p:sp>
    </p:spTree>
    <p:extLst>
      <p:ext uri="{BB962C8B-B14F-4D97-AF65-F5344CB8AC3E}">
        <p14:creationId xmlns:p14="http://schemas.microsoft.com/office/powerpoint/2010/main" val="36471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B0950E-BAC5-4685-A9F8-DC588298584F}"/>
              </a:ext>
            </a:extLst>
          </p:cNvPr>
          <p:cNvSpPr txBox="1"/>
          <p:nvPr/>
        </p:nvSpPr>
        <p:spPr>
          <a:xfrm>
            <a:off x="1712793" y="614149"/>
            <a:ext cx="658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Daily River discharge Comparison (ML/day)</a:t>
            </a:r>
          </a:p>
          <a:p>
            <a:r>
              <a:rPr lang="en-AU" dirty="0"/>
              <a:t>Leichhardt River at Floraville Homestead (913007B: 18.14S 139.52E)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2B7D6A5-A091-4C80-975D-6C1A4CB2A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716879"/>
              </p:ext>
            </p:extLst>
          </p:nvPr>
        </p:nvGraphicFramePr>
        <p:xfrm>
          <a:off x="1221361" y="1378424"/>
          <a:ext cx="6926353" cy="496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BD90F3-81BA-4441-872E-ED43338EE5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43" t="48322" r="5597" b="4207"/>
          <a:stretch/>
        </p:blipFill>
        <p:spPr>
          <a:xfrm>
            <a:off x="6214615" y="1260480"/>
            <a:ext cx="2433184" cy="15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BFA3E-A3FD-4C9E-8439-0266993CD14C}"/>
              </a:ext>
            </a:extLst>
          </p:cNvPr>
          <p:cNvSpPr txBox="1"/>
          <p:nvPr/>
        </p:nvSpPr>
        <p:spPr>
          <a:xfrm>
            <a:off x="625610" y="1926076"/>
            <a:ext cx="2214866" cy="25884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Future: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towards seamless and integrated hydrological modelling system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Hydro-JULES development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E0CE7-CB36-4E99-8600-F06840F82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t="524" r="21686" b="19830"/>
          <a:stretch/>
        </p:blipFill>
        <p:spPr>
          <a:xfrm>
            <a:off x="4259935" y="3220299"/>
            <a:ext cx="3621025" cy="2911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8629E-3EE5-4E16-A171-A2C5578B8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8" b="46817"/>
          <a:stretch/>
        </p:blipFill>
        <p:spPr>
          <a:xfrm>
            <a:off x="3624469" y="1002768"/>
            <a:ext cx="5324978" cy="1891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72CF0-A6C1-4AF4-8D90-A8011CFED976}"/>
              </a:ext>
            </a:extLst>
          </p:cNvPr>
          <p:cNvSpPr txBox="1"/>
          <p:nvPr/>
        </p:nvSpPr>
        <p:spPr>
          <a:xfrm>
            <a:off x="914400" y="5093208"/>
            <a:ext cx="3035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High resolution river routing over Australia: RFM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Linkage with </a:t>
            </a:r>
            <a:r>
              <a:rPr lang="en-AU" sz="1600" dirty="0" err="1"/>
              <a:t>eReef</a:t>
            </a:r>
            <a:r>
              <a:rPr lang="en-AU" sz="1600" dirty="0"/>
              <a:t> G2G science and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JULES~ AWRA-L knowledge and science 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D4166-02B5-45A4-8F7E-8E004C710F09}"/>
              </a:ext>
            </a:extLst>
          </p:cNvPr>
          <p:cNvSpPr txBox="1"/>
          <p:nvPr/>
        </p:nvSpPr>
        <p:spPr>
          <a:xfrm>
            <a:off x="5328422" y="6286500"/>
            <a:ext cx="362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(modified from Dadson et al. 2019)</a:t>
            </a:r>
          </a:p>
        </p:txBody>
      </p:sp>
    </p:spTree>
    <p:extLst>
      <p:ext uri="{BB962C8B-B14F-4D97-AF65-F5344CB8AC3E}">
        <p14:creationId xmlns:p14="http://schemas.microsoft.com/office/powerpoint/2010/main" val="20689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16567</TotalTime>
  <Words>265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Huqiang Zhang</dc:creator>
  <cp:lastModifiedBy>Huqiang Zhang</cp:lastModifiedBy>
  <cp:revision>144</cp:revision>
  <dcterms:created xsi:type="dcterms:W3CDTF">2020-06-15T00:34:38Z</dcterms:created>
  <dcterms:modified xsi:type="dcterms:W3CDTF">2021-06-08T01:41:46Z</dcterms:modified>
</cp:coreProperties>
</file>