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0" r:id="rId2"/>
    <p:sldId id="283" r:id="rId3"/>
    <p:sldId id="286" r:id="rId4"/>
    <p:sldId id="296" r:id="rId5"/>
    <p:sldId id="285" r:id="rId6"/>
    <p:sldId id="287" r:id="rId7"/>
    <p:sldId id="290" r:id="rId8"/>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41C"/>
    <a:srgbClr val="B8269C"/>
    <a:srgbClr val="DD61D4"/>
    <a:srgbClr val="9C2084"/>
    <a:srgbClr val="CC0000"/>
    <a:srgbClr val="B834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6986" autoAdjust="0"/>
  </p:normalViewPr>
  <p:slideViewPr>
    <p:cSldViewPr showGuides="1">
      <p:cViewPr varScale="1">
        <p:scale>
          <a:sx n="99" d="100"/>
          <a:sy n="99" d="100"/>
        </p:scale>
        <p:origin x="1872" y="72"/>
      </p:cViewPr>
      <p:guideLst>
        <p:guide orient="horz" pos="2160"/>
        <p:guide orient="horz" pos="799"/>
        <p:guide pos="2880"/>
        <p:guide pos="5556"/>
        <p:guide pos="2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4" d="100"/>
          <a:sy n="54" d="100"/>
        </p:scale>
        <p:origin x="-2844" y="-9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786" cy="496967"/>
          </a:xfrm>
          <a:prstGeom prst="rect">
            <a:avLst/>
          </a:prstGeom>
        </p:spPr>
        <p:txBody>
          <a:bodyPr vert="horz" lIns="95686" tIns="47843" rIns="95686" bIns="47843" rtlCol="0"/>
          <a:lstStyle>
            <a:lvl1pPr algn="l">
              <a:defRPr sz="1300"/>
            </a:lvl1pPr>
          </a:lstStyle>
          <a:p>
            <a:endParaRPr lang="en-AU"/>
          </a:p>
        </p:txBody>
      </p:sp>
      <p:sp>
        <p:nvSpPr>
          <p:cNvPr id="3" name="Date Placeholder 2"/>
          <p:cNvSpPr>
            <a:spLocks noGrp="1"/>
          </p:cNvSpPr>
          <p:nvPr>
            <p:ph type="dt" sz="quarter" idx="1"/>
          </p:nvPr>
        </p:nvSpPr>
        <p:spPr>
          <a:xfrm>
            <a:off x="3855839" y="1"/>
            <a:ext cx="2949786" cy="496967"/>
          </a:xfrm>
          <a:prstGeom prst="rect">
            <a:avLst/>
          </a:prstGeom>
        </p:spPr>
        <p:txBody>
          <a:bodyPr vert="horz" lIns="95686" tIns="47843" rIns="95686" bIns="47843" rtlCol="0"/>
          <a:lstStyle>
            <a:lvl1pPr algn="r">
              <a:defRPr sz="1300"/>
            </a:lvl1pPr>
          </a:lstStyle>
          <a:p>
            <a:fld id="{BBFA697C-5849-4DDF-A6C8-08E6893940F4}" type="datetimeFigureOut">
              <a:rPr lang="en-AU" smtClean="0"/>
              <a:pPr/>
              <a:t>8/06/2021</a:t>
            </a:fld>
            <a:endParaRPr lang="en-AU"/>
          </a:p>
        </p:txBody>
      </p:sp>
      <p:sp>
        <p:nvSpPr>
          <p:cNvPr id="4" name="Footer Placeholder 3"/>
          <p:cNvSpPr>
            <a:spLocks noGrp="1"/>
          </p:cNvSpPr>
          <p:nvPr>
            <p:ph type="ftr" sz="quarter" idx="2"/>
          </p:nvPr>
        </p:nvSpPr>
        <p:spPr>
          <a:xfrm>
            <a:off x="1" y="9440647"/>
            <a:ext cx="2949786" cy="496967"/>
          </a:xfrm>
          <a:prstGeom prst="rect">
            <a:avLst/>
          </a:prstGeom>
        </p:spPr>
        <p:txBody>
          <a:bodyPr vert="horz" lIns="95686" tIns="47843" rIns="95686" bIns="47843" rtlCol="0" anchor="b"/>
          <a:lstStyle>
            <a:lvl1pPr algn="l">
              <a:defRPr sz="1300"/>
            </a:lvl1pPr>
          </a:lstStyle>
          <a:p>
            <a:endParaRPr lang="en-AU"/>
          </a:p>
        </p:txBody>
      </p:sp>
      <p:sp>
        <p:nvSpPr>
          <p:cNvPr id="5" name="Slide Number Placeholder 4"/>
          <p:cNvSpPr>
            <a:spLocks noGrp="1"/>
          </p:cNvSpPr>
          <p:nvPr>
            <p:ph type="sldNum" sz="quarter" idx="3"/>
          </p:nvPr>
        </p:nvSpPr>
        <p:spPr>
          <a:xfrm>
            <a:off x="3855839" y="9440647"/>
            <a:ext cx="2949786" cy="496967"/>
          </a:xfrm>
          <a:prstGeom prst="rect">
            <a:avLst/>
          </a:prstGeom>
        </p:spPr>
        <p:txBody>
          <a:bodyPr vert="horz" lIns="95686" tIns="47843" rIns="95686" bIns="47843" rtlCol="0" anchor="b"/>
          <a:lstStyle>
            <a:lvl1pPr algn="r">
              <a:defRPr sz="13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786" cy="496967"/>
          </a:xfrm>
          <a:prstGeom prst="rect">
            <a:avLst/>
          </a:prstGeom>
        </p:spPr>
        <p:txBody>
          <a:bodyPr vert="horz" lIns="95686" tIns="47843" rIns="95686" bIns="47843" rtlCol="0"/>
          <a:lstStyle>
            <a:lvl1pPr algn="l">
              <a:defRPr sz="1300"/>
            </a:lvl1pPr>
          </a:lstStyle>
          <a:p>
            <a:endParaRPr lang="en-AU"/>
          </a:p>
        </p:txBody>
      </p:sp>
      <p:sp>
        <p:nvSpPr>
          <p:cNvPr id="3" name="Date Placeholder 2"/>
          <p:cNvSpPr>
            <a:spLocks noGrp="1"/>
          </p:cNvSpPr>
          <p:nvPr>
            <p:ph type="dt" idx="1"/>
          </p:nvPr>
        </p:nvSpPr>
        <p:spPr>
          <a:xfrm>
            <a:off x="3855839" y="1"/>
            <a:ext cx="2949786" cy="496967"/>
          </a:xfrm>
          <a:prstGeom prst="rect">
            <a:avLst/>
          </a:prstGeom>
        </p:spPr>
        <p:txBody>
          <a:bodyPr vert="horz" lIns="95686" tIns="47843" rIns="95686" bIns="47843" rtlCol="0"/>
          <a:lstStyle>
            <a:lvl1pPr algn="r">
              <a:defRPr sz="1300"/>
            </a:lvl1pPr>
          </a:lstStyle>
          <a:p>
            <a:fld id="{00992BC2-9435-4D31-AEB3-5D5877AD6447}" type="datetimeFigureOut">
              <a:rPr lang="en-AU" smtClean="0"/>
              <a:pPr/>
              <a:t>8/06/2021</a:t>
            </a:fld>
            <a:endParaRPr lang="en-AU"/>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5686" tIns="47843" rIns="95686" bIns="47843" rtlCol="0" anchor="ctr"/>
          <a:lstStyle/>
          <a:p>
            <a:endParaRPr lang="en-AU"/>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5686" tIns="47843" rIns="95686" bIns="4784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40647"/>
            <a:ext cx="2949786" cy="496967"/>
          </a:xfrm>
          <a:prstGeom prst="rect">
            <a:avLst/>
          </a:prstGeom>
        </p:spPr>
        <p:txBody>
          <a:bodyPr vert="horz" lIns="95686" tIns="47843" rIns="95686" bIns="47843" rtlCol="0" anchor="b"/>
          <a:lstStyle>
            <a:lvl1pPr algn="l">
              <a:defRPr sz="1300"/>
            </a:lvl1pPr>
          </a:lstStyle>
          <a:p>
            <a:endParaRPr lang="en-AU"/>
          </a:p>
        </p:txBody>
      </p:sp>
      <p:sp>
        <p:nvSpPr>
          <p:cNvPr id="7" name="Slide Number Placeholder 6"/>
          <p:cNvSpPr>
            <a:spLocks noGrp="1"/>
          </p:cNvSpPr>
          <p:nvPr>
            <p:ph type="sldNum" sz="quarter" idx="5"/>
          </p:nvPr>
        </p:nvSpPr>
        <p:spPr>
          <a:xfrm>
            <a:off x="3855839" y="9440647"/>
            <a:ext cx="2949786" cy="496967"/>
          </a:xfrm>
          <a:prstGeom prst="rect">
            <a:avLst/>
          </a:prstGeom>
        </p:spPr>
        <p:txBody>
          <a:bodyPr vert="horz" lIns="95686" tIns="47843" rIns="95686" bIns="47843" rtlCol="0" anchor="b"/>
          <a:lstStyle>
            <a:lvl1pPr algn="r">
              <a:defRPr sz="13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like to acknowledge the range of contributors in this work – especially technical support people at CSIRO and CMS without whom this would not have been possible.</a:t>
            </a:r>
          </a:p>
          <a:p>
            <a:endParaRPr lang="en-AU" dirty="0"/>
          </a:p>
          <a:p>
            <a:r>
              <a:rPr lang="en-AU" dirty="0"/>
              <a:t>Credit goes to collaborators but any errors are due to me.</a:t>
            </a:r>
          </a:p>
          <a:p>
            <a:endParaRPr lang="en-AU" dirty="0"/>
          </a:p>
          <a:p>
            <a:pPr defTabSz="915589"/>
            <a:r>
              <a:rPr lang="en-AU" dirty="0"/>
              <a:t>Going to show early (indicative) results – mainly model-model not model-</a:t>
            </a:r>
            <a:r>
              <a:rPr lang="en-AU" dirty="0" err="1"/>
              <a:t>obs</a:t>
            </a:r>
            <a:r>
              <a:rPr lang="en-AU" dirty="0"/>
              <a:t> – so differences not better/worse performance.</a:t>
            </a:r>
          </a:p>
          <a:p>
            <a:pPr defTabSz="915589"/>
            <a:endParaRPr lang="en-AU" dirty="0"/>
          </a:p>
          <a:p>
            <a:endParaRPr lang="en-AU" dirty="0"/>
          </a:p>
          <a:p>
            <a:r>
              <a:rPr lang="en-AU" dirty="0"/>
              <a:t>10 veg types – ENL, DNL, EBL, DBL, shrubs, c3 grass, c4 grass, tundra, C3 crop, wetland:     + lake, bare soil, urban, permanent ice.</a:t>
            </a:r>
          </a:p>
          <a:p>
            <a:r>
              <a:rPr lang="en-AU" dirty="0"/>
              <a:t>c4 crop exists but no land area; realistically no difference between c3 grass and c3 crops.</a:t>
            </a:r>
          </a:p>
          <a:p>
            <a:pPr defTabSz="915589"/>
            <a:endParaRPr lang="en-AU" dirty="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a:t>
            </a:fld>
            <a:endParaRPr lang="en-AU"/>
          </a:p>
        </p:txBody>
      </p:sp>
    </p:spTree>
    <p:extLst>
      <p:ext uri="{BB962C8B-B14F-4D97-AF65-F5344CB8AC3E}">
        <p14:creationId xmlns:p14="http://schemas.microsoft.com/office/powerpoint/2010/main" val="231970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Starting point is that CABLE – as a important novel component of the ACCESS climate and Earth system models – comes in different flavours.  This is not just whether or not certain science is active (e.g. carbon cycle) but also in code base, parameters and process representation.</a:t>
            </a:r>
          </a:p>
          <a:p>
            <a:endParaRPr lang="en-AU" dirty="0"/>
          </a:p>
          <a:p>
            <a:r>
              <a:rPr lang="en-AU" dirty="0"/>
              <a:t>During the development a number of changes made – some imposed  (technical interface changes) – some bug fixes and some more discretionary.  For example the leaf area inputs was updated allowing different disaggregation of satellite-derived estimate across vegetation types and in time. Leaf area is key input as it impacts the radiative exchange of the surface (albedo) and roughness – so we would be expecting differences from this change alone.</a:t>
            </a:r>
          </a:p>
          <a:p>
            <a:endParaRPr lang="en-AU" dirty="0"/>
          </a:p>
          <a:p>
            <a:pPr defTabSz="915589">
              <a:defRPr/>
            </a:pPr>
            <a:r>
              <a:rPr lang="en-AU" dirty="0"/>
              <a:t>There is a legitimate question as to what (if any impact) did these changes have on performance (independent of changes elsewhere in ACCESS).</a:t>
            </a:r>
          </a:p>
          <a:p>
            <a:endParaRPr lang="en-AU" dirty="0"/>
          </a:p>
          <a:p>
            <a:r>
              <a:rPr lang="en-AU" dirty="0"/>
              <a:t>To get a handle on this we’ve run 4 experiments using different configurations of CABLE under the same atmospheric model.  These are …</a:t>
            </a:r>
          </a:p>
          <a:p>
            <a:pPr marL="228897" indent="-228897">
              <a:buAutoNum type="arabicPeriod"/>
            </a:pPr>
            <a:r>
              <a:rPr lang="en-AU" dirty="0"/>
              <a:t>CABLE configured to be as close as possible to ACCESS1.3 (actually A1.4)</a:t>
            </a:r>
          </a:p>
          <a:p>
            <a:pPr marL="228897" indent="-228897">
              <a:buAutoNum type="arabicPeriod"/>
            </a:pPr>
            <a:r>
              <a:rPr lang="en-AU" dirty="0"/>
              <a:t>as 1. but with updates to parameters for permanent ice</a:t>
            </a:r>
          </a:p>
          <a:p>
            <a:pPr marL="228897" indent="-228897">
              <a:buAutoNum type="arabicPeriod"/>
            </a:pPr>
            <a:r>
              <a:rPr lang="en-AU" dirty="0"/>
              <a:t>as 2. but with additional updates to vegetation parameters (which includes leaf area maps)</a:t>
            </a:r>
          </a:p>
          <a:p>
            <a:pPr marL="228897" indent="-228897">
              <a:buAutoNum type="arabicPeriod"/>
            </a:pPr>
            <a:r>
              <a:rPr lang="en-AU" dirty="0"/>
              <a:t>as CM2 – so adding in 3 key science changes.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395113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Start with the overall climate – four panels showing difference between the full CM2 configuration and A1.4 configuration; stippling a rudimentary indication of significance with respect to year-to-year variability.  The side panels show latitudinal averages over land with colours indicating the scenario (show provide some indication as to where any differences emerge). </a:t>
            </a:r>
          </a:p>
          <a:p>
            <a:endParaRPr lang="en-AU" dirty="0"/>
          </a:p>
          <a:p>
            <a:r>
              <a:rPr lang="en-AU" dirty="0"/>
              <a:t>Two areas of significant differences in near-surface air temperature emerge – Antarctica and Sahel.  Though note that (while not necessarily significant) localised differences in annual near-surface air temperature between configurations are comparable/larger than historical change.  The annual grid cell averages are also hiding larger magnitude differences by season and by land cover.</a:t>
            </a:r>
          </a:p>
          <a:p>
            <a:endParaRPr lang="en-AU" dirty="0"/>
          </a:p>
          <a:p>
            <a:r>
              <a:rPr lang="en-AU" dirty="0"/>
              <a:t>In 10m wind – again Antarctica/Greenland but also many other areas are nominally significant even if the change is small.  Due to increase in roughness.</a:t>
            </a:r>
          </a:p>
          <a:p>
            <a:endParaRPr lang="en-AU" dirty="0"/>
          </a:p>
          <a:p>
            <a:r>
              <a:rPr lang="en-AU" dirty="0"/>
              <a:t>Otherwise – hard to discern significant changes in many, broad scale aspect of the mean climate. </a:t>
            </a:r>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213568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Nevertheless, its worthwhile investigating deeper if only to understand why those particular differences.</a:t>
            </a:r>
          </a:p>
          <a:p>
            <a:endParaRPr lang="en-AU" dirty="0"/>
          </a:p>
          <a:p>
            <a:r>
              <a:rPr lang="en-AU" dirty="0"/>
              <a:t>Consider first albedo – net decrease in surface albedo centred on permanent ice (about 0.05).  This is primary driver of increase in surface temperature over ice (net Q=0 and a little increase in LE/decrease in H).</a:t>
            </a:r>
          </a:p>
          <a:p>
            <a:endParaRPr lang="en-AU" dirty="0"/>
          </a:p>
          <a:p>
            <a:r>
              <a:rPr lang="en-AU" dirty="0"/>
              <a:t>Away from Antarctica – combination of vegetation parameters and science over tall canopies leads to shift in Bowen ratio.  Stomatal response is prime candidate - but note that the small change in albedo is hiding a lot of variation by season/veg type which could also allow non-trivial changes in the other surface fluxes.</a:t>
            </a:r>
          </a:p>
          <a:p>
            <a:pPr defTabSz="915589">
              <a:defRPr/>
            </a:pPr>
            <a:r>
              <a:rPr lang="en-AU" dirty="0"/>
              <a:t>            </a:t>
            </a:r>
          </a:p>
          <a:p>
            <a:pPr defTabSz="915589">
              <a:defRPr/>
            </a:pPr>
            <a:r>
              <a:rPr lang="en-AU" dirty="0"/>
              <a:t>Over sparser canopies (Sahel) the net result is a switch from latent to net radiation with little change in sensible.</a:t>
            </a:r>
          </a:p>
          <a:p>
            <a:pPr defTabSz="915589">
              <a:defRPr/>
            </a:pPr>
            <a:r>
              <a:rPr lang="en-AU" dirty="0"/>
              <a:t>This need further exploration though with sparse canopies the soil is exposed – so the soil thermal conductivity changes could be involved (as well as vegetation). </a:t>
            </a:r>
          </a:p>
          <a:p>
            <a:pPr defTabSz="915589">
              <a:defRPr/>
            </a:pPr>
            <a:r>
              <a:rPr lang="en-AU" dirty="0"/>
              <a:t>However – if this is the case then why is the Sahel impacted but not other semi-arid regions such as Australia?</a:t>
            </a:r>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212919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Daily extremes in temperature are of key interest in many applications – as well as in verification space given that these are what the met/climate community routinely measures.</a:t>
            </a:r>
          </a:p>
          <a:p>
            <a:endParaRPr lang="en-AU" dirty="0"/>
          </a:p>
          <a:p>
            <a:r>
              <a:rPr lang="en-AU" dirty="0"/>
              <a:t>Here the panels on the right show the seasonal breakdown of the annual signal.</a:t>
            </a:r>
          </a:p>
          <a:p>
            <a:endParaRPr lang="en-AU" dirty="0"/>
          </a:p>
          <a:p>
            <a:r>
              <a:rPr lang="en-AU" dirty="0"/>
              <a:t>Broadscale results: Antarctica warmer throughout with little change in DTR.</a:t>
            </a:r>
          </a:p>
          <a:p>
            <a:endParaRPr lang="en-AU" dirty="0"/>
          </a:p>
          <a:p>
            <a:r>
              <a:rPr lang="en-AU" dirty="0"/>
              <a:t>Elsewhere – decrease in DTR (actually not what we would like with respect to agreement with observations), largely due to widespread increase in min temperature. (has to be thermal conductivity as impacts deserts as well as sparse canopy areas).</a:t>
            </a:r>
          </a:p>
          <a:p>
            <a:endParaRPr lang="en-AU" dirty="0"/>
          </a:p>
          <a:p>
            <a:r>
              <a:rPr lang="en-AU" dirty="0"/>
              <a:t>and a rather odd increase in DTR over tall canopies/boreal regions.  Odd because the changes in LAI (roughness) and increased albedo would indicate smaller DTR.</a:t>
            </a:r>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63161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notes: WMO definition of low cloud is 0-2km above surface, middle &amp; high vary with latitude.  Link between definition and form/cloud processes.  I’m assuming that v low cloud == lowest model layer (i.e. fog)</a:t>
            </a:r>
          </a:p>
          <a:p>
            <a:endParaRPr lang="en-AU" dirty="0"/>
          </a:p>
          <a:p>
            <a:r>
              <a:rPr lang="en-AU" dirty="0"/>
              <a:t>The explanation for this is found in the coupling with the atmosphere – the reduction in evapotranspiration appears to be sufficient to trigger larger decreases in v low and low cloud amounts.</a:t>
            </a:r>
          </a:p>
          <a:p>
            <a:r>
              <a:rPr lang="en-AU" dirty="0"/>
              <a:t>More solar radiation gets through to surface resulting in increased </a:t>
            </a:r>
            <a:r>
              <a:rPr lang="en-AU" dirty="0" err="1"/>
              <a:t>maxT</a:t>
            </a:r>
            <a:r>
              <a:rPr lang="en-AU" dirty="0"/>
              <a:t>, and more longwave rad cooling at night, resulting in cooler </a:t>
            </a:r>
            <a:r>
              <a:rPr lang="en-AU" dirty="0" err="1"/>
              <a:t>minT</a:t>
            </a:r>
            <a:r>
              <a:rPr lang="en-AU" dirty="0"/>
              <a:t>.</a:t>
            </a:r>
          </a:p>
          <a:p>
            <a:endParaRPr lang="en-AU" dirty="0"/>
          </a:p>
          <a:p>
            <a:r>
              <a:rPr lang="en-AU" dirty="0"/>
              <a:t>Largest effect in MAM – NH spring - losing almost 30% of </a:t>
            </a:r>
            <a:r>
              <a:rPr lang="en-AU" dirty="0" err="1"/>
              <a:t>vlow</a:t>
            </a:r>
            <a:r>
              <a:rPr lang="en-AU" dirty="0"/>
              <a:t> and low cloud.  (actually when delta albedo is negative as well – so the effect doubles up).</a:t>
            </a:r>
          </a:p>
          <a:p>
            <a:endParaRPr lang="en-AU" dirty="0"/>
          </a:p>
          <a:p>
            <a:r>
              <a:rPr lang="en-AU" dirty="0"/>
              <a:t>Critical example of coupling – you won’t get that response looking at atmosphere or land on its own.  Possible that this is unphysically sensitive property of the UM and/or threshold dynamics are at play (given locations are typically operating at/near freezing point).</a:t>
            </a:r>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59815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Take home messages:  </a:t>
            </a:r>
          </a:p>
          <a:p>
            <a:r>
              <a:rPr lang="en-AU" dirty="0"/>
              <a:t>1) Need to consider the interactions if interested in surface climate</a:t>
            </a:r>
          </a:p>
          <a:p>
            <a:r>
              <a:rPr lang="en-AU" dirty="0"/>
              <a:t>2) Deltas are larger</a:t>
            </a:r>
          </a:p>
          <a:p>
            <a:r>
              <a:rPr lang="en-AU" dirty="0"/>
              <a:t>      – good because it means that objective decisions on configuration and parameter values can be made even in face of intrinsic variability</a:t>
            </a:r>
          </a:p>
          <a:p>
            <a:r>
              <a:rPr lang="en-AU" dirty="0"/>
              <a:t>      - bad because science of surface climate is inherently nonlinear (smart ideas needed around parameter optimisation etc.)</a:t>
            </a:r>
          </a:p>
          <a:p>
            <a:r>
              <a:rPr lang="en-AU" dirty="0"/>
              <a:t>3) Plenty of challenges remain – please get in contact if interested in partnering</a:t>
            </a:r>
          </a:p>
          <a:p>
            <a:endParaRPr lang="en-AU" dirty="0"/>
          </a:p>
          <a:p>
            <a:endParaRPr lang="en-AU" dirty="0"/>
          </a:p>
          <a:p>
            <a:r>
              <a:rPr lang="en-AU" dirty="0"/>
              <a:t>N Parameters:  </a:t>
            </a:r>
          </a:p>
          <a:p>
            <a:r>
              <a:rPr lang="en-AU" dirty="0"/>
              <a:t>ice – 2</a:t>
            </a:r>
          </a:p>
          <a:p>
            <a:r>
              <a:rPr lang="en-AU" dirty="0"/>
              <a:t>vegetation – 5*2 in radiation, 10 in roots – 20 without considering LAI maps.</a:t>
            </a:r>
          </a:p>
          <a:p>
            <a:endParaRPr lang="en-AU" dirty="0"/>
          </a:p>
          <a:p>
            <a:r>
              <a:rPr lang="en-AU" dirty="0"/>
              <a:t>Need at least 5 years spin up (better 10 years) to accommodate any surface related change.</a:t>
            </a:r>
          </a:p>
          <a:p>
            <a:endParaRPr lang="en-AU" dirty="0"/>
          </a:p>
          <a:p>
            <a:r>
              <a:rPr lang="en-AU" dirty="0"/>
              <a:t>So factorial analysis between two sets of parameters is impossible</a:t>
            </a:r>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831932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352071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4"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426388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a:t>Click to edit Master text styles</a:t>
            </a:r>
          </a:p>
          <a:p>
            <a:pPr lvl="1"/>
            <a:r>
              <a:rPr lang="en-US"/>
              <a:t>Second level</a:t>
            </a:r>
          </a:p>
          <a:p>
            <a:pPr lvl="2"/>
            <a:r>
              <a:rPr lang="en-US"/>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6"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369382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a:t>Click to edit Master text styles</a:t>
            </a:r>
          </a:p>
          <a:p>
            <a:pPr lvl="1"/>
            <a:r>
              <a:rPr lang="en-US"/>
              <a:t>Second level</a:t>
            </a:r>
          </a:p>
          <a:p>
            <a:pPr lvl="2"/>
            <a:r>
              <a:rPr lang="en-US"/>
              <a:t>Third level</a:t>
            </a:r>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14"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186412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4630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363796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177597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26476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r>
              <a:rPr lang="en-AU" dirty="0"/>
              <a:t>Edges Matter  |  Ian Harman</a:t>
            </a:r>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280961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6"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15464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7"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35983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7"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42047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5" name="Footer Placeholder 4"/>
          <p:cNvSpPr>
            <a:spLocks noGrp="1"/>
          </p:cNvSpPr>
          <p:nvPr>
            <p:ph type="ftr" sz="quarter" idx="11"/>
          </p:nvPr>
        </p:nvSpPr>
        <p:spPr>
          <a:xfrm>
            <a:off x="677991" y="6504332"/>
            <a:ext cx="6083845" cy="124274"/>
          </a:xfrm>
        </p:spPr>
        <p:txBody>
          <a:bodyPr/>
          <a:lstStyle/>
          <a:p>
            <a:r>
              <a:rPr lang="en-AU" dirty="0"/>
              <a:t>Edges Matter  |  Ian Harman</a:t>
            </a:r>
          </a:p>
        </p:txBody>
      </p:sp>
    </p:spTree>
    <p:extLst>
      <p:ext uri="{BB962C8B-B14F-4D97-AF65-F5344CB8AC3E}">
        <p14:creationId xmlns:p14="http://schemas.microsoft.com/office/powerpoint/2010/main" val="189600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a:t>Presentation title  |  Presenter name</a:t>
            </a:r>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36" name="AutoShape 4"/>
          <p:cNvSpPr>
            <a:spLocks noChangeAspect="1" noChangeArrowheads="1" noTextEdit="1"/>
          </p:cNvSpPr>
          <p:nvPr/>
        </p:nvSpPr>
        <p:spPr bwMode="auto">
          <a:xfrm>
            <a:off x="3175" y="3326606"/>
            <a:ext cx="9161463" cy="801687"/>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637756"/>
            <a:ext cx="9142412" cy="490537"/>
          </a:xfrm>
          <a:prstGeom prst="rect">
            <a:avLst/>
          </a:prstGeom>
          <a:noFill/>
          <a:ln>
            <a:noFill/>
          </a:ln>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e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jpg"/><Relationship Id="rId9" Type="http://schemas.openxmlformats.org/officeDocument/2006/relationships/image" Target="../media/image14.jpg"/></Relationships>
</file>

<file path=ppt/slides/_rels/slide4.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jpg"/><Relationship Id="rId3" Type="http://schemas.openxmlformats.org/officeDocument/2006/relationships/image" Target="../media/image17.jpg"/><Relationship Id="rId7" Type="http://schemas.openxmlformats.org/officeDocument/2006/relationships/image" Target="../media/image21.jpg"/><Relationship Id="rId12"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0.jpg"/><Relationship Id="rId11" Type="http://schemas.openxmlformats.org/officeDocument/2006/relationships/image" Target="../media/image25.jpeg"/><Relationship Id="rId5" Type="http://schemas.openxmlformats.org/officeDocument/2006/relationships/image" Target="../media/image19.jp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g"/></Relationships>
</file>

<file path=ppt/slides/_rels/slide5.xml.rels><?xml version="1.0" encoding="UTF-8" standalone="yes"?>
<Relationships xmlns="http://schemas.openxmlformats.org/package/2006/relationships"><Relationship Id="rId8" Type="http://schemas.openxmlformats.org/officeDocument/2006/relationships/image" Target="../media/image33.jpg"/><Relationship Id="rId13" Type="http://schemas.openxmlformats.org/officeDocument/2006/relationships/image" Target="../media/image38.jpg"/><Relationship Id="rId3" Type="http://schemas.openxmlformats.org/officeDocument/2006/relationships/image" Target="../media/image28.jpg"/><Relationship Id="rId7" Type="http://schemas.openxmlformats.org/officeDocument/2006/relationships/image" Target="../media/image32.jpg"/><Relationship Id="rId12" Type="http://schemas.openxmlformats.org/officeDocument/2006/relationships/image" Target="../media/image37.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1.jpg"/><Relationship Id="rId11" Type="http://schemas.openxmlformats.org/officeDocument/2006/relationships/image" Target="../media/image36.jpg"/><Relationship Id="rId5" Type="http://schemas.openxmlformats.org/officeDocument/2006/relationships/image" Target="../media/image30.jpg"/><Relationship Id="rId15" Type="http://schemas.openxmlformats.org/officeDocument/2006/relationships/image" Target="../media/image40.jpg"/><Relationship Id="rId10" Type="http://schemas.openxmlformats.org/officeDocument/2006/relationships/image" Target="../media/image35.jpg"/><Relationship Id="rId4" Type="http://schemas.openxmlformats.org/officeDocument/2006/relationships/image" Target="../media/image29.jpeg"/><Relationship Id="rId9" Type="http://schemas.openxmlformats.org/officeDocument/2006/relationships/image" Target="../media/image34.jpg"/><Relationship Id="rId14" Type="http://schemas.openxmlformats.org/officeDocument/2006/relationships/image" Target="../media/image39.jpg"/></Relationships>
</file>

<file path=ppt/slides/_rels/slide6.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jpg"/><Relationship Id="rId7" Type="http://schemas.openxmlformats.org/officeDocument/2006/relationships/image" Target="../media/image45.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44.jpg"/><Relationship Id="rId5" Type="http://schemas.openxmlformats.org/officeDocument/2006/relationships/image" Target="../media/image43.jpg"/><Relationship Id="rId10" Type="http://schemas.openxmlformats.org/officeDocument/2006/relationships/image" Target="../media/image48.jpeg"/><Relationship Id="rId4" Type="http://schemas.openxmlformats.org/officeDocument/2006/relationships/image" Target="../media/image42.jpg"/><Relationship Id="rId9" Type="http://schemas.openxmlformats.org/officeDocument/2006/relationships/image" Target="../media/image4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040"/>
          <p:cNvGrpSpPr>
            <a:grpSpLocks/>
          </p:cNvGrpSpPr>
          <p:nvPr/>
        </p:nvGrpSpPr>
        <p:grpSpPr bwMode="auto">
          <a:xfrm>
            <a:off x="-1554163" y="-71438"/>
            <a:ext cx="11987213" cy="3924301"/>
            <a:chOff x="-250" y="-45"/>
            <a:chExt cx="6815" cy="2224"/>
          </a:xfrm>
        </p:grpSpPr>
        <p:pic>
          <p:nvPicPr>
            <p:cNvPr id="18" name="Picture 1041" descr="CIMG002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58" y="-15"/>
              <a:ext cx="3407" cy="219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42" descr="CIMG002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0" y="-45"/>
              <a:ext cx="3408" cy="219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0" y="3068960"/>
            <a:ext cx="9144000"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ctrTitle"/>
          </p:nvPr>
        </p:nvSpPr>
        <p:spPr>
          <a:xfrm>
            <a:off x="344440" y="2997072"/>
            <a:ext cx="8467494" cy="1296024"/>
          </a:xfrm>
        </p:spPr>
        <p:txBody>
          <a:bodyPr>
            <a:noAutofit/>
          </a:bodyPr>
          <a:lstStyle/>
          <a:p>
            <a:r>
              <a:rPr lang="en-AU" sz="2800" dirty="0">
                <a:latin typeface="Calibri Light" panose="020F0302020204030204" pitchFamily="34" charset="0"/>
                <a:cs typeface="Calibri Light" panose="020F0302020204030204" pitchFamily="34" charset="0"/>
              </a:rPr>
              <a:t>CABLE in ACCESS-CM2: A closer look</a:t>
            </a:r>
          </a:p>
        </p:txBody>
      </p:sp>
      <p:sp>
        <p:nvSpPr>
          <p:cNvPr id="10" name="Text Placeholder 9"/>
          <p:cNvSpPr>
            <a:spLocks noGrp="1"/>
          </p:cNvSpPr>
          <p:nvPr>
            <p:ph type="body" sz="quarter" idx="17"/>
          </p:nvPr>
        </p:nvSpPr>
        <p:spPr>
          <a:xfrm>
            <a:off x="360000" y="5624546"/>
            <a:ext cx="5364128" cy="180718"/>
          </a:xfrm>
        </p:spPr>
        <p:txBody>
          <a:bodyPr/>
          <a:lstStyle/>
          <a:p>
            <a:r>
              <a:rPr lang="en-AU" dirty="0"/>
              <a:t>CSIRO OCEANS and Atmosphere</a:t>
            </a:r>
            <a:endParaRPr lang="en-US" dirty="0"/>
          </a:p>
        </p:txBody>
      </p:sp>
      <p:sp>
        <p:nvSpPr>
          <p:cNvPr id="22533" name="Footer Placeholder 2"/>
          <p:cNvSpPr txBox="1">
            <a:spLocks/>
          </p:cNvSpPr>
          <p:nvPr/>
        </p:nvSpPr>
        <p:spPr bwMode="auto">
          <a:xfrm>
            <a:off x="346149" y="4365104"/>
            <a:ext cx="8042275" cy="250825"/>
          </a:xfrm>
          <a:prstGeom prst="rect">
            <a:avLst/>
          </a:prstGeom>
          <a:noFill/>
          <a:ln w="9525">
            <a:noFill/>
            <a:miter lim="800000"/>
            <a:headEnd/>
            <a:tailEnd/>
          </a:ln>
        </p:spPr>
        <p:txBody>
          <a:bodyPr lIns="0" tIns="0" rIns="0" bIns="0"/>
          <a:lstStyle/>
          <a:p>
            <a:r>
              <a:rPr lang="en-AU" sz="1600" b="1" dirty="0">
                <a:solidFill>
                  <a:schemeClr val="bg1"/>
                </a:solidFill>
                <a:latin typeface="Calibri Light" panose="020F0302020204030204" pitchFamily="34" charset="0"/>
                <a:cs typeface="Calibri Light" panose="020F0302020204030204" pitchFamily="34" charset="0"/>
              </a:rPr>
              <a:t>Ian Harman</a:t>
            </a:r>
            <a:r>
              <a:rPr lang="en-AU" sz="1600" dirty="0">
                <a:solidFill>
                  <a:schemeClr val="bg1"/>
                </a:solidFill>
                <a:latin typeface="Calibri Light" panose="020F0302020204030204" pitchFamily="34" charset="0"/>
                <a:cs typeface="Calibri Light" panose="020F0302020204030204" pitchFamily="34" charset="0"/>
              </a:rPr>
              <a:t> </a:t>
            </a:r>
            <a:endParaRPr lang="en-US" sz="1600" dirty="0">
              <a:solidFill>
                <a:schemeClr val="bg1"/>
              </a:solidFill>
              <a:latin typeface="Calibri Light" panose="020F0302020204030204" pitchFamily="34" charset="0"/>
              <a:cs typeface="Calibri Light" panose="020F0302020204030204" pitchFamily="34" charset="0"/>
            </a:endParaRPr>
          </a:p>
        </p:txBody>
      </p:sp>
      <p:sp>
        <p:nvSpPr>
          <p:cNvPr id="15" name="Footer Placeholder 2"/>
          <p:cNvSpPr txBox="1">
            <a:spLocks/>
          </p:cNvSpPr>
          <p:nvPr/>
        </p:nvSpPr>
        <p:spPr bwMode="auto">
          <a:xfrm>
            <a:off x="323528" y="4606799"/>
            <a:ext cx="8568952" cy="694913"/>
          </a:xfrm>
          <a:prstGeom prst="rect">
            <a:avLst/>
          </a:prstGeom>
          <a:noFill/>
          <a:ln w="9525">
            <a:noFill/>
            <a:miter lim="800000"/>
            <a:headEnd/>
            <a:tailEnd/>
          </a:ln>
        </p:spPr>
        <p:txBody>
          <a:bodyPr lIns="0" tIns="0" rIns="0" bIns="0"/>
          <a:lstStyle/>
          <a:p>
            <a:r>
              <a:rPr lang="en-AU" sz="1600" b="1" dirty="0">
                <a:solidFill>
                  <a:schemeClr val="bg1"/>
                </a:solidFill>
                <a:latin typeface="Calibri Light" panose="020F0302020204030204" pitchFamily="34" charset="0"/>
                <a:cs typeface="Calibri Light" panose="020F0302020204030204" pitchFamily="34" charset="0"/>
              </a:rPr>
              <a:t>C Mackallah, M Dix, R Law, J Srbinovsky</a:t>
            </a:r>
          </a:p>
          <a:p>
            <a:r>
              <a:rPr lang="en-AU" sz="1600" b="1" dirty="0">
                <a:solidFill>
                  <a:schemeClr val="bg1"/>
                </a:solidFill>
                <a:latin typeface="Calibri Light" panose="020F0302020204030204" pitchFamily="34" charset="0"/>
                <a:cs typeface="Calibri Light" panose="020F0302020204030204" pitchFamily="34" charset="0"/>
              </a:rPr>
              <a:t>+ ACCESS team, CLEX and CMS colleagues</a:t>
            </a:r>
            <a:endParaRPr lang="en-US" sz="16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1030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61B3-C662-4A4D-92F6-B996523CEC32}"/>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what? why?</a:t>
            </a:r>
          </a:p>
        </p:txBody>
      </p:sp>
      <p:sp>
        <p:nvSpPr>
          <p:cNvPr id="3" name="Slide Number Placeholder 2">
            <a:extLst>
              <a:ext uri="{FF2B5EF4-FFF2-40B4-BE49-F238E27FC236}">
                <a16:creationId xmlns:a16="http://schemas.microsoft.com/office/drawing/2014/main" id="{39FDCCB5-96F0-443E-91DA-C03E23B3531C}"/>
              </a:ext>
            </a:extLst>
          </p:cNvPr>
          <p:cNvSpPr>
            <a:spLocks noGrp="1"/>
          </p:cNvSpPr>
          <p:nvPr>
            <p:ph type="sldNum" sz="quarter" idx="4"/>
          </p:nvPr>
        </p:nvSpPr>
        <p:spPr/>
        <p:txBody>
          <a:bodyPr/>
          <a:lstStyle/>
          <a:p>
            <a:fld id="{2ABE124A-B5C5-46E0-B944-45307B126769}" type="slidenum">
              <a:rPr lang="en-AU" smtClean="0"/>
              <a:pPr/>
              <a:t>2</a:t>
            </a:fld>
            <a:r>
              <a:rPr lang="en-AU"/>
              <a:t>  |</a:t>
            </a:r>
            <a:endParaRPr lang="en-AU" dirty="0"/>
          </a:p>
        </p:txBody>
      </p:sp>
      <p:pic>
        <p:nvPicPr>
          <p:cNvPr id="10" name="Picture 9" descr="Chart&#10;&#10;Description automatically generated">
            <a:extLst>
              <a:ext uri="{FF2B5EF4-FFF2-40B4-BE49-F238E27FC236}">
                <a16:creationId xmlns:a16="http://schemas.microsoft.com/office/drawing/2014/main" id="{DFDEDEAA-7A31-4A45-B741-D905EABFD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1484904"/>
            <a:ext cx="1941988" cy="1080000"/>
          </a:xfrm>
          <a:prstGeom prst="rect">
            <a:avLst/>
          </a:prstGeom>
        </p:spPr>
      </p:pic>
      <p:pic>
        <p:nvPicPr>
          <p:cNvPr id="12" name="Picture 11" descr="A picture containing map&#10;&#10;Description automatically generated">
            <a:extLst>
              <a:ext uri="{FF2B5EF4-FFF2-40B4-BE49-F238E27FC236}">
                <a16:creationId xmlns:a16="http://schemas.microsoft.com/office/drawing/2014/main" id="{62AA4CEC-5168-4546-ABC1-5CC0752CF7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6516" y="1484904"/>
            <a:ext cx="1941988" cy="1080000"/>
          </a:xfrm>
          <a:prstGeom prst="rect">
            <a:avLst/>
          </a:prstGeom>
        </p:spPr>
      </p:pic>
      <p:pic>
        <p:nvPicPr>
          <p:cNvPr id="18" name="Picture 17" descr="A picture containing chart&#10;&#10;Description automatically generated">
            <a:extLst>
              <a:ext uri="{FF2B5EF4-FFF2-40B4-BE49-F238E27FC236}">
                <a16:creationId xmlns:a16="http://schemas.microsoft.com/office/drawing/2014/main" id="{9FBF2184-2FBD-4D39-ABD0-E30855C288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3276" y="2759981"/>
            <a:ext cx="1941988" cy="1080000"/>
          </a:xfrm>
          <a:prstGeom prst="rect">
            <a:avLst/>
          </a:prstGeom>
        </p:spPr>
      </p:pic>
      <p:pic>
        <p:nvPicPr>
          <p:cNvPr id="20" name="Picture 19" descr="A picture containing chart&#10;&#10;Description automatically generated">
            <a:extLst>
              <a:ext uri="{FF2B5EF4-FFF2-40B4-BE49-F238E27FC236}">
                <a16:creationId xmlns:a16="http://schemas.microsoft.com/office/drawing/2014/main" id="{13795832-06A1-43A2-A60A-5B7A20B78C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6516" y="2759981"/>
            <a:ext cx="1941988" cy="1080000"/>
          </a:xfrm>
          <a:prstGeom prst="rect">
            <a:avLst/>
          </a:prstGeom>
        </p:spPr>
      </p:pic>
      <p:sp>
        <p:nvSpPr>
          <p:cNvPr id="22" name="TextBox 21">
            <a:extLst>
              <a:ext uri="{FF2B5EF4-FFF2-40B4-BE49-F238E27FC236}">
                <a16:creationId xmlns:a16="http://schemas.microsoft.com/office/drawing/2014/main" id="{665F76B1-B3CB-4B8D-9E21-B3A1F3CF4BAA}"/>
              </a:ext>
            </a:extLst>
          </p:cNvPr>
          <p:cNvSpPr txBox="1"/>
          <p:nvPr/>
        </p:nvSpPr>
        <p:spPr>
          <a:xfrm>
            <a:off x="335391" y="980728"/>
            <a:ext cx="4448013" cy="3323987"/>
          </a:xfrm>
          <a:prstGeom prst="rect">
            <a:avLst/>
          </a:prstGeom>
          <a:noFill/>
        </p:spPr>
        <p:txBody>
          <a:bodyPr wrap="none" rtlCol="0">
            <a:spAutoFit/>
          </a:bodyPr>
          <a:lstStyle/>
          <a:p>
            <a:r>
              <a:rPr lang="en-AU" dirty="0">
                <a:latin typeface="Calibri Light" panose="020F0302020204030204" pitchFamily="34" charset="0"/>
                <a:cs typeface="Calibri Light" panose="020F0302020204030204" pitchFamily="34" charset="0"/>
              </a:rPr>
              <a:t>CABLE in ACCESS1.3 </a:t>
            </a:r>
            <a:r>
              <a:rPr lang="en-AU" dirty="0">
                <a:latin typeface="Calibri Light" panose="020F0302020204030204" pitchFamily="34" charset="0"/>
                <a:cs typeface="Calibri Light" panose="020F0302020204030204" pitchFamily="34" charset="0"/>
                <a:sym typeface="Symbol" panose="05050102010706020507" pitchFamily="18" charset="2"/>
              </a:rPr>
              <a:t></a:t>
            </a:r>
            <a:r>
              <a:rPr lang="en-AU" dirty="0">
                <a:latin typeface="Calibri Light" panose="020F0302020204030204" pitchFamily="34" charset="0"/>
                <a:cs typeface="Calibri Light" panose="020F0302020204030204" pitchFamily="34" charset="0"/>
              </a:rPr>
              <a:t> ESM1.5 </a:t>
            </a:r>
            <a:r>
              <a:rPr lang="en-AU" dirty="0">
                <a:latin typeface="Calibri Light" panose="020F0302020204030204" pitchFamily="34" charset="0"/>
                <a:cs typeface="Calibri Light" panose="020F0302020204030204" pitchFamily="34" charset="0"/>
                <a:sym typeface="Symbol" panose="05050102010706020507" pitchFamily="18" charset="2"/>
              </a:rPr>
              <a:t> </a:t>
            </a:r>
            <a:r>
              <a:rPr lang="en-AU" dirty="0">
                <a:latin typeface="Calibri Light" panose="020F0302020204030204" pitchFamily="34" charset="0"/>
                <a:cs typeface="Calibri Light" panose="020F0302020204030204" pitchFamily="34" charset="0"/>
              </a:rPr>
              <a:t>CM2</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Changes in biophysics since ACCESS1.3</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technical interface(s) with the UM/JULES</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internal bug fixes</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new parameter sets </a:t>
            </a:r>
          </a:p>
          <a:p>
            <a:pPr marL="742950" lvl="1" indent="-285750">
              <a:buFont typeface="Arial" panose="020B0604020202020204" pitchFamily="34" charset="0"/>
              <a:buChar char="•"/>
            </a:pPr>
            <a:r>
              <a:rPr lang="en-AU" sz="1200" dirty="0">
                <a:latin typeface="Calibri Light" panose="020F0302020204030204" pitchFamily="34" charset="0"/>
                <a:cs typeface="Calibri Light" panose="020F0302020204030204" pitchFamily="34" charset="0"/>
              </a:rPr>
              <a:t>ice roughness and albedo</a:t>
            </a:r>
          </a:p>
          <a:p>
            <a:pPr marL="742950" lvl="1" indent="-285750">
              <a:buFont typeface="Arial" panose="020B0604020202020204" pitchFamily="34" charset="0"/>
              <a:buChar char="•"/>
            </a:pPr>
            <a:r>
              <a:rPr lang="en-AU" sz="1200" dirty="0">
                <a:latin typeface="Calibri Light" panose="020F0302020204030204" pitchFamily="34" charset="0"/>
                <a:cs typeface="Calibri Light" panose="020F0302020204030204" pitchFamily="34" charset="0"/>
              </a:rPr>
              <a:t>leaf-area by plant type</a:t>
            </a:r>
          </a:p>
          <a:p>
            <a:pPr marL="742950" lvl="1" indent="-285750">
              <a:buFont typeface="Arial" panose="020B0604020202020204" pitchFamily="34" charset="0"/>
              <a:buChar char="•"/>
            </a:pPr>
            <a:r>
              <a:rPr lang="en-AU" sz="1200" dirty="0">
                <a:latin typeface="Calibri Light" panose="020F0302020204030204" pitchFamily="34" charset="0"/>
                <a:cs typeface="Calibri Light" panose="020F0302020204030204" pitchFamily="34" charset="0"/>
              </a:rPr>
              <a:t>rooting depths by plant type</a:t>
            </a:r>
          </a:p>
          <a:p>
            <a:pPr marL="742950" lvl="1" indent="-285750">
              <a:buFont typeface="Arial" panose="020B0604020202020204" pitchFamily="34" charset="0"/>
              <a:buChar char="•"/>
            </a:pPr>
            <a:r>
              <a:rPr lang="en-AU" sz="1200" dirty="0">
                <a:latin typeface="Calibri Light" panose="020F0302020204030204" pitchFamily="34" charset="0"/>
                <a:cs typeface="Calibri Light" panose="020F0302020204030204" pitchFamily="34" charset="0"/>
              </a:rPr>
              <a:t>radiative properties by plant type</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new science options</a:t>
            </a:r>
          </a:p>
          <a:p>
            <a:pPr marL="742950" lvl="1" indent="-285750">
              <a:buFont typeface="Arial" panose="020B0604020202020204" pitchFamily="34" charset="0"/>
              <a:buChar char="•"/>
            </a:pPr>
            <a:r>
              <a:rPr lang="en-AU" sz="1200" dirty="0" err="1">
                <a:latin typeface="Calibri Light" panose="020F0302020204030204" pitchFamily="34" charset="0"/>
                <a:cs typeface="Calibri Light" panose="020F0302020204030204" pitchFamily="34" charset="0"/>
              </a:rPr>
              <a:t>Medlyn</a:t>
            </a:r>
            <a:r>
              <a:rPr lang="en-AU" sz="1200" dirty="0">
                <a:latin typeface="Calibri Light" panose="020F0302020204030204" pitchFamily="34" charset="0"/>
                <a:cs typeface="Calibri Light" panose="020F0302020204030204" pitchFamily="34" charset="0"/>
              </a:rPr>
              <a:t> stomatal function (Kala et al.)</a:t>
            </a:r>
          </a:p>
          <a:p>
            <a:pPr marL="742950" lvl="1" indent="-285750">
              <a:buFont typeface="Arial" panose="020B0604020202020204" pitchFamily="34" charset="0"/>
              <a:buChar char="•"/>
            </a:pPr>
            <a:r>
              <a:rPr lang="en-AU" sz="1200" dirty="0">
                <a:latin typeface="Calibri Light" panose="020F0302020204030204" pitchFamily="34" charset="0"/>
                <a:cs typeface="Calibri Light" panose="020F0302020204030204" pitchFamily="34" charset="0"/>
              </a:rPr>
              <a:t>soil moisture-transpiration-photosynthesis (Haverd et al.)</a:t>
            </a:r>
          </a:p>
          <a:p>
            <a:pPr marL="742950" lvl="1" indent="-285750">
              <a:buFont typeface="Arial" panose="020B0604020202020204" pitchFamily="34" charset="0"/>
              <a:buChar char="•"/>
            </a:pPr>
            <a:r>
              <a:rPr lang="en-AU" sz="1200" dirty="0">
                <a:latin typeface="Calibri Light" panose="020F0302020204030204" pitchFamily="34" charset="0"/>
                <a:cs typeface="Calibri Light" panose="020F0302020204030204" pitchFamily="34" charset="0"/>
              </a:rPr>
              <a:t>soil thermal conductivity (Decker &amp; Verhoef)</a:t>
            </a:r>
          </a:p>
        </p:txBody>
      </p:sp>
      <p:sp>
        <p:nvSpPr>
          <p:cNvPr id="23" name="TextBox 22">
            <a:extLst>
              <a:ext uri="{FF2B5EF4-FFF2-40B4-BE49-F238E27FC236}">
                <a16:creationId xmlns:a16="http://schemas.microsoft.com/office/drawing/2014/main" id="{5EEDDB02-8E25-4DAE-B075-7E5637A319E3}"/>
              </a:ext>
            </a:extLst>
          </p:cNvPr>
          <p:cNvSpPr txBox="1"/>
          <p:nvPr/>
        </p:nvSpPr>
        <p:spPr>
          <a:xfrm>
            <a:off x="6588224" y="1386000"/>
            <a:ext cx="2241832" cy="276999"/>
          </a:xfrm>
          <a:prstGeom prst="rect">
            <a:avLst/>
          </a:prstGeom>
          <a:noFill/>
        </p:spPr>
        <p:txBody>
          <a:bodyPr wrap="none" rtlCol="0">
            <a:spAutoFit/>
          </a:bodyPr>
          <a:lstStyle/>
          <a:p>
            <a:r>
              <a:rPr lang="en-AU" sz="1200" dirty="0">
                <a:latin typeface="Calibri Light" panose="020F0302020204030204" pitchFamily="34" charset="0"/>
                <a:cs typeface="Calibri Light" panose="020F0302020204030204" pitchFamily="34" charset="0"/>
              </a:rPr>
              <a:t>DJF                                               JJA</a:t>
            </a:r>
          </a:p>
        </p:txBody>
      </p:sp>
      <p:sp>
        <p:nvSpPr>
          <p:cNvPr id="26" name="Arrow: Curved Right 25">
            <a:extLst>
              <a:ext uri="{FF2B5EF4-FFF2-40B4-BE49-F238E27FC236}">
                <a16:creationId xmlns:a16="http://schemas.microsoft.com/office/drawing/2014/main" id="{35E14BEB-CC00-4DF6-AFED-B2805018D622}"/>
              </a:ext>
            </a:extLst>
          </p:cNvPr>
          <p:cNvSpPr/>
          <p:nvPr/>
        </p:nvSpPr>
        <p:spPr>
          <a:xfrm>
            <a:off x="4856257" y="2132856"/>
            <a:ext cx="338554" cy="936104"/>
          </a:xfrm>
          <a:prstGeom prst="curvedRightArrow">
            <a:avLst>
              <a:gd name="adj1" fmla="val 9465"/>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nvGrpSpPr>
          <p:cNvPr id="4" name="Group 3">
            <a:extLst>
              <a:ext uri="{FF2B5EF4-FFF2-40B4-BE49-F238E27FC236}">
                <a16:creationId xmlns:a16="http://schemas.microsoft.com/office/drawing/2014/main" id="{1DCD818C-7234-411E-80A6-D5A913DBF6A5}"/>
              </a:ext>
            </a:extLst>
          </p:cNvPr>
          <p:cNvGrpSpPr/>
          <p:nvPr/>
        </p:nvGrpSpPr>
        <p:grpSpPr>
          <a:xfrm>
            <a:off x="220262" y="4509120"/>
            <a:ext cx="6386828" cy="1830397"/>
            <a:chOff x="220262" y="4509120"/>
            <a:chExt cx="6386828" cy="1830397"/>
          </a:xfrm>
        </p:grpSpPr>
        <p:sp>
          <p:nvSpPr>
            <p:cNvPr id="21" name="TextBox 20">
              <a:extLst>
                <a:ext uri="{FF2B5EF4-FFF2-40B4-BE49-F238E27FC236}">
                  <a16:creationId xmlns:a16="http://schemas.microsoft.com/office/drawing/2014/main" id="{6D68D2D2-16BB-4FDE-AF73-93B326AAFAE5}"/>
                </a:ext>
              </a:extLst>
            </p:cNvPr>
            <p:cNvSpPr txBox="1"/>
            <p:nvPr/>
          </p:nvSpPr>
          <p:spPr>
            <a:xfrm>
              <a:off x="222585" y="4509120"/>
              <a:ext cx="6384505" cy="1477328"/>
            </a:xfrm>
            <a:prstGeom prst="rect">
              <a:avLst/>
            </a:prstGeom>
            <a:noFill/>
          </p:spPr>
          <p:txBody>
            <a:bodyPr wrap="none" rtlCol="0">
              <a:spAutoFit/>
            </a:bodyPr>
            <a:lstStyle/>
            <a:p>
              <a:r>
                <a:rPr lang="en-AU" dirty="0">
                  <a:latin typeface="Calibri Light" panose="020F0302020204030204" pitchFamily="34" charset="0"/>
                  <a:cs typeface="Calibri Light" panose="020F0302020204030204" pitchFamily="34" charset="0"/>
                </a:rPr>
                <a:t>DECK-AMIP runs (1980-2009) with ACCESS-AM2</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A1.4 –  with CABLE configuration as in ACCESS1.4*</a:t>
              </a:r>
            </a:p>
            <a:p>
              <a:pPr marL="285750" indent="-285750">
                <a:buFont typeface="Arial" panose="020B0604020202020204" pitchFamily="34" charset="0"/>
                <a:buChar char="•"/>
              </a:pPr>
              <a:r>
                <a:rPr lang="en-AU" dirty="0">
                  <a:solidFill>
                    <a:schemeClr val="accent6">
                      <a:lumMod val="60000"/>
                      <a:lumOff val="40000"/>
                    </a:schemeClr>
                  </a:solidFill>
                  <a:latin typeface="Calibri Light" panose="020F0302020204030204" pitchFamily="34" charset="0"/>
                  <a:cs typeface="Calibri Light" panose="020F0302020204030204" pitchFamily="34" charset="0"/>
                </a:rPr>
                <a:t>A1.4+I – with updated parameters for permanent ice</a:t>
              </a:r>
            </a:p>
            <a:p>
              <a:pPr marL="285750" indent="-285750">
                <a:buFont typeface="Arial" panose="020B0604020202020204" pitchFamily="34" charset="0"/>
                <a:buChar char="•"/>
              </a:pPr>
              <a:r>
                <a:rPr lang="en-AU" dirty="0">
                  <a:solidFill>
                    <a:schemeClr val="accent4"/>
                  </a:solidFill>
                  <a:latin typeface="Calibri Light" panose="020F0302020204030204" pitchFamily="34" charset="0"/>
                  <a:cs typeface="Calibri Light" panose="020F0302020204030204" pitchFamily="34" charset="0"/>
                </a:rPr>
                <a:t>A1.4+I+V – with updated parameters for ice and vegetation</a:t>
              </a:r>
            </a:p>
            <a:p>
              <a:pPr marL="285750" indent="-285750">
                <a:buFont typeface="Arial" panose="020B0604020202020204" pitchFamily="34" charset="0"/>
                <a:buChar char="•"/>
              </a:pPr>
              <a:r>
                <a:rPr lang="en-AU" dirty="0">
                  <a:solidFill>
                    <a:srgbClr val="FF0000"/>
                  </a:solidFill>
                  <a:latin typeface="Calibri Light" panose="020F0302020204030204" pitchFamily="34" charset="0"/>
                  <a:cs typeface="Calibri Light" panose="020F0302020204030204" pitchFamily="34" charset="0"/>
                </a:rPr>
                <a:t>CM2 – with updated parameters and new science configuration</a:t>
              </a:r>
            </a:p>
          </p:txBody>
        </p:sp>
        <p:sp>
          <p:nvSpPr>
            <p:cNvPr id="27" name="TextBox 26">
              <a:extLst>
                <a:ext uri="{FF2B5EF4-FFF2-40B4-BE49-F238E27FC236}">
                  <a16:creationId xmlns:a16="http://schemas.microsoft.com/office/drawing/2014/main" id="{79631869-A094-4296-87E8-8304B22C9DC8}"/>
                </a:ext>
              </a:extLst>
            </p:cNvPr>
            <p:cNvSpPr txBox="1"/>
            <p:nvPr/>
          </p:nvSpPr>
          <p:spPr>
            <a:xfrm>
              <a:off x="220262" y="6093296"/>
              <a:ext cx="6202339" cy="246221"/>
            </a:xfrm>
            <a:prstGeom prst="rect">
              <a:avLst/>
            </a:prstGeom>
            <a:noFill/>
          </p:spPr>
          <p:txBody>
            <a:bodyPr wrap="none" rtlCol="0">
              <a:spAutoFit/>
            </a:bodyPr>
            <a:lstStyle/>
            <a:p>
              <a:r>
                <a:rPr lang="en-AU" sz="1000" dirty="0">
                  <a:latin typeface="Calibri Light" panose="020F0302020204030204" pitchFamily="34" charset="0"/>
                  <a:cs typeface="Calibri Light" panose="020F0302020204030204" pitchFamily="34" charset="0"/>
                </a:rPr>
                <a:t>*includes technical interface changes (including embedded science) and bug fixes.  ACCESS1.4 = ACCESS1.3 + dust</a:t>
              </a:r>
            </a:p>
          </p:txBody>
        </p:sp>
      </p:grpSp>
      <p:sp>
        <p:nvSpPr>
          <p:cNvPr id="28" name="TextBox 27">
            <a:extLst>
              <a:ext uri="{FF2B5EF4-FFF2-40B4-BE49-F238E27FC236}">
                <a16:creationId xmlns:a16="http://schemas.microsoft.com/office/drawing/2014/main" id="{39899699-ED55-49BF-A4D2-E8440FA183FF}"/>
              </a:ext>
            </a:extLst>
          </p:cNvPr>
          <p:cNvSpPr txBox="1"/>
          <p:nvPr/>
        </p:nvSpPr>
        <p:spPr>
          <a:xfrm>
            <a:off x="5654412" y="1177007"/>
            <a:ext cx="3094052"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Leaf area for evergreen needleleaf trees </a:t>
            </a:r>
          </a:p>
        </p:txBody>
      </p:sp>
      <p:sp>
        <p:nvSpPr>
          <p:cNvPr id="29" name="TextBox 28">
            <a:extLst>
              <a:ext uri="{FF2B5EF4-FFF2-40B4-BE49-F238E27FC236}">
                <a16:creationId xmlns:a16="http://schemas.microsoft.com/office/drawing/2014/main" id="{94626CBE-C256-4595-B709-BD916025D3A6}"/>
              </a:ext>
            </a:extLst>
          </p:cNvPr>
          <p:cNvSpPr txBox="1"/>
          <p:nvPr/>
        </p:nvSpPr>
        <p:spPr>
          <a:xfrm>
            <a:off x="5378864" y="3865781"/>
            <a:ext cx="3691625" cy="400110"/>
          </a:xfrm>
          <a:prstGeom prst="rect">
            <a:avLst/>
          </a:prstGeom>
          <a:noFill/>
        </p:spPr>
        <p:txBody>
          <a:bodyPr wrap="square" rtlCol="0">
            <a:spAutoFit/>
          </a:bodyPr>
          <a:lstStyle/>
          <a:p>
            <a:r>
              <a:rPr lang="en-AU" sz="1000" dirty="0">
                <a:latin typeface="Calibri Light" panose="020F0302020204030204" pitchFamily="34" charset="0"/>
                <a:cs typeface="Calibri Light" panose="020F0302020204030204" pitchFamily="34" charset="0"/>
              </a:rPr>
              <a:t>monthly leaf area is derived from satellite product (MODIS) for the 10 CABLE vegetation types, via an NCAR-developed disaggregation </a:t>
            </a:r>
          </a:p>
        </p:txBody>
      </p:sp>
    </p:spTree>
    <p:extLst>
      <p:ext uri="{BB962C8B-B14F-4D97-AF65-F5344CB8AC3E}">
        <p14:creationId xmlns:p14="http://schemas.microsoft.com/office/powerpoint/2010/main" val="20950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10;&#10;Description automatically generated">
            <a:extLst>
              <a:ext uri="{FF2B5EF4-FFF2-40B4-BE49-F238E27FC236}">
                <a16:creationId xmlns:a16="http://schemas.microsoft.com/office/drawing/2014/main" id="{C1C07183-390C-4969-90A9-7093D9497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535" y="1224571"/>
            <a:ext cx="1132235" cy="1728000"/>
          </a:xfrm>
          <a:prstGeom prst="rect">
            <a:avLst/>
          </a:prstGeom>
        </p:spPr>
      </p:pic>
      <p:sp>
        <p:nvSpPr>
          <p:cNvPr id="23" name="TextBox 22">
            <a:extLst>
              <a:ext uri="{FF2B5EF4-FFF2-40B4-BE49-F238E27FC236}">
                <a16:creationId xmlns:a16="http://schemas.microsoft.com/office/drawing/2014/main" id="{B655063F-938B-47F6-89DA-F0A78BE97A83}"/>
              </a:ext>
            </a:extLst>
          </p:cNvPr>
          <p:cNvSpPr txBox="1"/>
          <p:nvPr/>
        </p:nvSpPr>
        <p:spPr>
          <a:xfrm>
            <a:off x="4450246" y="2852936"/>
            <a:ext cx="3834704" cy="261610"/>
          </a:xfrm>
          <a:prstGeom prst="rect">
            <a:avLst/>
          </a:prstGeom>
          <a:noFill/>
        </p:spPr>
        <p:txBody>
          <a:bodyPr wrap="none" rtlCol="0">
            <a:spAutoFit/>
          </a:bodyPr>
          <a:lstStyle/>
          <a:p>
            <a:r>
              <a:rPr lang="en-AU" sz="1100" dirty="0">
                <a:latin typeface="Calibri Light" panose="020F0302020204030204" pitchFamily="34" charset="0"/>
                <a:cs typeface="Calibri Light" panose="020F0302020204030204" pitchFamily="34" charset="0"/>
              </a:rPr>
              <a:t>(</a:t>
            </a:r>
            <a:r>
              <a:rPr lang="en-AU" sz="1100" dirty="0">
                <a:latin typeface="Calibri Light" panose="020F0302020204030204" pitchFamily="34" charset="0"/>
                <a:cs typeface="Calibri Light" panose="020F0302020204030204" pitchFamily="34" charset="0"/>
                <a:sym typeface="Symbol" panose="05050102010706020507" pitchFamily="18" charset="2"/>
              </a:rPr>
              <a:t>mm day</a:t>
            </a:r>
            <a:r>
              <a:rPr lang="en-AU" sz="1100" baseline="30000" dirty="0">
                <a:latin typeface="Calibri Light" panose="020F0302020204030204" pitchFamily="34" charset="0"/>
                <a:cs typeface="Calibri Light" panose="020F0302020204030204" pitchFamily="34" charset="0"/>
                <a:sym typeface="Symbol" panose="05050102010706020507" pitchFamily="18" charset="2"/>
              </a:rPr>
              <a:t>-1</a:t>
            </a:r>
            <a:r>
              <a:rPr lang="en-AU" sz="1100" dirty="0">
                <a:latin typeface="Calibri Light" panose="020F0302020204030204" pitchFamily="34" charset="0"/>
                <a:cs typeface="Calibri Light" panose="020F0302020204030204" pitchFamily="34" charset="0"/>
              </a:rPr>
              <a:t>):  </a:t>
            </a:r>
            <a:r>
              <a:rPr lang="en-AU" sz="1100" dirty="0" err="1">
                <a:latin typeface="Calibri Light" panose="020F0302020204030204" pitchFamily="34" charset="0"/>
                <a:cs typeface="Calibri Light" panose="020F0302020204030204" pitchFamily="34" charset="0"/>
              </a:rPr>
              <a:t>obs</a:t>
            </a:r>
            <a:r>
              <a:rPr lang="en-AU" sz="1100" dirty="0">
                <a:latin typeface="Calibri Light" panose="020F0302020204030204" pitchFamily="34" charset="0"/>
                <a:cs typeface="Calibri Light" panose="020F0302020204030204" pitchFamily="34" charset="0"/>
              </a:rPr>
              <a:t> 2.04; A1.0 2.13; A1.3 2.57; A1.4 2.31; CM2 2.24</a:t>
            </a:r>
          </a:p>
        </p:txBody>
      </p:sp>
      <p:sp>
        <p:nvSpPr>
          <p:cNvPr id="2" name="Title 1">
            <a:extLst>
              <a:ext uri="{FF2B5EF4-FFF2-40B4-BE49-F238E27FC236}">
                <a16:creationId xmlns:a16="http://schemas.microsoft.com/office/drawing/2014/main" id="{94E32B07-C9DE-4224-96C2-279BF3F6FBBC}"/>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Near-surface climatology </a:t>
            </a:r>
            <a:r>
              <a:rPr lang="en-AU" sz="1800" dirty="0">
                <a:latin typeface="Calibri Light" panose="020F0302020204030204" pitchFamily="34" charset="0"/>
                <a:cs typeface="Calibri Light" panose="020F0302020204030204" pitchFamily="34" charset="0"/>
              </a:rPr>
              <a:t>(annual average)  </a:t>
            </a:r>
          </a:p>
        </p:txBody>
      </p:sp>
      <p:sp>
        <p:nvSpPr>
          <p:cNvPr id="3" name="Slide Number Placeholder 2">
            <a:extLst>
              <a:ext uri="{FF2B5EF4-FFF2-40B4-BE49-F238E27FC236}">
                <a16:creationId xmlns:a16="http://schemas.microsoft.com/office/drawing/2014/main" id="{EFB61726-5B04-4D1E-9862-2AC0EA1D74E0}"/>
              </a:ext>
            </a:extLst>
          </p:cNvPr>
          <p:cNvSpPr>
            <a:spLocks noGrp="1"/>
          </p:cNvSpPr>
          <p:nvPr>
            <p:ph type="sldNum" sz="quarter" idx="4"/>
          </p:nvPr>
        </p:nvSpPr>
        <p:spPr/>
        <p:txBody>
          <a:bodyPr/>
          <a:lstStyle/>
          <a:p>
            <a:fld id="{2ABE124A-B5C5-46E0-B944-45307B126769}" type="slidenum">
              <a:rPr lang="en-AU" smtClean="0"/>
              <a:pPr/>
              <a:t>3</a:t>
            </a:fld>
            <a:r>
              <a:rPr lang="en-AU"/>
              <a:t>  |</a:t>
            </a:r>
            <a:endParaRPr lang="en-AU" dirty="0"/>
          </a:p>
        </p:txBody>
      </p:sp>
      <p:pic>
        <p:nvPicPr>
          <p:cNvPr id="5" name="Picture 4" descr="Map&#10;&#10;Description automatically generated">
            <a:extLst>
              <a:ext uri="{FF2B5EF4-FFF2-40B4-BE49-F238E27FC236}">
                <a16:creationId xmlns:a16="http://schemas.microsoft.com/office/drawing/2014/main" id="{9ADD6A76-9B8F-4714-A1B2-01CC2CA338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0404" y="1036368"/>
            <a:ext cx="3236646" cy="1800000"/>
          </a:xfrm>
          <a:prstGeom prst="rect">
            <a:avLst/>
          </a:prstGeom>
        </p:spPr>
      </p:pic>
      <p:pic>
        <p:nvPicPr>
          <p:cNvPr id="9" name="Picture 8" descr="Map&#10;&#10;Description automatically generated">
            <a:extLst>
              <a:ext uri="{FF2B5EF4-FFF2-40B4-BE49-F238E27FC236}">
                <a16:creationId xmlns:a16="http://schemas.microsoft.com/office/drawing/2014/main" id="{B7A7A44F-ECE0-4EC9-8682-A8FDDAA0FA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10" y="3121633"/>
            <a:ext cx="3236646" cy="1800000"/>
          </a:xfrm>
          <a:prstGeom prst="rect">
            <a:avLst/>
          </a:prstGeom>
        </p:spPr>
      </p:pic>
      <p:pic>
        <p:nvPicPr>
          <p:cNvPr id="15" name="Picture 14" descr="Map&#10;&#10;Description automatically generated">
            <a:extLst>
              <a:ext uri="{FF2B5EF4-FFF2-40B4-BE49-F238E27FC236}">
                <a16:creationId xmlns:a16="http://schemas.microsoft.com/office/drawing/2014/main" id="{8EE2C818-C31B-45DF-AFBA-83A2FE6022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10" y="1036368"/>
            <a:ext cx="3236646" cy="1800000"/>
          </a:xfrm>
          <a:prstGeom prst="rect">
            <a:avLst/>
          </a:prstGeom>
        </p:spPr>
      </p:pic>
      <p:pic>
        <p:nvPicPr>
          <p:cNvPr id="13" name="Picture 12" descr="Chart&#10;&#10;Description automatically generated">
            <a:extLst>
              <a:ext uri="{FF2B5EF4-FFF2-40B4-BE49-F238E27FC236}">
                <a16:creationId xmlns:a16="http://schemas.microsoft.com/office/drawing/2014/main" id="{93F87C7A-A09F-4252-89AB-BC87289AC19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6400" y="1224571"/>
            <a:ext cx="1132235" cy="1728000"/>
          </a:xfrm>
          <a:prstGeom prst="rect">
            <a:avLst/>
          </a:prstGeom>
        </p:spPr>
      </p:pic>
      <p:sp>
        <p:nvSpPr>
          <p:cNvPr id="22" name="TextBox 21">
            <a:extLst>
              <a:ext uri="{FF2B5EF4-FFF2-40B4-BE49-F238E27FC236}">
                <a16:creationId xmlns:a16="http://schemas.microsoft.com/office/drawing/2014/main" id="{65E1DFA2-A36F-48F7-8F97-E2C10DB9E75F}"/>
              </a:ext>
            </a:extLst>
          </p:cNvPr>
          <p:cNvSpPr txBox="1"/>
          <p:nvPr/>
        </p:nvSpPr>
        <p:spPr>
          <a:xfrm>
            <a:off x="179512" y="5373216"/>
            <a:ext cx="9037795" cy="369332"/>
          </a:xfrm>
          <a:prstGeom prst="rect">
            <a:avLst/>
          </a:prstGeom>
          <a:noFill/>
        </p:spPr>
        <p:txBody>
          <a:bodyPr wrap="none" rtlCol="0">
            <a:spAutoFit/>
          </a:bodyPr>
          <a:lstStyle/>
          <a:p>
            <a:pPr marL="285750" indent="-285750">
              <a:buFont typeface="Calibri" panose="020F0502020204030204" pitchFamily="34" charset="0"/>
              <a:buChar char="+"/>
            </a:pPr>
            <a:r>
              <a:rPr lang="en-AU" dirty="0">
                <a:latin typeface="Calibri Light" panose="020F0302020204030204" pitchFamily="34" charset="0"/>
                <a:cs typeface="Calibri Light" panose="020F0302020204030204" pitchFamily="34" charset="0"/>
              </a:rPr>
              <a:t>no significant differences in global-average AOD, soil moisture, snow mass and cover, runoff  </a:t>
            </a:r>
          </a:p>
        </p:txBody>
      </p:sp>
      <p:pic>
        <p:nvPicPr>
          <p:cNvPr id="24" name="Picture 23" descr="Map&#10;&#10;Description automatically generated">
            <a:extLst>
              <a:ext uri="{FF2B5EF4-FFF2-40B4-BE49-F238E27FC236}">
                <a16:creationId xmlns:a16="http://schemas.microsoft.com/office/drawing/2014/main" id="{9FBB5BB8-D554-42AE-96EB-97A266AAD81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00" y="3121200"/>
            <a:ext cx="3236646" cy="1800000"/>
          </a:xfrm>
          <a:prstGeom prst="rect">
            <a:avLst/>
          </a:prstGeom>
        </p:spPr>
      </p:pic>
      <p:pic>
        <p:nvPicPr>
          <p:cNvPr id="17" name="Picture 16" descr="Chart, line chart&#10;&#10;Description automatically generated">
            <a:extLst>
              <a:ext uri="{FF2B5EF4-FFF2-40B4-BE49-F238E27FC236}">
                <a16:creationId xmlns:a16="http://schemas.microsoft.com/office/drawing/2014/main" id="{DB137930-38AA-47EA-B205-51F5840810E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46400" y="3284984"/>
            <a:ext cx="1132235" cy="1728000"/>
          </a:xfrm>
          <a:prstGeom prst="rect">
            <a:avLst/>
          </a:prstGeom>
        </p:spPr>
      </p:pic>
      <p:sp>
        <p:nvSpPr>
          <p:cNvPr id="4" name="TextBox 3">
            <a:extLst>
              <a:ext uri="{FF2B5EF4-FFF2-40B4-BE49-F238E27FC236}">
                <a16:creationId xmlns:a16="http://schemas.microsoft.com/office/drawing/2014/main" id="{1FA95375-1E5C-4B5E-B031-77644C65C4CE}"/>
              </a:ext>
            </a:extLst>
          </p:cNvPr>
          <p:cNvSpPr txBox="1"/>
          <p:nvPr/>
        </p:nvSpPr>
        <p:spPr>
          <a:xfrm>
            <a:off x="-934" y="2852936"/>
            <a:ext cx="3387466" cy="261610"/>
          </a:xfrm>
          <a:prstGeom prst="rect">
            <a:avLst/>
          </a:prstGeom>
          <a:noFill/>
        </p:spPr>
        <p:txBody>
          <a:bodyPr wrap="none" rtlCol="0">
            <a:spAutoFit/>
          </a:bodyPr>
          <a:lstStyle/>
          <a:p>
            <a:r>
              <a:rPr lang="en-AU" sz="1100" dirty="0"/>
              <a:t>(</a:t>
            </a:r>
            <a:r>
              <a:rPr lang="en-AU" sz="1100" dirty="0">
                <a:latin typeface="Calibri Light" panose="020F0302020204030204" pitchFamily="34" charset="0"/>
                <a:cs typeface="Calibri Light" panose="020F0302020204030204" pitchFamily="34" charset="0"/>
                <a:sym typeface="Symbol" panose="05050102010706020507" pitchFamily="18" charset="2"/>
              </a:rPr>
              <a:t></a:t>
            </a:r>
            <a:r>
              <a:rPr lang="en-AU" sz="1100" dirty="0">
                <a:latin typeface="Calibri Light" panose="020F0302020204030204" pitchFamily="34" charset="0"/>
                <a:cs typeface="Calibri Light" panose="020F0302020204030204" pitchFamily="34" charset="0"/>
              </a:rPr>
              <a:t>C):  </a:t>
            </a:r>
            <a:r>
              <a:rPr lang="en-AU" sz="1100" dirty="0" err="1">
                <a:latin typeface="Calibri Light" panose="020F0302020204030204" pitchFamily="34" charset="0"/>
                <a:cs typeface="Calibri Light" panose="020F0302020204030204" pitchFamily="34" charset="0"/>
              </a:rPr>
              <a:t>obs</a:t>
            </a:r>
            <a:r>
              <a:rPr lang="en-AU" sz="1100" dirty="0">
                <a:latin typeface="Calibri Light" panose="020F0302020204030204" pitchFamily="34" charset="0"/>
                <a:cs typeface="Calibri Light" panose="020F0302020204030204" pitchFamily="34" charset="0"/>
              </a:rPr>
              <a:t> 8.5; A1.0 8.75; A1.3 9.15; A1.4 7.69; CM2 8.29</a:t>
            </a:r>
          </a:p>
        </p:txBody>
      </p:sp>
      <p:sp>
        <p:nvSpPr>
          <p:cNvPr id="29" name="TextBox 28">
            <a:extLst>
              <a:ext uri="{FF2B5EF4-FFF2-40B4-BE49-F238E27FC236}">
                <a16:creationId xmlns:a16="http://schemas.microsoft.com/office/drawing/2014/main" id="{5940612F-5986-4864-AA8C-4367455A9F20}"/>
              </a:ext>
            </a:extLst>
          </p:cNvPr>
          <p:cNvSpPr txBox="1"/>
          <p:nvPr/>
        </p:nvSpPr>
        <p:spPr>
          <a:xfrm>
            <a:off x="-36512" y="6093296"/>
            <a:ext cx="7553671" cy="246221"/>
          </a:xfrm>
          <a:prstGeom prst="rect">
            <a:avLst/>
          </a:prstGeom>
          <a:noFill/>
        </p:spPr>
        <p:txBody>
          <a:bodyPr wrap="none" rtlCol="0">
            <a:spAutoFit/>
          </a:bodyPr>
          <a:lstStyle/>
          <a:p>
            <a:r>
              <a:rPr lang="en-AU" sz="1000" dirty="0">
                <a:latin typeface="Calibri Light" panose="020F0302020204030204" pitchFamily="34" charset="0"/>
                <a:cs typeface="Calibri Light" panose="020F0302020204030204" pitchFamily="34" charset="0"/>
              </a:rPr>
              <a:t>Observational estimates and values from ACCESS1.0 and ACCESS1.3 from Kowalczyk et al. (2013); ACCESS1.3 = ACCESS1.0+CABLE+UM updates</a:t>
            </a:r>
          </a:p>
        </p:txBody>
      </p:sp>
      <p:pic>
        <p:nvPicPr>
          <p:cNvPr id="8" name="Picture 7" descr="A picture containing chart&#10;&#10;Description automatically generated">
            <a:extLst>
              <a:ext uri="{FF2B5EF4-FFF2-40B4-BE49-F238E27FC236}">
                <a16:creationId xmlns:a16="http://schemas.microsoft.com/office/drawing/2014/main" id="{2CEFAC45-5319-4269-B6E6-F1C1650B41F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88800" y="3121200"/>
            <a:ext cx="3236646" cy="1800000"/>
          </a:xfrm>
          <a:prstGeom prst="rect">
            <a:avLst/>
          </a:prstGeom>
        </p:spPr>
      </p:pic>
      <p:pic>
        <p:nvPicPr>
          <p:cNvPr id="11" name="Picture 10" descr="Chart, line chart&#10;&#10;Description automatically generated">
            <a:extLst>
              <a:ext uri="{FF2B5EF4-FFF2-40B4-BE49-F238E27FC236}">
                <a16:creationId xmlns:a16="http://schemas.microsoft.com/office/drawing/2014/main" id="{D0824EA1-5DB5-411D-8E62-200C4F7ED1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70400" y="3286800"/>
            <a:ext cx="1132235" cy="1728000"/>
          </a:xfrm>
          <a:prstGeom prst="rect">
            <a:avLst/>
          </a:prstGeom>
        </p:spPr>
      </p:pic>
      <p:sp>
        <p:nvSpPr>
          <p:cNvPr id="18" name="TextBox 17">
            <a:extLst>
              <a:ext uri="{FF2B5EF4-FFF2-40B4-BE49-F238E27FC236}">
                <a16:creationId xmlns:a16="http://schemas.microsoft.com/office/drawing/2014/main" id="{DC79E53E-0A4C-4CFD-B211-F9B38006A88A}"/>
              </a:ext>
            </a:extLst>
          </p:cNvPr>
          <p:cNvSpPr txBox="1"/>
          <p:nvPr/>
        </p:nvSpPr>
        <p:spPr>
          <a:xfrm>
            <a:off x="1621870" y="1000800"/>
            <a:ext cx="2197012"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temperature (screen level) </a:t>
            </a:r>
          </a:p>
        </p:txBody>
      </p:sp>
      <p:sp>
        <p:nvSpPr>
          <p:cNvPr id="20" name="TextBox 19">
            <a:extLst>
              <a:ext uri="{FF2B5EF4-FFF2-40B4-BE49-F238E27FC236}">
                <a16:creationId xmlns:a16="http://schemas.microsoft.com/office/drawing/2014/main" id="{315712EB-C4F0-4246-BB5C-A73C5E7AC457}"/>
              </a:ext>
            </a:extLst>
          </p:cNvPr>
          <p:cNvSpPr txBox="1"/>
          <p:nvPr/>
        </p:nvSpPr>
        <p:spPr>
          <a:xfrm>
            <a:off x="6474246" y="1002214"/>
            <a:ext cx="1914178" cy="338554"/>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precipitation (all forms)</a:t>
            </a:r>
            <a:r>
              <a:rPr lang="en-AU" sz="1600" dirty="0">
                <a:latin typeface="Calibri Light" panose="020F0302020204030204" pitchFamily="34" charset="0"/>
                <a:cs typeface="Calibri Light" panose="020F0302020204030204" pitchFamily="34" charset="0"/>
              </a:rPr>
              <a:t> </a:t>
            </a:r>
          </a:p>
        </p:txBody>
      </p:sp>
      <p:sp>
        <p:nvSpPr>
          <p:cNvPr id="21" name="TextBox 20">
            <a:extLst>
              <a:ext uri="{FF2B5EF4-FFF2-40B4-BE49-F238E27FC236}">
                <a16:creationId xmlns:a16="http://schemas.microsoft.com/office/drawing/2014/main" id="{15CEE90E-0887-4A7C-B5A3-DA2433D4D968}"/>
              </a:ext>
            </a:extLst>
          </p:cNvPr>
          <p:cNvSpPr txBox="1"/>
          <p:nvPr/>
        </p:nvSpPr>
        <p:spPr>
          <a:xfrm>
            <a:off x="1757492" y="3106800"/>
            <a:ext cx="1518364"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wind speed (10m) </a:t>
            </a:r>
          </a:p>
        </p:txBody>
      </p:sp>
      <p:sp>
        <p:nvSpPr>
          <p:cNvPr id="25" name="TextBox 24">
            <a:extLst>
              <a:ext uri="{FF2B5EF4-FFF2-40B4-BE49-F238E27FC236}">
                <a16:creationId xmlns:a16="http://schemas.microsoft.com/office/drawing/2014/main" id="{0B3C04BC-CF55-4ACB-8AD0-3510ECAFC08F}"/>
              </a:ext>
            </a:extLst>
          </p:cNvPr>
          <p:cNvSpPr txBox="1"/>
          <p:nvPr/>
        </p:nvSpPr>
        <p:spPr>
          <a:xfrm>
            <a:off x="6228184" y="3105851"/>
            <a:ext cx="1408142"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surface pressure </a:t>
            </a:r>
          </a:p>
        </p:txBody>
      </p:sp>
    </p:spTree>
    <p:extLst>
      <p:ext uri="{BB962C8B-B14F-4D97-AF65-F5344CB8AC3E}">
        <p14:creationId xmlns:p14="http://schemas.microsoft.com/office/powerpoint/2010/main" val="402866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3207-C608-48D4-8FF2-2A46DA27E390}"/>
              </a:ext>
            </a:extLst>
          </p:cNvPr>
          <p:cNvSpPr>
            <a:spLocks noGrp="1"/>
          </p:cNvSpPr>
          <p:nvPr>
            <p:ph type="sldNum" sz="quarter" idx="4"/>
          </p:nvPr>
        </p:nvSpPr>
        <p:spPr/>
        <p:txBody>
          <a:bodyPr/>
          <a:lstStyle/>
          <a:p>
            <a:fld id="{2ABE124A-B5C5-46E0-B944-45307B126769}" type="slidenum">
              <a:rPr lang="en-AU" smtClean="0"/>
              <a:pPr/>
              <a:t>4</a:t>
            </a:fld>
            <a:r>
              <a:rPr lang="en-AU"/>
              <a:t>  |</a:t>
            </a:r>
            <a:endParaRPr lang="en-AU" dirty="0"/>
          </a:p>
        </p:txBody>
      </p:sp>
      <p:sp>
        <p:nvSpPr>
          <p:cNvPr id="4" name="Title 1">
            <a:extLst>
              <a:ext uri="{FF2B5EF4-FFF2-40B4-BE49-F238E27FC236}">
                <a16:creationId xmlns:a16="http://schemas.microsoft.com/office/drawing/2014/main" id="{DD894B9C-FC22-4AF3-9515-B8AF5463617B}"/>
              </a:ext>
            </a:extLst>
          </p:cNvPr>
          <p:cNvSpPr txBox="1">
            <a:spLocks/>
          </p:cNvSpPr>
          <p:nvPr/>
        </p:nvSpPr>
        <p:spPr>
          <a:xfrm>
            <a:off x="358776" y="274638"/>
            <a:ext cx="8461374" cy="852487"/>
          </a:xfrm>
          <a:prstGeom prst="rect">
            <a:avLst/>
          </a:prstGeom>
        </p:spPr>
        <p:txBody>
          <a:bodyPr/>
          <a:lstStyle>
            <a:lvl1pPr algn="l" defTabSz="914400" rtl="0" eaLnBrk="1" latinLnBrk="0" hangingPunct="1">
              <a:spcBef>
                <a:spcPct val="0"/>
              </a:spcBef>
              <a:buNone/>
              <a:defRPr sz="3600" b="1" kern="1200">
                <a:solidFill>
                  <a:schemeClr val="accent2"/>
                </a:solidFill>
                <a:latin typeface="+mj-lt"/>
                <a:ea typeface="+mj-ea"/>
                <a:cs typeface="+mj-cs"/>
              </a:defRPr>
            </a:lvl1pPr>
          </a:lstStyle>
          <a:p>
            <a:r>
              <a:rPr lang="en-AU" dirty="0">
                <a:latin typeface="Calibri Light" panose="020F0302020204030204" pitchFamily="34" charset="0"/>
                <a:cs typeface="Calibri Light" panose="020F0302020204030204" pitchFamily="34" charset="0"/>
              </a:rPr>
              <a:t>Surface Energy Balance</a:t>
            </a:r>
          </a:p>
        </p:txBody>
      </p:sp>
      <p:pic>
        <p:nvPicPr>
          <p:cNvPr id="6" name="Picture 5" descr="Map&#10;&#10;Description automatically generated">
            <a:extLst>
              <a:ext uri="{FF2B5EF4-FFF2-40B4-BE49-F238E27FC236}">
                <a16:creationId xmlns:a16="http://schemas.microsoft.com/office/drawing/2014/main" id="{6D669A70-E17A-4672-9C2C-5EA02FBE0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0" y="1036800"/>
            <a:ext cx="3236646" cy="1800000"/>
          </a:xfrm>
          <a:prstGeom prst="rect">
            <a:avLst/>
          </a:prstGeom>
        </p:spPr>
      </p:pic>
      <p:pic>
        <p:nvPicPr>
          <p:cNvPr id="8" name="Picture 7" descr="Chart&#10;&#10;Description automatically generated">
            <a:extLst>
              <a:ext uri="{FF2B5EF4-FFF2-40B4-BE49-F238E27FC236}">
                <a16:creationId xmlns:a16="http://schemas.microsoft.com/office/drawing/2014/main" id="{639E5E9E-7621-4B31-BA3C-679170C685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0000" y="1224000"/>
            <a:ext cx="1135059" cy="1728000"/>
          </a:xfrm>
          <a:prstGeom prst="rect">
            <a:avLst/>
          </a:prstGeom>
        </p:spPr>
      </p:pic>
      <p:pic>
        <p:nvPicPr>
          <p:cNvPr id="10" name="Picture 9" descr="Map&#10;&#10;Description automatically generated">
            <a:extLst>
              <a:ext uri="{FF2B5EF4-FFF2-40B4-BE49-F238E27FC236}">
                <a16:creationId xmlns:a16="http://schemas.microsoft.com/office/drawing/2014/main" id="{D9632F6E-8DA5-40BA-A15A-C4CEC40DBE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00" y="3121200"/>
            <a:ext cx="3236646" cy="1800000"/>
          </a:xfrm>
          <a:prstGeom prst="rect">
            <a:avLst/>
          </a:prstGeom>
        </p:spPr>
      </p:pic>
      <p:pic>
        <p:nvPicPr>
          <p:cNvPr id="12" name="Picture 11" descr="Diagram&#10;&#10;Description automatically generated">
            <a:extLst>
              <a:ext uri="{FF2B5EF4-FFF2-40B4-BE49-F238E27FC236}">
                <a16:creationId xmlns:a16="http://schemas.microsoft.com/office/drawing/2014/main" id="{980BCC84-3C6D-4CFD-92AB-76544E5042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7091" y="3286800"/>
            <a:ext cx="1135059" cy="1728000"/>
          </a:xfrm>
          <a:prstGeom prst="rect">
            <a:avLst/>
          </a:prstGeom>
        </p:spPr>
      </p:pic>
      <p:pic>
        <p:nvPicPr>
          <p:cNvPr id="14" name="Picture 13" descr="A picture containing map&#10;&#10;Description automatically generated">
            <a:extLst>
              <a:ext uri="{FF2B5EF4-FFF2-40B4-BE49-F238E27FC236}">
                <a16:creationId xmlns:a16="http://schemas.microsoft.com/office/drawing/2014/main" id="{33321491-79EC-4AB1-A478-A6E4A1C8FC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8800" y="3121200"/>
            <a:ext cx="3236646" cy="1800000"/>
          </a:xfrm>
          <a:prstGeom prst="rect">
            <a:avLst/>
          </a:prstGeom>
        </p:spPr>
      </p:pic>
      <p:pic>
        <p:nvPicPr>
          <p:cNvPr id="16" name="Picture 15" descr="A picture containing chart&#10;&#10;Description automatically generated">
            <a:extLst>
              <a:ext uri="{FF2B5EF4-FFF2-40B4-BE49-F238E27FC236}">
                <a16:creationId xmlns:a16="http://schemas.microsoft.com/office/drawing/2014/main" id="{9B95821F-7A3B-4A5E-B99E-B3992E37CD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0400" y="3286800"/>
            <a:ext cx="1135059" cy="1728000"/>
          </a:xfrm>
          <a:prstGeom prst="rect">
            <a:avLst/>
          </a:prstGeom>
        </p:spPr>
      </p:pic>
      <p:pic>
        <p:nvPicPr>
          <p:cNvPr id="18" name="Picture 17" descr="Map&#10;&#10;Description automatically generated">
            <a:extLst>
              <a:ext uri="{FF2B5EF4-FFF2-40B4-BE49-F238E27FC236}">
                <a16:creationId xmlns:a16="http://schemas.microsoft.com/office/drawing/2014/main" id="{2FE86732-89D5-4E6F-BD51-A385699BD15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800" y="1036800"/>
            <a:ext cx="3236646" cy="1800000"/>
          </a:xfrm>
          <a:prstGeom prst="rect">
            <a:avLst/>
          </a:prstGeom>
        </p:spPr>
      </p:pic>
      <p:pic>
        <p:nvPicPr>
          <p:cNvPr id="20" name="Picture 19" descr="Chart, line chart&#10;&#10;Description automatically generated">
            <a:extLst>
              <a:ext uri="{FF2B5EF4-FFF2-40B4-BE49-F238E27FC236}">
                <a16:creationId xmlns:a16="http://schemas.microsoft.com/office/drawing/2014/main" id="{B490631E-BCE6-4A7E-8E9C-57D97B6724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00" y="1224000"/>
            <a:ext cx="1135059" cy="1728000"/>
          </a:xfrm>
          <a:prstGeom prst="rect">
            <a:avLst/>
          </a:prstGeom>
        </p:spPr>
      </p:pic>
      <p:pic>
        <p:nvPicPr>
          <p:cNvPr id="22" name="Picture 21">
            <a:extLst>
              <a:ext uri="{FF2B5EF4-FFF2-40B4-BE49-F238E27FC236}">
                <a16:creationId xmlns:a16="http://schemas.microsoft.com/office/drawing/2014/main" id="{BECC0A95-ED41-4C3B-BA5D-ADC69B6031B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70400" y="3286800"/>
            <a:ext cx="1135059" cy="1728000"/>
          </a:xfrm>
          <a:prstGeom prst="rect">
            <a:avLst/>
          </a:prstGeom>
        </p:spPr>
      </p:pic>
      <p:sp>
        <p:nvSpPr>
          <p:cNvPr id="3" name="TextBox 2">
            <a:extLst>
              <a:ext uri="{FF2B5EF4-FFF2-40B4-BE49-F238E27FC236}">
                <a16:creationId xmlns:a16="http://schemas.microsoft.com/office/drawing/2014/main" id="{F480702B-C6EE-459C-8AF0-B7F94D801F68}"/>
              </a:ext>
            </a:extLst>
          </p:cNvPr>
          <p:cNvSpPr txBox="1"/>
          <p:nvPr/>
        </p:nvSpPr>
        <p:spPr>
          <a:xfrm>
            <a:off x="358776" y="5302949"/>
            <a:ext cx="7844712" cy="646331"/>
          </a:xfrm>
          <a:prstGeom prst="rect">
            <a:avLst/>
          </a:prstGeom>
          <a:noFill/>
        </p:spPr>
        <p:txBody>
          <a:bodyPr wrap="none" rtlCol="0">
            <a:spAutoFit/>
          </a:bodyPr>
          <a:lstStyle/>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Tall canopies:  change in Bowen ratio</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Sparse canopies: soil is exposed </a:t>
            </a:r>
            <a:r>
              <a:rPr lang="en-AU" dirty="0">
                <a:latin typeface="Calibri Light" panose="020F0302020204030204" pitchFamily="34" charset="0"/>
                <a:cs typeface="Calibri Light" panose="020F0302020204030204" pitchFamily="34" charset="0"/>
                <a:sym typeface="Symbol" panose="05050102010706020507" pitchFamily="18" charset="2"/>
              </a:rPr>
              <a:t></a:t>
            </a:r>
            <a:r>
              <a:rPr lang="en-AU" dirty="0">
                <a:latin typeface="Calibri Light" panose="020F0302020204030204" pitchFamily="34" charset="0"/>
                <a:cs typeface="Calibri Light" panose="020F0302020204030204" pitchFamily="34" charset="0"/>
              </a:rPr>
              <a:t> changes to soil thermal conductivity involved</a:t>
            </a:r>
          </a:p>
        </p:txBody>
      </p:sp>
      <p:sp>
        <p:nvSpPr>
          <p:cNvPr id="15" name="TextBox 14">
            <a:extLst>
              <a:ext uri="{FF2B5EF4-FFF2-40B4-BE49-F238E27FC236}">
                <a16:creationId xmlns:a16="http://schemas.microsoft.com/office/drawing/2014/main" id="{038A1396-39A2-4753-81AF-7A6721774DF1}"/>
              </a:ext>
            </a:extLst>
          </p:cNvPr>
          <p:cNvSpPr txBox="1"/>
          <p:nvPr/>
        </p:nvSpPr>
        <p:spPr>
          <a:xfrm>
            <a:off x="-934" y="2852936"/>
            <a:ext cx="4012637" cy="261610"/>
          </a:xfrm>
          <a:prstGeom prst="rect">
            <a:avLst/>
          </a:prstGeom>
          <a:noFill/>
        </p:spPr>
        <p:txBody>
          <a:bodyPr wrap="none" rtlCol="0">
            <a:spAutoFit/>
          </a:bodyPr>
          <a:lstStyle/>
          <a:p>
            <a:r>
              <a:rPr lang="en-AU" sz="1100" dirty="0">
                <a:latin typeface="Calibri Light" panose="020F0302020204030204" pitchFamily="34" charset="0"/>
                <a:cs typeface="Calibri Light" panose="020F0302020204030204" pitchFamily="34" charset="0"/>
              </a:rPr>
              <a:t>(</a:t>
            </a:r>
            <a:r>
              <a:rPr lang="en-AU" sz="1100" dirty="0">
                <a:latin typeface="Calibri Light" panose="020F0302020204030204" pitchFamily="34" charset="0"/>
                <a:cs typeface="Calibri Light" panose="020F0302020204030204" pitchFamily="34" charset="0"/>
                <a:sym typeface="Symbol" panose="05050102010706020507" pitchFamily="18" charset="2"/>
              </a:rPr>
              <a:t>Wm</a:t>
            </a:r>
            <a:r>
              <a:rPr lang="en-AU" sz="1100" baseline="30000" dirty="0">
                <a:latin typeface="Calibri Light" panose="020F0302020204030204" pitchFamily="34" charset="0"/>
                <a:cs typeface="Calibri Light" panose="020F0302020204030204" pitchFamily="34" charset="0"/>
                <a:sym typeface="Symbol" panose="05050102010706020507" pitchFamily="18" charset="2"/>
              </a:rPr>
              <a:t>-2</a:t>
            </a:r>
            <a:r>
              <a:rPr lang="en-AU" sz="1100" dirty="0">
                <a:latin typeface="Calibri Light" panose="020F0302020204030204" pitchFamily="34" charset="0"/>
                <a:cs typeface="Calibri Light" panose="020F0302020204030204" pitchFamily="34" charset="0"/>
              </a:rPr>
              <a:t>):  </a:t>
            </a:r>
            <a:r>
              <a:rPr lang="en-AU" sz="1100" dirty="0" err="1">
                <a:latin typeface="Calibri Light" panose="020F0302020204030204" pitchFamily="34" charset="0"/>
                <a:cs typeface="Calibri Light" panose="020F0302020204030204" pitchFamily="34" charset="0"/>
              </a:rPr>
              <a:t>obs</a:t>
            </a:r>
            <a:r>
              <a:rPr lang="en-AU" sz="1100" dirty="0">
                <a:latin typeface="Calibri Light" panose="020F0302020204030204" pitchFamily="34" charset="0"/>
                <a:cs typeface="Calibri Light" panose="020F0302020204030204" pitchFamily="34" charset="0"/>
              </a:rPr>
              <a:t> 66.4-72.2; A1.0 77.7; A1.3 74.8; A1.4 73.3; CM2 72.1</a:t>
            </a:r>
          </a:p>
        </p:txBody>
      </p:sp>
      <p:sp>
        <p:nvSpPr>
          <p:cNvPr id="17" name="TextBox 16">
            <a:extLst>
              <a:ext uri="{FF2B5EF4-FFF2-40B4-BE49-F238E27FC236}">
                <a16:creationId xmlns:a16="http://schemas.microsoft.com/office/drawing/2014/main" id="{CE6563F7-F8AC-4DF8-A872-476C919FB176}"/>
              </a:ext>
            </a:extLst>
          </p:cNvPr>
          <p:cNvSpPr txBox="1"/>
          <p:nvPr/>
        </p:nvSpPr>
        <p:spPr>
          <a:xfrm>
            <a:off x="-36512" y="6093296"/>
            <a:ext cx="7553671" cy="246221"/>
          </a:xfrm>
          <a:prstGeom prst="rect">
            <a:avLst/>
          </a:prstGeom>
          <a:noFill/>
        </p:spPr>
        <p:txBody>
          <a:bodyPr wrap="none" rtlCol="0">
            <a:spAutoFit/>
          </a:bodyPr>
          <a:lstStyle/>
          <a:p>
            <a:r>
              <a:rPr lang="en-AU" sz="1000" dirty="0">
                <a:latin typeface="Calibri Light" panose="020F0302020204030204" pitchFamily="34" charset="0"/>
                <a:cs typeface="Calibri Light" panose="020F0302020204030204" pitchFamily="34" charset="0"/>
              </a:rPr>
              <a:t>Observational estimates and values from ACCESS1.0 and ACCESS1.3 from Kowalczyk et al. (2013); ACCESS1.3 = ACCESS1.0+CABLE+UM updates</a:t>
            </a:r>
          </a:p>
        </p:txBody>
      </p:sp>
      <p:sp>
        <p:nvSpPr>
          <p:cNvPr id="19" name="TextBox 18">
            <a:extLst>
              <a:ext uri="{FF2B5EF4-FFF2-40B4-BE49-F238E27FC236}">
                <a16:creationId xmlns:a16="http://schemas.microsoft.com/office/drawing/2014/main" id="{6395097A-579C-471B-A8E0-948ED043ED40}"/>
              </a:ext>
            </a:extLst>
          </p:cNvPr>
          <p:cNvSpPr txBox="1"/>
          <p:nvPr/>
        </p:nvSpPr>
        <p:spPr>
          <a:xfrm>
            <a:off x="-6633" y="4941168"/>
            <a:ext cx="4012637" cy="261610"/>
          </a:xfrm>
          <a:prstGeom prst="rect">
            <a:avLst/>
          </a:prstGeom>
          <a:noFill/>
        </p:spPr>
        <p:txBody>
          <a:bodyPr wrap="none" rtlCol="0">
            <a:spAutoFit/>
          </a:bodyPr>
          <a:lstStyle/>
          <a:p>
            <a:r>
              <a:rPr lang="en-AU" sz="1100" dirty="0">
                <a:latin typeface="Calibri Light" panose="020F0302020204030204" pitchFamily="34" charset="0"/>
                <a:cs typeface="Calibri Light" panose="020F0302020204030204" pitchFamily="34" charset="0"/>
              </a:rPr>
              <a:t>(</a:t>
            </a:r>
            <a:r>
              <a:rPr lang="en-AU" sz="1100" dirty="0">
                <a:latin typeface="Calibri Light" panose="020F0302020204030204" pitchFamily="34" charset="0"/>
                <a:cs typeface="Calibri Light" panose="020F0302020204030204" pitchFamily="34" charset="0"/>
                <a:sym typeface="Symbol" panose="05050102010706020507" pitchFamily="18" charset="2"/>
              </a:rPr>
              <a:t>Wm</a:t>
            </a:r>
            <a:r>
              <a:rPr lang="en-AU" sz="1100" baseline="30000" dirty="0">
                <a:latin typeface="Calibri Light" panose="020F0302020204030204" pitchFamily="34" charset="0"/>
                <a:cs typeface="Calibri Light" panose="020F0302020204030204" pitchFamily="34" charset="0"/>
                <a:sym typeface="Symbol" panose="05050102010706020507" pitchFamily="18" charset="2"/>
              </a:rPr>
              <a:t>-2</a:t>
            </a:r>
            <a:r>
              <a:rPr lang="en-AU" sz="1100" dirty="0">
                <a:latin typeface="Calibri Light" panose="020F0302020204030204" pitchFamily="34" charset="0"/>
                <a:cs typeface="Calibri Light" panose="020F0302020204030204" pitchFamily="34" charset="0"/>
              </a:rPr>
              <a:t>):  </a:t>
            </a:r>
            <a:r>
              <a:rPr lang="en-AU" sz="1100" dirty="0" err="1">
                <a:latin typeface="Calibri Light" panose="020F0302020204030204" pitchFamily="34" charset="0"/>
                <a:cs typeface="Calibri Light" panose="020F0302020204030204" pitchFamily="34" charset="0"/>
              </a:rPr>
              <a:t>obs</a:t>
            </a:r>
            <a:r>
              <a:rPr lang="en-AU" sz="1100" dirty="0">
                <a:latin typeface="Calibri Light" panose="020F0302020204030204" pitchFamily="34" charset="0"/>
                <a:cs typeface="Calibri Light" panose="020F0302020204030204" pitchFamily="34" charset="0"/>
              </a:rPr>
              <a:t> 30.5-37.3; A1.0 31.4; A1.3 24.0; A1.4 27.2; CM2 27.8</a:t>
            </a:r>
          </a:p>
        </p:txBody>
      </p:sp>
      <p:sp>
        <p:nvSpPr>
          <p:cNvPr id="21" name="TextBox 20">
            <a:extLst>
              <a:ext uri="{FF2B5EF4-FFF2-40B4-BE49-F238E27FC236}">
                <a16:creationId xmlns:a16="http://schemas.microsoft.com/office/drawing/2014/main" id="{97367092-FE80-4D0C-8763-AF90F94FE61E}"/>
              </a:ext>
            </a:extLst>
          </p:cNvPr>
          <p:cNvSpPr txBox="1"/>
          <p:nvPr/>
        </p:nvSpPr>
        <p:spPr>
          <a:xfrm>
            <a:off x="4671165" y="4941168"/>
            <a:ext cx="3919663" cy="261610"/>
          </a:xfrm>
          <a:prstGeom prst="rect">
            <a:avLst/>
          </a:prstGeom>
          <a:noFill/>
        </p:spPr>
        <p:txBody>
          <a:bodyPr wrap="none" rtlCol="0">
            <a:spAutoFit/>
          </a:bodyPr>
          <a:lstStyle/>
          <a:p>
            <a:r>
              <a:rPr lang="en-AU" sz="1100" dirty="0">
                <a:latin typeface="Calibri Light" panose="020F0302020204030204" pitchFamily="34" charset="0"/>
                <a:cs typeface="Calibri Light" panose="020F0302020204030204" pitchFamily="34" charset="0"/>
              </a:rPr>
              <a:t>(</a:t>
            </a:r>
            <a:r>
              <a:rPr lang="en-AU" sz="1100" dirty="0">
                <a:latin typeface="Calibri Light" panose="020F0302020204030204" pitchFamily="34" charset="0"/>
                <a:cs typeface="Calibri Light" panose="020F0302020204030204" pitchFamily="34" charset="0"/>
                <a:sym typeface="Symbol" panose="05050102010706020507" pitchFamily="18" charset="2"/>
              </a:rPr>
              <a:t>Wm</a:t>
            </a:r>
            <a:r>
              <a:rPr lang="en-AU" sz="1100" baseline="30000" dirty="0">
                <a:latin typeface="Calibri Light" panose="020F0302020204030204" pitchFamily="34" charset="0"/>
                <a:cs typeface="Calibri Light" panose="020F0302020204030204" pitchFamily="34" charset="0"/>
                <a:sym typeface="Symbol" panose="05050102010706020507" pitchFamily="18" charset="2"/>
              </a:rPr>
              <a:t>-2</a:t>
            </a:r>
            <a:r>
              <a:rPr lang="en-AU" sz="1100" dirty="0">
                <a:latin typeface="Calibri Light" panose="020F0302020204030204" pitchFamily="34" charset="0"/>
                <a:cs typeface="Calibri Light" panose="020F0302020204030204" pitchFamily="34" charset="0"/>
              </a:rPr>
              <a:t>):  </a:t>
            </a:r>
            <a:r>
              <a:rPr lang="en-AU" sz="1100" dirty="0" err="1">
                <a:latin typeface="Calibri Light" panose="020F0302020204030204" pitchFamily="34" charset="0"/>
                <a:cs typeface="Calibri Light" panose="020F0302020204030204" pitchFamily="34" charset="0"/>
              </a:rPr>
              <a:t>obs</a:t>
            </a:r>
            <a:r>
              <a:rPr lang="en-AU" sz="1100" dirty="0">
                <a:latin typeface="Calibri Light" panose="020F0302020204030204" pitchFamily="34" charset="0"/>
                <a:cs typeface="Calibri Light" panose="020F0302020204030204" pitchFamily="34" charset="0"/>
              </a:rPr>
              <a:t> 34.4-35.9; A1.0 43.4; A1.3 48.8; A1.4 45.1; CM2 43.0</a:t>
            </a:r>
          </a:p>
        </p:txBody>
      </p:sp>
      <p:pic>
        <p:nvPicPr>
          <p:cNvPr id="23" name="Picture 22" descr="A picture containing map&#10;&#10;Description automatically generated">
            <a:extLst>
              <a:ext uri="{FF2B5EF4-FFF2-40B4-BE49-F238E27FC236}">
                <a16:creationId xmlns:a16="http://schemas.microsoft.com/office/drawing/2014/main" id="{4FF5C7DE-257F-4BF4-B9C3-5125384BB14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60032" y="1036800"/>
            <a:ext cx="3236646" cy="1800000"/>
          </a:xfrm>
          <a:prstGeom prst="rect">
            <a:avLst/>
          </a:prstGeom>
        </p:spPr>
      </p:pic>
      <p:pic>
        <p:nvPicPr>
          <p:cNvPr id="24" name="Picture 23" descr="Chart, line chart&#10;&#10;Description automatically generated">
            <a:extLst>
              <a:ext uri="{FF2B5EF4-FFF2-40B4-BE49-F238E27FC236}">
                <a16:creationId xmlns:a16="http://schemas.microsoft.com/office/drawing/2014/main" id="{0ED65582-906F-439C-85AD-3F6DBC90A33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6376" y="1224000"/>
            <a:ext cx="1168941" cy="1728000"/>
          </a:xfrm>
          <a:prstGeom prst="rect">
            <a:avLst/>
          </a:prstGeom>
        </p:spPr>
      </p:pic>
      <p:sp>
        <p:nvSpPr>
          <p:cNvPr id="25" name="TextBox 24">
            <a:extLst>
              <a:ext uri="{FF2B5EF4-FFF2-40B4-BE49-F238E27FC236}">
                <a16:creationId xmlns:a16="http://schemas.microsoft.com/office/drawing/2014/main" id="{39FD5002-B44A-4C66-A72A-46B09E397687}"/>
              </a:ext>
            </a:extLst>
          </p:cNvPr>
          <p:cNvSpPr txBox="1"/>
          <p:nvPr/>
        </p:nvSpPr>
        <p:spPr>
          <a:xfrm>
            <a:off x="6873061" y="1002214"/>
            <a:ext cx="723275" cy="338554"/>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albedo</a:t>
            </a:r>
            <a:r>
              <a:rPr lang="en-AU" sz="1600" dirty="0">
                <a:latin typeface="Calibri Light" panose="020F0302020204030204" pitchFamily="34" charset="0"/>
                <a:cs typeface="Calibri Light" panose="020F0302020204030204" pitchFamily="34" charset="0"/>
              </a:rPr>
              <a:t> </a:t>
            </a:r>
          </a:p>
        </p:txBody>
      </p:sp>
      <p:sp>
        <p:nvSpPr>
          <p:cNvPr id="26" name="TextBox 25">
            <a:extLst>
              <a:ext uri="{FF2B5EF4-FFF2-40B4-BE49-F238E27FC236}">
                <a16:creationId xmlns:a16="http://schemas.microsoft.com/office/drawing/2014/main" id="{360C1DD7-83BC-4861-B3A2-142AE58AD604}"/>
              </a:ext>
            </a:extLst>
          </p:cNvPr>
          <p:cNvSpPr txBox="1"/>
          <p:nvPr/>
        </p:nvSpPr>
        <p:spPr>
          <a:xfrm>
            <a:off x="1621870" y="1000800"/>
            <a:ext cx="1149930"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net radiation </a:t>
            </a:r>
          </a:p>
        </p:txBody>
      </p:sp>
      <p:sp>
        <p:nvSpPr>
          <p:cNvPr id="27" name="TextBox 26">
            <a:extLst>
              <a:ext uri="{FF2B5EF4-FFF2-40B4-BE49-F238E27FC236}">
                <a16:creationId xmlns:a16="http://schemas.microsoft.com/office/drawing/2014/main" id="{52C39113-30F2-4B27-B4B6-EF9CB9F0EA40}"/>
              </a:ext>
            </a:extLst>
          </p:cNvPr>
          <p:cNvSpPr txBox="1"/>
          <p:nvPr/>
        </p:nvSpPr>
        <p:spPr>
          <a:xfrm>
            <a:off x="6588224" y="3105851"/>
            <a:ext cx="1008096"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latent heat </a:t>
            </a:r>
          </a:p>
        </p:txBody>
      </p:sp>
      <p:sp>
        <p:nvSpPr>
          <p:cNvPr id="28" name="TextBox 27">
            <a:extLst>
              <a:ext uri="{FF2B5EF4-FFF2-40B4-BE49-F238E27FC236}">
                <a16:creationId xmlns:a16="http://schemas.microsoft.com/office/drawing/2014/main" id="{DADB79E1-0802-43C6-900D-63B5A26FF418}"/>
              </a:ext>
            </a:extLst>
          </p:cNvPr>
          <p:cNvSpPr txBox="1"/>
          <p:nvPr/>
        </p:nvSpPr>
        <p:spPr>
          <a:xfrm>
            <a:off x="1628056" y="3106800"/>
            <a:ext cx="1168781"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sensible heat </a:t>
            </a:r>
          </a:p>
        </p:txBody>
      </p:sp>
      <p:sp>
        <p:nvSpPr>
          <p:cNvPr id="5" name="Oval 4">
            <a:extLst>
              <a:ext uri="{FF2B5EF4-FFF2-40B4-BE49-F238E27FC236}">
                <a16:creationId xmlns:a16="http://schemas.microsoft.com/office/drawing/2014/main" id="{877F6BF8-E5D5-4F32-8FC7-7F9F6CC82F55}"/>
              </a:ext>
            </a:extLst>
          </p:cNvPr>
          <p:cNvSpPr/>
          <p:nvPr/>
        </p:nvSpPr>
        <p:spPr>
          <a:xfrm>
            <a:off x="8547466" y="1412776"/>
            <a:ext cx="426559" cy="19151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BD88B78B-57C5-4953-8C99-F3D1D4E891DC}"/>
              </a:ext>
            </a:extLst>
          </p:cNvPr>
          <p:cNvCxnSpPr>
            <a:cxnSpLocks/>
          </p:cNvCxnSpPr>
          <p:nvPr/>
        </p:nvCxnSpPr>
        <p:spPr>
          <a:xfrm>
            <a:off x="8892480" y="734798"/>
            <a:ext cx="0" cy="6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5ADF082-EF85-4353-A9C1-938D1EC07948}"/>
              </a:ext>
            </a:extLst>
          </p:cNvPr>
          <p:cNvSpPr txBox="1"/>
          <p:nvPr/>
        </p:nvSpPr>
        <p:spPr>
          <a:xfrm>
            <a:off x="7671373" y="332656"/>
            <a:ext cx="1509139" cy="553998"/>
          </a:xfrm>
          <a:prstGeom prst="rect">
            <a:avLst/>
          </a:prstGeom>
          <a:noFill/>
        </p:spPr>
        <p:txBody>
          <a:bodyPr wrap="square" rtlCol="0">
            <a:spAutoFit/>
          </a:bodyPr>
          <a:lstStyle/>
          <a:p>
            <a:r>
              <a:rPr lang="en-AU" sz="1000" dirty="0">
                <a:latin typeface="Calibri Light" panose="020F0302020204030204" pitchFamily="34" charset="0"/>
                <a:cs typeface="Calibri Light" panose="020F0302020204030204" pitchFamily="34" charset="0"/>
              </a:rPr>
              <a:t>averaging is masking a lot of variation by season and vegetation type</a:t>
            </a:r>
          </a:p>
        </p:txBody>
      </p:sp>
    </p:spTree>
    <p:extLst>
      <p:ext uri="{BB962C8B-B14F-4D97-AF65-F5344CB8AC3E}">
        <p14:creationId xmlns:p14="http://schemas.microsoft.com/office/powerpoint/2010/main" val="321567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2B07-C9DE-4224-96C2-279BF3F6FBBC}"/>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Diurnal temperature range</a:t>
            </a:r>
          </a:p>
        </p:txBody>
      </p:sp>
      <p:sp>
        <p:nvSpPr>
          <p:cNvPr id="3" name="Slide Number Placeholder 2">
            <a:extLst>
              <a:ext uri="{FF2B5EF4-FFF2-40B4-BE49-F238E27FC236}">
                <a16:creationId xmlns:a16="http://schemas.microsoft.com/office/drawing/2014/main" id="{EFB61726-5B04-4D1E-9862-2AC0EA1D74E0}"/>
              </a:ext>
            </a:extLst>
          </p:cNvPr>
          <p:cNvSpPr>
            <a:spLocks noGrp="1"/>
          </p:cNvSpPr>
          <p:nvPr>
            <p:ph type="sldNum" sz="quarter" idx="4"/>
          </p:nvPr>
        </p:nvSpPr>
        <p:spPr/>
        <p:txBody>
          <a:bodyPr/>
          <a:lstStyle/>
          <a:p>
            <a:fld id="{2ABE124A-B5C5-46E0-B944-45307B126769}" type="slidenum">
              <a:rPr lang="en-AU" smtClean="0"/>
              <a:pPr/>
              <a:t>5</a:t>
            </a:fld>
            <a:r>
              <a:rPr lang="en-AU"/>
              <a:t>  |</a:t>
            </a:r>
            <a:endParaRPr lang="en-AU" dirty="0"/>
          </a:p>
        </p:txBody>
      </p:sp>
      <p:pic>
        <p:nvPicPr>
          <p:cNvPr id="5" name="Picture 4" descr="Map&#10;&#10;Description automatically generated">
            <a:extLst>
              <a:ext uri="{FF2B5EF4-FFF2-40B4-BE49-F238E27FC236}">
                <a16:creationId xmlns:a16="http://schemas.microsoft.com/office/drawing/2014/main" id="{30FB0FE6-24B5-4F54-A864-630B51285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0" y="1036800"/>
            <a:ext cx="3236646" cy="180000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DB6594C2-E0D7-485F-8D81-146D1BAE2F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7061" y="1224000"/>
            <a:ext cx="1135059" cy="1728000"/>
          </a:xfrm>
          <a:prstGeom prst="rect">
            <a:avLst/>
          </a:prstGeom>
        </p:spPr>
      </p:pic>
      <p:pic>
        <p:nvPicPr>
          <p:cNvPr id="9" name="Picture 8">
            <a:extLst>
              <a:ext uri="{FF2B5EF4-FFF2-40B4-BE49-F238E27FC236}">
                <a16:creationId xmlns:a16="http://schemas.microsoft.com/office/drawing/2014/main" id="{B43549CE-CC4A-487F-93FE-9F8905C728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4248" y="1224000"/>
            <a:ext cx="1132235" cy="1728000"/>
          </a:xfrm>
          <a:prstGeom prst="rect">
            <a:avLst/>
          </a:prstGeom>
        </p:spPr>
      </p:pic>
      <p:pic>
        <p:nvPicPr>
          <p:cNvPr id="11" name="Picture 10" descr="Chart, line chart&#10;&#10;Description automatically generated">
            <a:extLst>
              <a:ext uri="{FF2B5EF4-FFF2-40B4-BE49-F238E27FC236}">
                <a16:creationId xmlns:a16="http://schemas.microsoft.com/office/drawing/2014/main" id="{00E4D95B-789E-4135-A71E-CD6ABD547BC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2013" y="1224000"/>
            <a:ext cx="1132235" cy="1728000"/>
          </a:xfrm>
          <a:prstGeom prst="rect">
            <a:avLst/>
          </a:prstGeom>
        </p:spPr>
      </p:pic>
      <p:pic>
        <p:nvPicPr>
          <p:cNvPr id="13" name="Picture 12" descr="Chart, line chart&#10;&#10;Description automatically generated">
            <a:extLst>
              <a:ext uri="{FF2B5EF4-FFF2-40B4-BE49-F238E27FC236}">
                <a16:creationId xmlns:a16="http://schemas.microsoft.com/office/drawing/2014/main" id="{61F17E1D-4082-474E-9116-23128DCE15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04261" y="1224000"/>
            <a:ext cx="1132235" cy="1728000"/>
          </a:xfrm>
          <a:prstGeom prst="rect">
            <a:avLst/>
          </a:prstGeom>
        </p:spPr>
      </p:pic>
      <p:pic>
        <p:nvPicPr>
          <p:cNvPr id="15" name="Picture 14" descr="Map&#10;&#10;Description automatically generated">
            <a:extLst>
              <a:ext uri="{FF2B5EF4-FFF2-40B4-BE49-F238E27FC236}">
                <a16:creationId xmlns:a16="http://schemas.microsoft.com/office/drawing/2014/main" id="{EC8A1CF3-7529-4D52-916B-03C51CF291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00" y="3121200"/>
            <a:ext cx="3236646" cy="1800000"/>
          </a:xfrm>
          <a:prstGeom prst="rect">
            <a:avLst/>
          </a:prstGeom>
        </p:spPr>
      </p:pic>
      <p:pic>
        <p:nvPicPr>
          <p:cNvPr id="17" name="Picture 16" descr="Chart, line chart&#10;&#10;Description automatically generated">
            <a:extLst>
              <a:ext uri="{FF2B5EF4-FFF2-40B4-BE49-F238E27FC236}">
                <a16:creationId xmlns:a16="http://schemas.microsoft.com/office/drawing/2014/main" id="{7A8D45D2-4239-4A9F-BB94-FADE8AE094D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17061" y="3286800"/>
            <a:ext cx="1135059" cy="1728000"/>
          </a:xfrm>
          <a:prstGeom prst="rect">
            <a:avLst/>
          </a:prstGeom>
        </p:spPr>
      </p:pic>
      <p:pic>
        <p:nvPicPr>
          <p:cNvPr id="19" name="Picture 18" descr="A picture containing line chart&#10;&#10;Description automatically generated">
            <a:extLst>
              <a:ext uri="{FF2B5EF4-FFF2-40B4-BE49-F238E27FC236}">
                <a16:creationId xmlns:a16="http://schemas.microsoft.com/office/drawing/2014/main" id="{FECCEBE3-0F2C-43AF-B4BE-47699EEEEB8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4141" y="3286800"/>
            <a:ext cx="1132235" cy="1728000"/>
          </a:xfrm>
          <a:prstGeom prst="rect">
            <a:avLst/>
          </a:prstGeom>
        </p:spPr>
      </p:pic>
      <p:pic>
        <p:nvPicPr>
          <p:cNvPr id="21" name="Picture 20">
            <a:extLst>
              <a:ext uri="{FF2B5EF4-FFF2-40B4-BE49-F238E27FC236}">
                <a16:creationId xmlns:a16="http://schemas.microsoft.com/office/drawing/2014/main" id="{9E7497B4-5867-4E08-B97E-84D5B030B12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72013" y="3286800"/>
            <a:ext cx="1132235" cy="1728000"/>
          </a:xfrm>
          <a:prstGeom prst="rect">
            <a:avLst/>
          </a:prstGeom>
        </p:spPr>
      </p:pic>
      <p:pic>
        <p:nvPicPr>
          <p:cNvPr id="23" name="Picture 22" descr="A picture containing line chart&#10;&#10;Description automatically generated">
            <a:extLst>
              <a:ext uri="{FF2B5EF4-FFF2-40B4-BE49-F238E27FC236}">
                <a16:creationId xmlns:a16="http://schemas.microsoft.com/office/drawing/2014/main" id="{DEBDC18F-5D63-49DA-B722-B574CE3F915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56376" y="3286800"/>
            <a:ext cx="1132235" cy="1728000"/>
          </a:xfrm>
          <a:prstGeom prst="rect">
            <a:avLst/>
          </a:prstGeom>
        </p:spPr>
      </p:pic>
      <p:pic>
        <p:nvPicPr>
          <p:cNvPr id="6" name="Picture 5" descr="Chart, line chart&#10;&#10;Description automatically generated">
            <a:extLst>
              <a:ext uri="{FF2B5EF4-FFF2-40B4-BE49-F238E27FC236}">
                <a16:creationId xmlns:a16="http://schemas.microsoft.com/office/drawing/2014/main" id="{9073CC86-52D2-4257-B2CC-3ED51D47813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17325" y="1221241"/>
            <a:ext cx="1132235" cy="1728000"/>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5F93A1CB-44BD-4DBE-9C66-E4FBE7AAFC4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31840" y="3286800"/>
            <a:ext cx="1132235" cy="1728000"/>
          </a:xfrm>
          <a:prstGeom prst="rect">
            <a:avLst/>
          </a:prstGeom>
        </p:spPr>
      </p:pic>
      <p:sp>
        <p:nvSpPr>
          <p:cNvPr id="12" name="TextBox 11">
            <a:extLst>
              <a:ext uri="{FF2B5EF4-FFF2-40B4-BE49-F238E27FC236}">
                <a16:creationId xmlns:a16="http://schemas.microsoft.com/office/drawing/2014/main" id="{BCB79990-E9EE-46C4-8155-90C7257C59A2}"/>
              </a:ext>
            </a:extLst>
          </p:cNvPr>
          <p:cNvSpPr txBox="1"/>
          <p:nvPr/>
        </p:nvSpPr>
        <p:spPr>
          <a:xfrm>
            <a:off x="251520" y="5157192"/>
            <a:ext cx="7353936" cy="923330"/>
          </a:xfrm>
          <a:prstGeom prst="rect">
            <a:avLst/>
          </a:prstGeom>
          <a:noFill/>
        </p:spPr>
        <p:txBody>
          <a:bodyPr wrap="none" rtlCol="0">
            <a:spAutoFit/>
          </a:bodyPr>
          <a:lstStyle/>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warmer over Antarctica in both maximum and minimum temperatures</a:t>
            </a: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general decrease in diurnal temperature range – mainly increase in T</a:t>
            </a:r>
            <a:r>
              <a:rPr lang="en-AU" baseline="-25000" dirty="0">
                <a:latin typeface="Calibri Light" panose="020F0302020204030204" pitchFamily="34" charset="0"/>
                <a:cs typeface="Calibri Light" panose="020F0302020204030204" pitchFamily="34" charset="0"/>
              </a:rPr>
              <a:t>min</a:t>
            </a:r>
            <a:r>
              <a:rPr lang="en-AU"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AU" i="1" dirty="0">
                <a:latin typeface="Calibri Light" panose="020F0302020204030204" pitchFamily="34" charset="0"/>
                <a:cs typeface="Calibri Light" panose="020F0302020204030204" pitchFamily="34" charset="0"/>
              </a:rPr>
              <a:t>BUT</a:t>
            </a:r>
            <a:r>
              <a:rPr lang="en-AU" dirty="0">
                <a:latin typeface="Calibri Light" panose="020F0302020204030204" pitchFamily="34" charset="0"/>
                <a:cs typeface="Calibri Light" panose="020F0302020204030204" pitchFamily="34" charset="0"/>
              </a:rPr>
              <a:t> increase in diurnal temperature range over boreal/tall canopies</a:t>
            </a:r>
          </a:p>
        </p:txBody>
      </p:sp>
      <p:pic>
        <p:nvPicPr>
          <p:cNvPr id="16" name="Picture 15" descr="A picture containing line chart&#10;&#10;Description automatically generated">
            <a:extLst>
              <a:ext uri="{FF2B5EF4-FFF2-40B4-BE49-F238E27FC236}">
                <a16:creationId xmlns:a16="http://schemas.microsoft.com/office/drawing/2014/main" id="{65AD03B2-8FE6-46E0-AC10-8DF2751016A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32000" y="3286800"/>
            <a:ext cx="1132235" cy="1728000"/>
          </a:xfrm>
          <a:prstGeom prst="rect">
            <a:avLst/>
          </a:prstGeom>
        </p:spPr>
      </p:pic>
      <p:sp>
        <p:nvSpPr>
          <p:cNvPr id="18" name="TextBox 17">
            <a:extLst>
              <a:ext uri="{FF2B5EF4-FFF2-40B4-BE49-F238E27FC236}">
                <a16:creationId xmlns:a16="http://schemas.microsoft.com/office/drawing/2014/main" id="{98A4B82D-9323-48E6-8EBC-232D6D22FA88}"/>
              </a:ext>
            </a:extLst>
          </p:cNvPr>
          <p:cNvSpPr txBox="1"/>
          <p:nvPr/>
        </p:nvSpPr>
        <p:spPr>
          <a:xfrm>
            <a:off x="-934" y="2780928"/>
            <a:ext cx="2935419" cy="261610"/>
          </a:xfrm>
          <a:prstGeom prst="rect">
            <a:avLst/>
          </a:prstGeom>
          <a:noFill/>
        </p:spPr>
        <p:txBody>
          <a:bodyPr wrap="none" rtlCol="0">
            <a:spAutoFit/>
          </a:bodyPr>
          <a:lstStyle/>
          <a:p>
            <a:r>
              <a:rPr lang="en-AU" sz="1100" dirty="0">
                <a:latin typeface="Calibri Light" panose="020F0302020204030204" pitchFamily="34" charset="0"/>
                <a:cs typeface="Calibri Light" panose="020F0302020204030204" pitchFamily="34" charset="0"/>
              </a:rPr>
              <a:t>(</a:t>
            </a:r>
            <a:r>
              <a:rPr lang="en-AU" sz="1100" dirty="0">
                <a:latin typeface="Calibri Light" panose="020F0302020204030204" pitchFamily="34" charset="0"/>
                <a:cs typeface="Calibri Light" panose="020F0302020204030204" pitchFamily="34" charset="0"/>
                <a:sym typeface="Symbol" panose="05050102010706020507" pitchFamily="18" charset="2"/>
              </a:rPr>
              <a:t>C):  </a:t>
            </a:r>
            <a:r>
              <a:rPr lang="en-AU" sz="1100" dirty="0">
                <a:latin typeface="Calibri Light" panose="020F0302020204030204" pitchFamily="34" charset="0"/>
                <a:cs typeface="Calibri Light" panose="020F0302020204030204" pitchFamily="34" charset="0"/>
              </a:rPr>
              <a:t>A1.0 13.3; A1.1 12.4; A1.4 12.4; CM2 12.8 </a:t>
            </a:r>
          </a:p>
        </p:txBody>
      </p:sp>
      <p:sp>
        <p:nvSpPr>
          <p:cNvPr id="20" name="TextBox 19">
            <a:extLst>
              <a:ext uri="{FF2B5EF4-FFF2-40B4-BE49-F238E27FC236}">
                <a16:creationId xmlns:a16="http://schemas.microsoft.com/office/drawing/2014/main" id="{5957A29B-EFA0-4D30-9522-CBB37DB74CF1}"/>
              </a:ext>
            </a:extLst>
          </p:cNvPr>
          <p:cNvSpPr txBox="1"/>
          <p:nvPr/>
        </p:nvSpPr>
        <p:spPr>
          <a:xfrm>
            <a:off x="-6633" y="4869160"/>
            <a:ext cx="2646878" cy="261610"/>
          </a:xfrm>
          <a:prstGeom prst="rect">
            <a:avLst/>
          </a:prstGeom>
          <a:noFill/>
        </p:spPr>
        <p:txBody>
          <a:bodyPr wrap="none" rtlCol="0">
            <a:spAutoFit/>
          </a:bodyPr>
          <a:lstStyle/>
          <a:p>
            <a:r>
              <a:rPr lang="en-AU" sz="1100" dirty="0">
                <a:latin typeface="Calibri Light" panose="020F0302020204030204" pitchFamily="34" charset="0"/>
                <a:cs typeface="Calibri Light" panose="020F0302020204030204" pitchFamily="34" charset="0"/>
              </a:rPr>
              <a:t>(</a:t>
            </a:r>
            <a:r>
              <a:rPr lang="en-AU" sz="1100" dirty="0">
                <a:latin typeface="Calibri Light" panose="020F0302020204030204" pitchFamily="34" charset="0"/>
                <a:cs typeface="Calibri Light" panose="020F0302020204030204" pitchFamily="34" charset="0"/>
                <a:sym typeface="Symbol" panose="05050102010706020507" pitchFamily="18" charset="2"/>
              </a:rPr>
              <a:t>C):  </a:t>
            </a:r>
            <a:r>
              <a:rPr lang="en-AU" sz="1100" dirty="0">
                <a:latin typeface="Calibri Light" panose="020F0302020204030204" pitchFamily="34" charset="0"/>
                <a:cs typeface="Calibri Light" panose="020F0302020204030204" pitchFamily="34" charset="0"/>
              </a:rPr>
              <a:t>A1.0 3.8; A1.1 3.9; A1.4 2.9; CM2 3.7 </a:t>
            </a:r>
          </a:p>
        </p:txBody>
      </p:sp>
      <p:sp>
        <p:nvSpPr>
          <p:cNvPr id="22" name="TextBox 21">
            <a:extLst>
              <a:ext uri="{FF2B5EF4-FFF2-40B4-BE49-F238E27FC236}">
                <a16:creationId xmlns:a16="http://schemas.microsoft.com/office/drawing/2014/main" id="{217E9681-8054-4281-93B5-CA2AFA990B91}"/>
              </a:ext>
            </a:extLst>
          </p:cNvPr>
          <p:cNvSpPr txBox="1"/>
          <p:nvPr/>
        </p:nvSpPr>
        <p:spPr>
          <a:xfrm>
            <a:off x="220262" y="6093296"/>
            <a:ext cx="5360763" cy="246221"/>
          </a:xfrm>
          <a:prstGeom prst="rect">
            <a:avLst/>
          </a:prstGeom>
          <a:noFill/>
        </p:spPr>
        <p:txBody>
          <a:bodyPr wrap="none" rtlCol="0">
            <a:spAutoFit/>
          </a:bodyPr>
          <a:lstStyle/>
          <a:p>
            <a:r>
              <a:rPr lang="en-AU" sz="1000" dirty="0">
                <a:latin typeface="Calibri Light" panose="020F0302020204030204" pitchFamily="34" charset="0"/>
                <a:cs typeface="Calibri Light" panose="020F0302020204030204" pitchFamily="34" charset="0"/>
              </a:rPr>
              <a:t>Values from ACCESS1.0 and ACCESS1.1 from Kowalczyk et al. (2015); ACCESS1.1 = ACCESS1.0+CABLE</a:t>
            </a:r>
          </a:p>
        </p:txBody>
      </p:sp>
      <p:sp>
        <p:nvSpPr>
          <p:cNvPr id="4" name="TextBox 3">
            <a:extLst>
              <a:ext uri="{FF2B5EF4-FFF2-40B4-BE49-F238E27FC236}">
                <a16:creationId xmlns:a16="http://schemas.microsoft.com/office/drawing/2014/main" id="{55EF1329-6896-48BD-B104-AE791CC67A86}"/>
              </a:ext>
            </a:extLst>
          </p:cNvPr>
          <p:cNvSpPr txBox="1"/>
          <p:nvPr/>
        </p:nvSpPr>
        <p:spPr>
          <a:xfrm>
            <a:off x="6138886" y="967505"/>
            <a:ext cx="1529458" cy="276999"/>
          </a:xfrm>
          <a:prstGeom prst="rect">
            <a:avLst/>
          </a:prstGeom>
          <a:noFill/>
        </p:spPr>
        <p:txBody>
          <a:bodyPr wrap="none" rtlCol="0">
            <a:spAutoFit/>
          </a:bodyPr>
          <a:lstStyle/>
          <a:p>
            <a:r>
              <a:rPr lang="en-AU" sz="1200" dirty="0">
                <a:latin typeface="Calibri Light" panose="020F0302020204030204" pitchFamily="34" charset="0"/>
                <a:cs typeface="Calibri Light" panose="020F0302020204030204" pitchFamily="34" charset="0"/>
              </a:rPr>
              <a:t>differences by season</a:t>
            </a:r>
          </a:p>
        </p:txBody>
      </p:sp>
      <p:sp>
        <p:nvSpPr>
          <p:cNvPr id="24" name="TextBox 23">
            <a:extLst>
              <a:ext uri="{FF2B5EF4-FFF2-40B4-BE49-F238E27FC236}">
                <a16:creationId xmlns:a16="http://schemas.microsoft.com/office/drawing/2014/main" id="{21A09B38-51A7-4901-9AD4-51811FA80129}"/>
              </a:ext>
            </a:extLst>
          </p:cNvPr>
          <p:cNvSpPr txBox="1"/>
          <p:nvPr/>
        </p:nvSpPr>
        <p:spPr>
          <a:xfrm>
            <a:off x="2119185" y="1032991"/>
            <a:ext cx="652615"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max T </a:t>
            </a:r>
          </a:p>
        </p:txBody>
      </p:sp>
      <p:sp>
        <p:nvSpPr>
          <p:cNvPr id="25" name="TextBox 24">
            <a:extLst>
              <a:ext uri="{FF2B5EF4-FFF2-40B4-BE49-F238E27FC236}">
                <a16:creationId xmlns:a16="http://schemas.microsoft.com/office/drawing/2014/main" id="{B87DAA85-DE57-45F2-BF68-5989A6C83683}"/>
              </a:ext>
            </a:extLst>
          </p:cNvPr>
          <p:cNvSpPr txBox="1"/>
          <p:nvPr/>
        </p:nvSpPr>
        <p:spPr>
          <a:xfrm>
            <a:off x="2123728" y="3121223"/>
            <a:ext cx="627095"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min T </a:t>
            </a:r>
          </a:p>
        </p:txBody>
      </p:sp>
      <p:cxnSp>
        <p:nvCxnSpPr>
          <p:cNvPr id="14" name="Straight Arrow Connector 13">
            <a:extLst>
              <a:ext uri="{FF2B5EF4-FFF2-40B4-BE49-F238E27FC236}">
                <a16:creationId xmlns:a16="http://schemas.microsoft.com/office/drawing/2014/main" id="{DDEDFEE5-3DE1-46F5-8E59-CA5578560F6B}"/>
              </a:ext>
            </a:extLst>
          </p:cNvPr>
          <p:cNvCxnSpPr/>
          <p:nvPr/>
        </p:nvCxnSpPr>
        <p:spPr>
          <a:xfrm flipH="1">
            <a:off x="4788024" y="1127125"/>
            <a:ext cx="13681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96AE2C-9A3E-45AA-9DC1-35FFA30F278B}"/>
              </a:ext>
            </a:extLst>
          </p:cNvPr>
          <p:cNvCxnSpPr>
            <a:cxnSpLocks/>
          </p:cNvCxnSpPr>
          <p:nvPr/>
        </p:nvCxnSpPr>
        <p:spPr>
          <a:xfrm rot="10800000" flipH="1">
            <a:off x="7605456" y="1126490"/>
            <a:ext cx="13681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0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2B07-C9DE-4224-96C2-279BF3F6FBBC}"/>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Clouds</a:t>
            </a:r>
          </a:p>
        </p:txBody>
      </p:sp>
      <p:sp>
        <p:nvSpPr>
          <p:cNvPr id="3" name="Slide Number Placeholder 2">
            <a:extLst>
              <a:ext uri="{FF2B5EF4-FFF2-40B4-BE49-F238E27FC236}">
                <a16:creationId xmlns:a16="http://schemas.microsoft.com/office/drawing/2014/main" id="{EFB61726-5B04-4D1E-9862-2AC0EA1D74E0}"/>
              </a:ext>
            </a:extLst>
          </p:cNvPr>
          <p:cNvSpPr>
            <a:spLocks noGrp="1"/>
          </p:cNvSpPr>
          <p:nvPr>
            <p:ph type="sldNum" sz="quarter" idx="4"/>
          </p:nvPr>
        </p:nvSpPr>
        <p:spPr/>
        <p:txBody>
          <a:bodyPr/>
          <a:lstStyle/>
          <a:p>
            <a:fld id="{2ABE124A-B5C5-46E0-B944-45307B126769}" type="slidenum">
              <a:rPr lang="en-AU" smtClean="0"/>
              <a:pPr/>
              <a:t>6</a:t>
            </a:fld>
            <a:r>
              <a:rPr lang="en-AU"/>
              <a:t>  |</a:t>
            </a:r>
            <a:endParaRPr lang="en-AU" dirty="0"/>
          </a:p>
        </p:txBody>
      </p:sp>
      <p:pic>
        <p:nvPicPr>
          <p:cNvPr id="5" name="Picture 4" descr="Map&#10;&#10;Description automatically generated">
            <a:extLst>
              <a:ext uri="{FF2B5EF4-FFF2-40B4-BE49-F238E27FC236}">
                <a16:creationId xmlns:a16="http://schemas.microsoft.com/office/drawing/2014/main" id="{E61FBE8F-7AA8-4D46-8BB1-04910DD29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0" y="1036800"/>
            <a:ext cx="3236646" cy="1800000"/>
          </a:xfrm>
          <a:prstGeom prst="rect">
            <a:avLst/>
          </a:prstGeom>
        </p:spPr>
      </p:pic>
      <p:pic>
        <p:nvPicPr>
          <p:cNvPr id="7" name="Picture 6" descr="Chart, line chart&#10;&#10;Description automatically generated">
            <a:extLst>
              <a:ext uri="{FF2B5EF4-FFF2-40B4-BE49-F238E27FC236}">
                <a16:creationId xmlns:a16="http://schemas.microsoft.com/office/drawing/2014/main" id="{1CA9ABDB-5CE4-4602-904D-3056F721E8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6400" y="1224000"/>
            <a:ext cx="1146353" cy="1728000"/>
          </a:xfrm>
          <a:prstGeom prst="rect">
            <a:avLst/>
          </a:prstGeom>
        </p:spPr>
      </p:pic>
      <p:pic>
        <p:nvPicPr>
          <p:cNvPr id="11" name="Picture 10" descr="Map&#10;&#10;Description automatically generated">
            <a:extLst>
              <a:ext uri="{FF2B5EF4-FFF2-40B4-BE49-F238E27FC236}">
                <a16:creationId xmlns:a16="http://schemas.microsoft.com/office/drawing/2014/main" id="{5062D494-779E-482B-95CC-166D86D5EA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8800" y="1036800"/>
            <a:ext cx="3236646" cy="1800000"/>
          </a:xfrm>
          <a:prstGeom prst="rect">
            <a:avLst/>
          </a:prstGeom>
        </p:spPr>
      </p:pic>
      <p:pic>
        <p:nvPicPr>
          <p:cNvPr id="13" name="Picture 12" descr="Chart, line chart&#10;&#10;Description automatically generated">
            <a:extLst>
              <a:ext uri="{FF2B5EF4-FFF2-40B4-BE49-F238E27FC236}">
                <a16:creationId xmlns:a16="http://schemas.microsoft.com/office/drawing/2014/main" id="{DF44FC8B-4ACD-4689-B185-95F940260B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5597" y="1224000"/>
            <a:ext cx="1146353" cy="1728000"/>
          </a:xfrm>
          <a:prstGeom prst="rect">
            <a:avLst/>
          </a:prstGeom>
        </p:spPr>
      </p:pic>
      <p:grpSp>
        <p:nvGrpSpPr>
          <p:cNvPr id="20" name="Group 19">
            <a:extLst>
              <a:ext uri="{FF2B5EF4-FFF2-40B4-BE49-F238E27FC236}">
                <a16:creationId xmlns:a16="http://schemas.microsoft.com/office/drawing/2014/main" id="{DEF95B30-603C-4C55-918C-A79FBD965D37}"/>
              </a:ext>
            </a:extLst>
          </p:cNvPr>
          <p:cNvGrpSpPr/>
          <p:nvPr/>
        </p:nvGrpSpPr>
        <p:grpSpPr>
          <a:xfrm>
            <a:off x="39600" y="3121200"/>
            <a:ext cx="9332045" cy="2673199"/>
            <a:chOff x="39600" y="3121200"/>
            <a:chExt cx="9332045" cy="2673199"/>
          </a:xfrm>
        </p:grpSpPr>
        <p:sp>
          <p:nvSpPr>
            <p:cNvPr id="6" name="TextBox 5">
              <a:extLst>
                <a:ext uri="{FF2B5EF4-FFF2-40B4-BE49-F238E27FC236}">
                  <a16:creationId xmlns:a16="http://schemas.microsoft.com/office/drawing/2014/main" id="{1EE177BE-F4C2-4891-8510-F99F6F87DC82}"/>
                </a:ext>
              </a:extLst>
            </p:cNvPr>
            <p:cNvSpPr txBox="1"/>
            <p:nvPr/>
          </p:nvSpPr>
          <p:spPr>
            <a:xfrm>
              <a:off x="251520" y="5148068"/>
              <a:ext cx="9120125" cy="646331"/>
            </a:xfrm>
            <a:prstGeom prst="rect">
              <a:avLst/>
            </a:prstGeom>
            <a:noFill/>
          </p:spPr>
          <p:txBody>
            <a:bodyPr wrap="none" rtlCol="0">
              <a:spAutoFit/>
            </a:bodyPr>
            <a:lstStyle/>
            <a:p>
              <a:r>
                <a:rPr lang="en-AU" dirty="0">
                  <a:latin typeface="Calibri Light" panose="020F0302020204030204" pitchFamily="34" charset="0"/>
                  <a:cs typeface="Calibri Light" panose="020F0302020204030204" pitchFamily="34" charset="0"/>
                </a:rPr>
                <a:t>Reduced evapotranspiration over boreal regions (NH spring)</a:t>
              </a:r>
            </a:p>
            <a:p>
              <a:r>
                <a:rPr lang="en-AU" dirty="0">
                  <a:latin typeface="Calibri Light" panose="020F0302020204030204" pitchFamily="34" charset="0"/>
                  <a:cs typeface="Calibri Light" panose="020F0302020204030204" pitchFamily="34" charset="0"/>
                  <a:sym typeface="Symbol" panose="05050102010706020507" pitchFamily="18" charset="2"/>
                </a:rPr>
                <a:t>	 </a:t>
              </a:r>
              <a:r>
                <a:rPr lang="en-AU" dirty="0">
                  <a:latin typeface="Calibri Light" panose="020F0302020204030204" pitchFamily="34" charset="0"/>
                  <a:cs typeface="Calibri Light" panose="020F0302020204030204" pitchFamily="34" charset="0"/>
                </a:rPr>
                <a:t>less low level cloud, increased S</a:t>
              </a:r>
              <a:r>
                <a:rPr lang="en-AU" baseline="30000" dirty="0">
                  <a:latin typeface="Calibri Light" panose="020F0302020204030204" pitchFamily="34" charset="0"/>
                  <a:cs typeface="Calibri Light" panose="020F0302020204030204" pitchFamily="34" charset="0"/>
                  <a:sym typeface="Symbol" panose="05050102010706020507" pitchFamily="18" charset="2"/>
                </a:rPr>
                <a:t></a:t>
              </a:r>
              <a:r>
                <a:rPr lang="en-AU" dirty="0">
                  <a:latin typeface="Calibri Light" panose="020F0302020204030204" pitchFamily="34" charset="0"/>
                  <a:cs typeface="Calibri Light" panose="020F0302020204030204" pitchFamily="34" charset="0"/>
                </a:rPr>
                <a:t>, decreased L</a:t>
              </a:r>
              <a:r>
                <a:rPr lang="en-AU" baseline="30000" dirty="0">
                  <a:latin typeface="Calibri Light" panose="020F0302020204030204" pitchFamily="34" charset="0"/>
                  <a:cs typeface="Calibri Light" panose="020F0302020204030204" pitchFamily="34" charset="0"/>
                  <a:sym typeface="Symbol" panose="05050102010706020507" pitchFamily="18" charset="2"/>
                </a:rPr>
                <a:t></a:t>
              </a:r>
              <a:r>
                <a:rPr lang="en-AU" dirty="0">
                  <a:latin typeface="Calibri Light" panose="020F0302020204030204" pitchFamily="34" charset="0"/>
                  <a:cs typeface="Calibri Light" panose="020F0302020204030204" pitchFamily="34" charset="0"/>
                </a:rPr>
                <a:t> &amp; larger diurnal temperature range</a:t>
              </a:r>
            </a:p>
          </p:txBody>
        </p:sp>
        <p:pic>
          <p:nvPicPr>
            <p:cNvPr id="8" name="Picture 7" descr="Map&#10;&#10;Description automatically generated">
              <a:extLst>
                <a:ext uri="{FF2B5EF4-FFF2-40B4-BE49-F238E27FC236}">
                  <a16:creationId xmlns:a16="http://schemas.microsoft.com/office/drawing/2014/main" id="{DD86F33A-EC9F-4F0C-B95F-7AE58BA430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8800" y="3121200"/>
              <a:ext cx="3236646" cy="18000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FDA86319-5BAD-4156-BB3E-F84FAF4940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0400" y="3286800"/>
              <a:ext cx="1135059" cy="1728000"/>
            </a:xfrm>
            <a:prstGeom prst="rect">
              <a:avLst/>
            </a:prstGeom>
          </p:spPr>
        </p:pic>
        <p:pic>
          <p:nvPicPr>
            <p:cNvPr id="14" name="Picture 13" descr="Map&#10;&#10;Description automatically generated">
              <a:extLst>
                <a:ext uri="{FF2B5EF4-FFF2-40B4-BE49-F238E27FC236}">
                  <a16:creationId xmlns:a16="http://schemas.microsoft.com/office/drawing/2014/main" id="{36BB5A93-CCEB-4CAF-9447-9976DA67C18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600" y="3121200"/>
              <a:ext cx="3236646" cy="1800000"/>
            </a:xfrm>
            <a:prstGeom prst="rect">
              <a:avLst/>
            </a:prstGeom>
          </p:spPr>
        </p:pic>
        <p:pic>
          <p:nvPicPr>
            <p:cNvPr id="18" name="Picture 17" descr="Chart&#10;&#10;Description automatically generated">
              <a:extLst>
                <a:ext uri="{FF2B5EF4-FFF2-40B4-BE49-F238E27FC236}">
                  <a16:creationId xmlns:a16="http://schemas.microsoft.com/office/drawing/2014/main" id="{8BE7AC2C-0C47-4DD0-8019-D4E0853E82A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46400" y="3286800"/>
              <a:ext cx="1135059" cy="1728000"/>
            </a:xfrm>
            <a:prstGeom prst="rect">
              <a:avLst/>
            </a:prstGeom>
          </p:spPr>
        </p:pic>
      </p:grpSp>
      <p:sp>
        <p:nvSpPr>
          <p:cNvPr id="22" name="TextBox 21">
            <a:extLst>
              <a:ext uri="{FF2B5EF4-FFF2-40B4-BE49-F238E27FC236}">
                <a16:creationId xmlns:a16="http://schemas.microsoft.com/office/drawing/2014/main" id="{9E5ADC14-5D2E-4FBB-89DB-C931D5B26CF3}"/>
              </a:ext>
            </a:extLst>
          </p:cNvPr>
          <p:cNvSpPr txBox="1"/>
          <p:nvPr/>
        </p:nvSpPr>
        <p:spPr>
          <a:xfrm>
            <a:off x="1547664" y="1032991"/>
            <a:ext cx="1746568"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cloud amount (v low) </a:t>
            </a:r>
          </a:p>
        </p:txBody>
      </p:sp>
      <p:sp>
        <p:nvSpPr>
          <p:cNvPr id="23" name="TextBox 22">
            <a:extLst>
              <a:ext uri="{FF2B5EF4-FFF2-40B4-BE49-F238E27FC236}">
                <a16:creationId xmlns:a16="http://schemas.microsoft.com/office/drawing/2014/main" id="{3883CA07-2BCA-4026-80A4-A710A33E4B03}"/>
              </a:ext>
            </a:extLst>
          </p:cNvPr>
          <p:cNvSpPr txBox="1"/>
          <p:nvPr/>
        </p:nvSpPr>
        <p:spPr>
          <a:xfrm>
            <a:off x="6394026" y="1002214"/>
            <a:ext cx="1634358" cy="338554"/>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cloud amount (low)</a:t>
            </a:r>
            <a:r>
              <a:rPr lang="en-AU" sz="1600" dirty="0">
                <a:latin typeface="Calibri Light" panose="020F0302020204030204" pitchFamily="34" charset="0"/>
                <a:cs typeface="Calibri Light" panose="020F0302020204030204" pitchFamily="34" charset="0"/>
              </a:rPr>
              <a:t> </a:t>
            </a:r>
          </a:p>
        </p:txBody>
      </p:sp>
      <p:sp>
        <p:nvSpPr>
          <p:cNvPr id="24" name="TextBox 23">
            <a:extLst>
              <a:ext uri="{FF2B5EF4-FFF2-40B4-BE49-F238E27FC236}">
                <a16:creationId xmlns:a16="http://schemas.microsoft.com/office/drawing/2014/main" id="{255D529C-3B36-483C-A2C8-43404DC6C63D}"/>
              </a:ext>
            </a:extLst>
          </p:cNvPr>
          <p:cNvSpPr txBox="1"/>
          <p:nvPr/>
        </p:nvSpPr>
        <p:spPr>
          <a:xfrm>
            <a:off x="1458690" y="3106800"/>
            <a:ext cx="1673150"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incoming shortwave </a:t>
            </a:r>
          </a:p>
        </p:txBody>
      </p:sp>
      <p:sp>
        <p:nvSpPr>
          <p:cNvPr id="25" name="TextBox 24">
            <a:extLst>
              <a:ext uri="{FF2B5EF4-FFF2-40B4-BE49-F238E27FC236}">
                <a16:creationId xmlns:a16="http://schemas.microsoft.com/office/drawing/2014/main" id="{57D82C0D-F77E-47E0-B60C-76013571F04C}"/>
              </a:ext>
            </a:extLst>
          </p:cNvPr>
          <p:cNvSpPr txBox="1"/>
          <p:nvPr/>
        </p:nvSpPr>
        <p:spPr>
          <a:xfrm>
            <a:off x="6156176" y="3105851"/>
            <a:ext cx="1915717" cy="307777"/>
          </a:xfrm>
          <a:prstGeom prst="rect">
            <a:avLst/>
          </a:prstGeom>
          <a:noFill/>
        </p:spPr>
        <p:txBody>
          <a:bodyPr wrap="none" rtlCol="0">
            <a:spAutoFit/>
          </a:bodyPr>
          <a:lstStyle/>
          <a:p>
            <a:r>
              <a:rPr lang="en-AU" sz="1400" dirty="0">
                <a:latin typeface="Calibri Light" panose="020F0302020204030204" pitchFamily="34" charset="0"/>
                <a:cs typeface="Calibri Light" panose="020F0302020204030204" pitchFamily="34" charset="0"/>
              </a:rPr>
              <a:t>downwelling longwave </a:t>
            </a:r>
          </a:p>
        </p:txBody>
      </p:sp>
    </p:spTree>
    <p:extLst>
      <p:ext uri="{BB962C8B-B14F-4D97-AF65-F5344CB8AC3E}">
        <p14:creationId xmlns:p14="http://schemas.microsoft.com/office/powerpoint/2010/main" val="229110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97AB-5322-4560-8A11-DCE0D2CB1131}"/>
              </a:ext>
            </a:extLst>
          </p:cNvPr>
          <p:cNvSpPr>
            <a:spLocks noGrp="1"/>
          </p:cNvSpPr>
          <p:nvPr>
            <p:ph type="title"/>
          </p:nvPr>
        </p:nvSpPr>
        <p:spPr/>
        <p:txBody>
          <a:bodyPr/>
          <a:lstStyle/>
          <a:p>
            <a:r>
              <a:rPr lang="en-AU" dirty="0">
                <a:latin typeface="Calibri Light" panose="020F0302020204030204" pitchFamily="34" charset="0"/>
                <a:cs typeface="Calibri Light" panose="020F0302020204030204" pitchFamily="34" charset="0"/>
              </a:rPr>
              <a:t>Take home messages</a:t>
            </a:r>
          </a:p>
        </p:txBody>
      </p:sp>
      <p:sp>
        <p:nvSpPr>
          <p:cNvPr id="5" name="Title 3">
            <a:extLst>
              <a:ext uri="{FF2B5EF4-FFF2-40B4-BE49-F238E27FC236}">
                <a16:creationId xmlns:a16="http://schemas.microsoft.com/office/drawing/2014/main" id="{DB9D86FD-7528-40CE-951B-A5B611DFB181}"/>
              </a:ext>
            </a:extLst>
          </p:cNvPr>
          <p:cNvSpPr txBox="1">
            <a:spLocks/>
          </p:cNvSpPr>
          <p:nvPr/>
        </p:nvSpPr>
        <p:spPr>
          <a:xfrm>
            <a:off x="395536" y="4088681"/>
            <a:ext cx="8461374" cy="852487"/>
          </a:xfrm>
          <a:prstGeom prst="rect">
            <a:avLst/>
          </a:prstGeom>
        </p:spPr>
        <p:txBody>
          <a:bodyPr vert="horz" lIns="0" tIns="0" rIns="0" bIns="0" rtlCol="0" anchor="t" anchorCtr="0">
            <a:normAutofit/>
          </a:bodyPr>
          <a:lstStyle>
            <a:lvl1pPr algn="l" defTabSz="914400" rtl="0" eaLnBrk="1" latinLnBrk="0" hangingPunct="1">
              <a:spcBef>
                <a:spcPct val="0"/>
              </a:spcBef>
              <a:buNone/>
              <a:defRPr sz="3600" b="1" kern="1200">
                <a:solidFill>
                  <a:schemeClr val="accent2"/>
                </a:solidFill>
                <a:latin typeface="+mj-lt"/>
                <a:ea typeface="+mj-ea"/>
                <a:cs typeface="+mj-cs"/>
              </a:defRPr>
            </a:lvl1pPr>
          </a:lstStyle>
          <a:p>
            <a:pPr>
              <a:spcAft>
                <a:spcPct val="0"/>
              </a:spcAft>
            </a:pPr>
            <a:r>
              <a:rPr lang="en-US" dirty="0">
                <a:latin typeface="Calibri Light" panose="020F0302020204030204" pitchFamily="34" charset="0"/>
                <a:cs typeface="Calibri Light" panose="020F0302020204030204" pitchFamily="34" charset="0"/>
              </a:rPr>
              <a:t>Thank you</a:t>
            </a:r>
          </a:p>
        </p:txBody>
      </p:sp>
      <p:sp>
        <p:nvSpPr>
          <p:cNvPr id="6" name="Text Placeholder 5">
            <a:extLst>
              <a:ext uri="{FF2B5EF4-FFF2-40B4-BE49-F238E27FC236}">
                <a16:creationId xmlns:a16="http://schemas.microsoft.com/office/drawing/2014/main" id="{58F9C07A-394B-4CBD-BA23-4D5B2DA20FB6}"/>
              </a:ext>
            </a:extLst>
          </p:cNvPr>
          <p:cNvSpPr txBox="1">
            <a:spLocks/>
          </p:cNvSpPr>
          <p:nvPr/>
        </p:nvSpPr>
        <p:spPr>
          <a:xfrm>
            <a:off x="358774" y="4770120"/>
            <a:ext cx="6877522" cy="1179160"/>
          </a:xfrm>
          <a:prstGeom prst="rect">
            <a:avLst/>
          </a:prstGeom>
        </p:spPr>
        <p:txBody>
          <a:bodyPr>
            <a:normAutofit/>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spcAft>
                <a:spcPct val="0"/>
              </a:spcAft>
              <a:buNone/>
            </a:pPr>
            <a:r>
              <a:rPr lang="en-US" sz="1500" dirty="0">
                <a:latin typeface="Calibri Light" panose="020F0302020204030204" pitchFamily="34" charset="0"/>
                <a:cs typeface="Calibri Light" panose="020F0302020204030204" pitchFamily="34" charset="0"/>
              </a:rPr>
              <a:t>CSIRO Oceans and Atmosphere </a:t>
            </a:r>
          </a:p>
          <a:p>
            <a:pPr marL="0" indent="0">
              <a:lnSpc>
                <a:spcPct val="80000"/>
              </a:lnSpc>
              <a:spcAft>
                <a:spcPct val="0"/>
              </a:spcAft>
              <a:buNone/>
            </a:pPr>
            <a:r>
              <a:rPr lang="en-US" sz="1500" dirty="0">
                <a:latin typeface="Calibri Light" panose="020F0302020204030204" pitchFamily="34" charset="0"/>
                <a:cs typeface="Calibri Light" panose="020F0302020204030204" pitchFamily="34" charset="0"/>
              </a:rPr>
              <a:t>Ian Harman</a:t>
            </a:r>
            <a:br>
              <a:rPr lang="en-US" sz="1500" dirty="0">
                <a:latin typeface="Calibri Light" panose="020F0302020204030204" pitchFamily="34" charset="0"/>
                <a:cs typeface="Calibri Light" panose="020F0302020204030204" pitchFamily="34" charset="0"/>
              </a:rPr>
            </a:br>
            <a:endParaRPr lang="en-US" sz="1500" dirty="0">
              <a:latin typeface="Calibri Light" panose="020F0302020204030204" pitchFamily="34" charset="0"/>
              <a:cs typeface="Calibri Light" panose="020F0302020204030204" pitchFamily="34" charset="0"/>
            </a:endParaRPr>
          </a:p>
          <a:p>
            <a:pPr marL="0" indent="0">
              <a:lnSpc>
                <a:spcPct val="80000"/>
              </a:lnSpc>
              <a:spcAft>
                <a:spcPct val="0"/>
              </a:spcAft>
              <a:buNone/>
            </a:pPr>
            <a:r>
              <a:rPr lang="en-US" sz="1500" dirty="0">
                <a:latin typeface="Calibri Light" panose="020F0302020204030204" pitchFamily="34" charset="0"/>
                <a:cs typeface="Calibri Light" panose="020F0302020204030204" pitchFamily="34" charset="0"/>
              </a:rPr>
              <a:t>ian.harman@csiro.au</a:t>
            </a:r>
          </a:p>
        </p:txBody>
      </p:sp>
      <p:sp>
        <p:nvSpPr>
          <p:cNvPr id="9" name="Text Placeholder 1">
            <a:extLst>
              <a:ext uri="{FF2B5EF4-FFF2-40B4-BE49-F238E27FC236}">
                <a16:creationId xmlns:a16="http://schemas.microsoft.com/office/drawing/2014/main" id="{39E3C0EA-6C5E-497D-B4A4-7A0450BE1C16}"/>
              </a:ext>
            </a:extLst>
          </p:cNvPr>
          <p:cNvSpPr txBox="1">
            <a:spLocks/>
          </p:cNvSpPr>
          <p:nvPr/>
        </p:nvSpPr>
        <p:spPr>
          <a:xfrm>
            <a:off x="304408" y="6138288"/>
            <a:ext cx="4752000" cy="144000"/>
          </a:xfrm>
          <a:prstGeom prst="rect">
            <a:avLst/>
          </a:prstGeom>
        </p:spPr>
        <p:txBody>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AU" sz="1200" dirty="0"/>
              <a:t>CSIRO OCEANS AND ATMOSPHERE    www.csiro.au</a:t>
            </a:r>
          </a:p>
        </p:txBody>
      </p:sp>
      <p:sp>
        <p:nvSpPr>
          <p:cNvPr id="10" name="TextBox 9">
            <a:extLst>
              <a:ext uri="{FF2B5EF4-FFF2-40B4-BE49-F238E27FC236}">
                <a16:creationId xmlns:a16="http://schemas.microsoft.com/office/drawing/2014/main" id="{47C88AB9-A08D-4734-8E42-7B5180D5EB2B}"/>
              </a:ext>
            </a:extLst>
          </p:cNvPr>
          <p:cNvSpPr txBox="1"/>
          <p:nvPr/>
        </p:nvSpPr>
        <p:spPr>
          <a:xfrm>
            <a:off x="358774" y="996985"/>
            <a:ext cx="8461374" cy="1754326"/>
          </a:xfrm>
          <a:prstGeom prst="rect">
            <a:avLst/>
          </a:prstGeom>
          <a:noFill/>
        </p:spPr>
        <p:txBody>
          <a:bodyPr wrap="square" rtlCol="0">
            <a:spAutoFit/>
          </a:bodyPr>
          <a:lstStyle/>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Surface climatology is the net result of complex interactions between atmospheric </a:t>
            </a:r>
            <a:r>
              <a:rPr lang="en-AU" i="1" dirty="0">
                <a:latin typeface="Calibri Light" panose="020F0302020204030204" pitchFamily="34" charset="0"/>
                <a:cs typeface="Calibri Light" panose="020F0302020204030204" pitchFamily="34" charset="0"/>
              </a:rPr>
              <a:t>and</a:t>
            </a:r>
            <a:r>
              <a:rPr lang="en-AU" dirty="0">
                <a:latin typeface="Calibri Light" panose="020F0302020204030204" pitchFamily="34" charset="0"/>
                <a:cs typeface="Calibri Light" panose="020F0302020204030204" pitchFamily="34" charset="0"/>
              </a:rPr>
              <a:t> terrestrial processes</a:t>
            </a:r>
          </a:p>
          <a:p>
            <a:pPr marL="285750" indent="-285750">
              <a:buFont typeface="Arial" panose="020B0604020202020204" pitchFamily="34" charset="0"/>
              <a:buChar char="•"/>
            </a:pPr>
            <a:endParaRPr lang="en-AU"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Localised differences in climate between CABLE configurations &gt; historical trends</a:t>
            </a:r>
            <a:endParaRPr lang="en-AU" baseline="30000" dirty="0">
              <a:latin typeface="Calibri Light" panose="020F0302020204030204" pitchFamily="34" charset="0"/>
              <a:cs typeface="Calibri Light" panose="020F0302020204030204" pitchFamily="34" charset="0"/>
            </a:endParaRPr>
          </a:p>
          <a:p>
            <a:endParaRPr lang="en-AU"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AU" dirty="0">
                <a:latin typeface="Calibri Light" panose="020F0302020204030204" pitchFamily="34" charset="0"/>
                <a:cs typeface="Calibri Light" panose="020F0302020204030204" pitchFamily="34" charset="0"/>
              </a:rPr>
              <a:t>Plenty of challenges remain – in understanding and model representation </a:t>
            </a:r>
          </a:p>
        </p:txBody>
      </p:sp>
    </p:spTree>
    <p:extLst>
      <p:ext uri="{BB962C8B-B14F-4D97-AF65-F5344CB8AC3E}">
        <p14:creationId xmlns:p14="http://schemas.microsoft.com/office/powerpoint/2010/main" val="357705016"/>
      </p:ext>
    </p:extLst>
  </p:cSld>
  <p:clrMapOvr>
    <a:masterClrMapping/>
  </p:clrMapOvr>
</p:sld>
</file>

<file path=ppt/theme/theme1.xml><?xml version="1.0" encoding="utf-8"?>
<a:theme xmlns:a="http://schemas.openxmlformats.org/drawingml/2006/main" name="CSIRO_PowerPoint_120322">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4337</TotalTime>
  <Words>1789</Words>
  <Application>Microsoft Office PowerPoint</Application>
  <PresentationFormat>On-screen Show (4:3)</PresentationFormat>
  <Paragraphs>158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CSIRO_PowerPoint_120322</vt:lpstr>
      <vt:lpstr>CABLE in ACCESS-CM2: A closer look</vt:lpstr>
      <vt:lpstr>what? why?</vt:lpstr>
      <vt:lpstr>Near-surface climatology (annual average)  </vt:lpstr>
      <vt:lpstr>PowerPoint Presentation</vt:lpstr>
      <vt:lpstr>Diurnal temperature range</vt:lpstr>
      <vt:lpstr>Clouds</vt:lpstr>
      <vt:lpstr>Take home messages</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Harman, Ian (CMAR, Black Mountain)</dc:creator>
  <cp:lastModifiedBy>Harman, Ian (O&amp;A, Black Mountain)</cp:lastModifiedBy>
  <cp:revision>418</cp:revision>
  <cp:lastPrinted>2021-06-03T06:31:34Z</cp:lastPrinted>
  <dcterms:created xsi:type="dcterms:W3CDTF">2014-05-28T02:59:33Z</dcterms:created>
  <dcterms:modified xsi:type="dcterms:W3CDTF">2021-06-08T03:51:27Z</dcterms:modified>
</cp:coreProperties>
</file>