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447B5-165B-C94D-90CA-C92A94E0F7E8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3C405-2742-7F4A-BCF8-BDA2E47A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150 years at 4 model years per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405-2742-7F4A-BCF8-BDA2E47A2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 times as many </a:t>
            </a:r>
            <a:r>
              <a:rPr lang="en-US" dirty="0" err="1" smtClean="0"/>
              <a:t>cpus</a:t>
            </a:r>
            <a:r>
              <a:rPr lang="en-US" dirty="0" smtClean="0"/>
              <a:t> (al623), mainly for 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405-2742-7F4A-BCF8-BDA2E47A20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28x24 = 672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405-2742-7F4A-BCF8-BDA2E47A2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will increase SUs considerably!  This is best case scenario &gt; repeated test at 24 mins, 5 per year. UM 672*2 = 1344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405-2742-7F4A-BCF8-BDA2E47A2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will </a:t>
            </a:r>
            <a:r>
              <a:rPr lang="en-US" baseline="0" smtClean="0"/>
              <a:t>increase SUs </a:t>
            </a:r>
            <a:r>
              <a:rPr lang="en-US" baseline="0" dirty="0" smtClean="0"/>
              <a:t>considerably!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405-2742-7F4A-BCF8-BDA2E47A20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0E6D8-6AC8-9D43-AA19-3580B8F4DAE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04A0-D8B5-544B-A3C0-4A7357B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01171" y="739740"/>
            <a:ext cx="7632700" cy="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b="1" dirty="0" smtClean="0">
                <a:solidFill>
                  <a:srgbClr val="025595"/>
                </a:solidFill>
                <a:latin typeface="NotoSerif" charset="0"/>
              </a:rPr>
              <a:t>ACCESS-CM2 </a:t>
            </a:r>
            <a:r>
              <a:rPr lang="en-US" altLang="x-none" b="1" dirty="0">
                <a:solidFill>
                  <a:srgbClr val="025595"/>
                </a:solidFill>
                <a:latin typeface="NotoSerif" charset="0"/>
              </a:rPr>
              <a:t>Performance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01172" y="4379217"/>
            <a:ext cx="8033393" cy="179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x-none" dirty="0" err="1">
                <a:solidFill>
                  <a:srgbClr val="025595"/>
                </a:solidFill>
                <a:latin typeface="Source Sans Pro" charset="0"/>
              </a:rPr>
              <a:t>Dr</a:t>
            </a:r>
            <a:r>
              <a:rPr lang="en-US" altLang="x-none" dirty="0">
                <a:solidFill>
                  <a:srgbClr val="025595"/>
                </a:solidFill>
                <a:latin typeface="Source Sans Pro" charset="0"/>
              </a:rPr>
              <a:t> Roger </a:t>
            </a:r>
            <a:r>
              <a:rPr lang="en-US" altLang="x-none" dirty="0" smtClean="0">
                <a:solidFill>
                  <a:srgbClr val="025595"/>
                </a:solidFill>
                <a:latin typeface="Source Sans Pro" charset="0"/>
              </a:rPr>
              <a:t>Bodman</a:t>
            </a:r>
          </a:p>
          <a:p>
            <a:pPr algn="l"/>
            <a:r>
              <a:rPr lang="en-US" altLang="x-none" dirty="0" smtClean="0">
                <a:solidFill>
                  <a:srgbClr val="025595"/>
                </a:solidFill>
                <a:latin typeface="Source Sans Pro" charset="0"/>
              </a:rPr>
              <a:t>School of Earth </a:t>
            </a:r>
            <a:r>
              <a:rPr lang="en-US" altLang="x-none" dirty="0" smtClean="0">
                <a:solidFill>
                  <a:srgbClr val="025595"/>
                </a:solidFill>
                <a:latin typeface="Source Sans Pro" charset="0"/>
              </a:rPr>
              <a:t>Sciences</a:t>
            </a:r>
          </a:p>
          <a:p>
            <a:pPr algn="l"/>
            <a:r>
              <a:rPr lang="en-US" altLang="x-none" dirty="0" err="1" smtClean="0">
                <a:solidFill>
                  <a:srgbClr val="025595"/>
                </a:solidFill>
                <a:latin typeface="Source Sans Pro" charset="0"/>
              </a:rPr>
              <a:t>rwbodman@unimelb.edu.au</a:t>
            </a:r>
            <a:endParaRPr lang="en-US" altLang="x-none" dirty="0">
              <a:solidFill>
                <a:srgbClr val="025595"/>
              </a:solidFill>
              <a:latin typeface="Source Sans Pro" charset="0"/>
            </a:endParaRPr>
          </a:p>
          <a:p>
            <a:pPr algn="l"/>
            <a:r>
              <a:rPr lang="en-US" altLang="x-none" dirty="0">
                <a:solidFill>
                  <a:srgbClr val="025595"/>
                </a:solidFill>
                <a:latin typeface="Source Sans Pro" charset="0"/>
              </a:rPr>
              <a:t>Sept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651" y="4379217"/>
            <a:ext cx="1485900" cy="14859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101171" y="2395234"/>
            <a:ext cx="803339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x-none" sz="3600" b="1" dirty="0" smtClean="0">
                <a:solidFill>
                  <a:srgbClr val="025595"/>
                </a:solidFill>
                <a:latin typeface="Source Sans Pro" charset="0"/>
              </a:rPr>
              <a:t>Target 4 model years per day</a:t>
            </a:r>
            <a:endParaRPr lang="en-US" altLang="x-none" sz="3600" b="1" dirty="0">
              <a:solidFill>
                <a:srgbClr val="025595"/>
              </a:solidFill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4" y="127411"/>
            <a:ext cx="9620892" cy="14859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25595"/>
                </a:solidFill>
                <a:latin typeface="Source Sans Pro" charset="0"/>
              </a:rPr>
              <a:t>ACCESS-CM2 Performance</a:t>
            </a:r>
            <a:r>
              <a:rPr lang="en-US" sz="4000" b="1" dirty="0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  <a:t/>
            </a:r>
            <a:br>
              <a:rPr lang="en-US" sz="4000" b="1" dirty="0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</a:br>
            <a:r>
              <a:rPr lang="en-US" altLang="x-none" sz="4000" b="1" dirty="0">
                <a:solidFill>
                  <a:srgbClr val="025595"/>
                </a:solidFill>
                <a:latin typeface="Source Sans Pro" charset="0"/>
              </a:rPr>
              <a:t>Target 4 model years per </a:t>
            </a:r>
            <a:r>
              <a:rPr lang="en-US" altLang="x-none" sz="4000" b="1" dirty="0" smtClean="0">
                <a:solidFill>
                  <a:srgbClr val="025595"/>
                </a:solidFill>
                <a:latin typeface="Source Sans Pro" charset="0"/>
              </a:rPr>
              <a:t>day</a:t>
            </a:r>
            <a:endParaRPr lang="en-US" b="1" dirty="0">
              <a:solidFill>
                <a:srgbClr val="025595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34" y="1982643"/>
            <a:ext cx="5080686" cy="45657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  <a:t>CM1.3 &amp; CMIP5: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  <a:t>UM 7.3 GA1.0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Processor layout:</a:t>
            </a:r>
          </a:p>
          <a:p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UM  </a:t>
            </a:r>
            <a:r>
              <a:rPr lang="mr-IN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   8 by 12</a:t>
            </a:r>
          </a:p>
          <a:p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MOM </a:t>
            </a:r>
            <a:r>
              <a:rPr lang="mr-IN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8 by 5</a:t>
            </a:r>
          </a:p>
          <a:p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CICE -   6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= 144 processors</a:t>
            </a:r>
          </a:p>
          <a:p>
            <a:pPr marL="0" indent="0">
              <a:buNone/>
            </a:pPr>
            <a:endParaRPr lang="en-US" sz="3000" dirty="0" smtClean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On Vayu - 3 to 5 model years per day (anecdotal)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150 year simulation, 38 days</a:t>
            </a:r>
            <a:endParaRPr lang="en-US" sz="3000" dirty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7574" y="1982643"/>
            <a:ext cx="5080686" cy="358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  <a:t>UM 10.6 GA7.1</a:t>
            </a: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On Raijin (Broadwell nodes):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PBS wall time 1.8 hours per month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1.1 model years per day*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150 year simulation, 136 days (4.5 months)</a:t>
            </a:r>
          </a:p>
          <a:p>
            <a:endParaRPr lang="en-US" dirty="0" smtClean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8588" r="49588" b="55202"/>
          <a:stretch/>
        </p:blipFill>
        <p:spPr>
          <a:xfrm>
            <a:off x="8968153" y="4973556"/>
            <a:ext cx="2977661" cy="1884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2514" y="5844401"/>
            <a:ext cx="309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* assuming no queuing </a:t>
            </a:r>
            <a:r>
              <a:rPr lang="en-US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delays</a:t>
            </a:r>
            <a:endParaRPr lang="en-US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84" y="127411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0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ACCESS-CM2 for CMIP6</a:t>
            </a:r>
            <a:b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000" b="1" dirty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UM 10.6 GA7.1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46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Processor layout: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UM </a:t>
            </a:r>
            <a:r>
              <a:rPr lang="mr-IN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24 by 16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MOM </a:t>
            </a:r>
            <a:r>
              <a:rPr lang="mr-IN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8 by 12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CICE - 16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= 496 processors</a:t>
            </a:r>
          </a:p>
          <a:p>
            <a:pPr marL="0" indent="0">
              <a:buNone/>
            </a:pPr>
            <a:endParaRPr lang="en-US" dirty="0" smtClean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3566" y="1825625"/>
            <a:ext cx="4514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On Raijin (Broadwell nodes)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PBS wall time 37 mins per month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3.2 model years per day*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150 year simulation, 50 days</a:t>
            </a:r>
          </a:p>
          <a:p>
            <a:endParaRPr lang="en-US" dirty="0" smtClean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2000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assuming no queuing delays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t="6953" r="9088" b="7578"/>
          <a:stretch/>
        </p:blipFill>
        <p:spPr>
          <a:xfrm>
            <a:off x="10011508" y="106412"/>
            <a:ext cx="1870504" cy="1719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35486"/>
            <a:ext cx="3522785" cy="23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2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65" y="365125"/>
            <a:ext cx="1083893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ACCESS-CM2 for CMIP6</a:t>
            </a:r>
            <a:b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4 model years per day</a:t>
            </a:r>
            <a:endParaRPr lang="en-US" sz="4000" b="1" dirty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865" y="2043535"/>
            <a:ext cx="488297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  <a:t>More CPUs: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Processor layout: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UM </a:t>
            </a:r>
            <a:r>
              <a:rPr lang="mr-IN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28 by 24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MOM </a:t>
            </a:r>
            <a:r>
              <a:rPr lang="mr-IN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8 by 12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CICE - 16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= 784 processors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</a:rPr>
              <a:t>27 mins per month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5595"/>
                </a:solidFill>
              </a:rPr>
              <a:t>4.4 model years/day</a:t>
            </a:r>
            <a:endParaRPr lang="en-US" dirty="0">
              <a:solidFill>
                <a:srgbClr val="02559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13" y="2043535"/>
            <a:ext cx="5815365" cy="3266052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5932800" y="5621890"/>
            <a:ext cx="4882978" cy="52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25595"/>
                </a:solidFill>
              </a:rPr>
              <a:t>IPM wall time 1500 s = 25 mins</a:t>
            </a:r>
            <a:endParaRPr lang="en-US" dirty="0">
              <a:solidFill>
                <a:srgbClr val="025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8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65" y="365125"/>
            <a:ext cx="1083893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ACCESS-CM2 for CMIP6</a:t>
            </a:r>
            <a:b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4 model years per day</a:t>
            </a:r>
            <a:endParaRPr lang="en-US" sz="4000" b="1" dirty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14865" y="2043535"/>
            <a:ext cx="4882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  <a:t>OpenMP</a:t>
            </a:r>
            <a:r>
              <a:rPr lang="en-US" b="1" dirty="0" smtClean="0">
                <a:solidFill>
                  <a:srgbClr val="025595"/>
                </a:solidFill>
                <a:latin typeface="Noto Serif" charset="0"/>
                <a:ea typeface="Noto Serif" charset="0"/>
                <a:cs typeface="Noto Serif" charset="0"/>
              </a:rPr>
              <a:t> 2 Threads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Processor layout: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UM </a:t>
            </a:r>
            <a:r>
              <a:rPr lang="mr-IN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28 by 24 x 2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MOM </a:t>
            </a:r>
            <a:r>
              <a:rPr lang="mr-IN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–</a:t>
            </a: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8 by 12</a:t>
            </a:r>
          </a:p>
          <a:p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CICE - 16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= 1456 processors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25595"/>
                </a:solidFill>
              </a:rPr>
              <a:t>20.6 mins per month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25595"/>
                </a:solidFill>
              </a:rPr>
              <a:t>5.8 model years/day</a:t>
            </a:r>
            <a:endParaRPr lang="en-US" dirty="0">
              <a:solidFill>
                <a:srgbClr val="025595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932800" y="5630922"/>
            <a:ext cx="4882978" cy="56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25595"/>
                </a:solidFill>
              </a:rPr>
              <a:t>IPM wall time 995 s = 16.7 mins</a:t>
            </a:r>
            <a:endParaRPr lang="en-US" dirty="0">
              <a:solidFill>
                <a:srgbClr val="02559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00" y="2040805"/>
            <a:ext cx="593169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ACCESS-CM2 for CMIP6</a:t>
            </a:r>
            <a:b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Scaling results</a:t>
            </a:r>
            <a:endParaRPr lang="en-US" sz="4000" b="1" dirty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640512"/>
            <a:ext cx="10688121" cy="9439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Acknowledgments</a:t>
            </a:r>
            <a:r>
              <a:rPr lang="en-US" sz="2000" b="1" dirty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Peter </a:t>
            </a:r>
            <a:r>
              <a:rPr lang="en-AU" sz="2000" b="1" dirty="0" err="1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Dobrohotoff</a:t>
            </a:r>
            <a:r>
              <a:rPr lang="en-AU" sz="2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 &amp; </a:t>
            </a:r>
            <a:r>
              <a:rPr lang="en-AU" sz="2000" b="1" dirty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Martin </a:t>
            </a:r>
            <a:r>
              <a:rPr lang="en-AU" sz="2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Dix, CSIRO; </a:t>
            </a:r>
            <a:r>
              <a:rPr lang="en-US" sz="2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Scott </a:t>
            </a:r>
            <a:r>
              <a:rPr lang="en-US" sz="2000" b="1" dirty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Wales, </a:t>
            </a:r>
            <a:r>
              <a:rPr lang="en-US" sz="2000" b="1" dirty="0" err="1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UoM</a:t>
            </a:r>
            <a:r>
              <a:rPr lang="en-US" sz="2000" b="1" dirty="0" smtClean="0">
                <a:solidFill>
                  <a:srgbClr val="025595"/>
                </a:solidFill>
                <a:latin typeface="Source Sans Pro" charset="0"/>
                <a:ea typeface="Source Sans Pro" charset="0"/>
                <a:cs typeface="Source Sans Pro" charset="0"/>
              </a:rPr>
              <a:t>; Marshall Ward, NCI</a:t>
            </a:r>
            <a:endParaRPr lang="en-US" sz="2000" b="1" dirty="0">
              <a:solidFill>
                <a:srgbClr val="02559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3317"/>
          <a:stretch/>
        </p:blipFill>
        <p:spPr>
          <a:xfrm>
            <a:off x="838200" y="1747914"/>
            <a:ext cx="4846211" cy="3568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1648"/>
          <a:stretch/>
        </p:blipFill>
        <p:spPr>
          <a:xfrm>
            <a:off x="6096000" y="1633462"/>
            <a:ext cx="4846211" cy="36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322</Words>
  <Application>Microsoft Macintosh PowerPoint</Application>
  <PresentationFormat>Widescreen</PresentationFormat>
  <Paragraphs>68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Noto Serif</vt:lpstr>
      <vt:lpstr>NotoSerif</vt:lpstr>
      <vt:lpstr>Source Sans Pro</vt:lpstr>
      <vt:lpstr>Arial</vt:lpstr>
      <vt:lpstr>Office Theme</vt:lpstr>
      <vt:lpstr>PowerPoint Presentation</vt:lpstr>
      <vt:lpstr>ACCESS-CM2 Performance Target 4 model years per day</vt:lpstr>
      <vt:lpstr>ACCESS-CM2 for CMIP6 UM 10.6 GA7.1</vt:lpstr>
      <vt:lpstr>ACCESS-CM2 for CMIP6 4 model years per day</vt:lpstr>
      <vt:lpstr>ACCESS-CM2 for CMIP6 4 model years per day</vt:lpstr>
      <vt:lpstr>ACCESS-CM2 for CMIP6 Scaling results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Bodman</dc:creator>
  <cp:lastModifiedBy>Roger Bodman</cp:lastModifiedBy>
  <cp:revision>36</cp:revision>
  <dcterms:created xsi:type="dcterms:W3CDTF">2017-08-01T23:22:53Z</dcterms:created>
  <dcterms:modified xsi:type="dcterms:W3CDTF">2017-09-04T02:31:54Z</dcterms:modified>
</cp:coreProperties>
</file>