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theme/themeOverride1.xml" ContentType="application/vnd.openxmlformats-officedocument.themeOverride+xml"/>
  <Override PartName="/ppt/charts/chart3.xml" ContentType="application/vnd.openxmlformats-officedocument.drawingml.chart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62" r:id="rId3"/>
    <p:sldId id="265" r:id="rId4"/>
    <p:sldId id="267" r:id="rId5"/>
    <p:sldId id="269" r:id="rId6"/>
    <p:sldId id="270" r:id="rId7"/>
    <p:sldId id="271" r:id="rId8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33CC33"/>
    <a:srgbClr val="0000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0" autoAdjust="0"/>
    <p:restoredTop sz="94643" autoAdjust="0"/>
  </p:normalViewPr>
  <p:slideViewPr>
    <p:cSldViewPr>
      <p:cViewPr>
        <p:scale>
          <a:sx n="100" d="100"/>
          <a:sy n="100" d="100"/>
        </p:scale>
        <p:origin x="-13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0" y="54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\\bom-user.bom.gov.au\home$\elim\Documents\Ozone\UpdatedSkill.xlsx" TargetMode="Externa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1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.xlsx"/><Relationship Id="rId1" Type="http://schemas.openxmlformats.org/officeDocument/2006/relationships/themeOverride" Target="../theme/themeOverrid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A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AU" sz="1100" dirty="0"/>
              <a:t>FCST for S-T coupling in Sep-Jan</a:t>
            </a:r>
            <a:r>
              <a:rPr lang="en-AU" sz="1100" baseline="0" dirty="0"/>
              <a:t> at LT 1 month</a:t>
            </a:r>
            <a:endParaRPr lang="en-AU" sz="1100" dirty="0"/>
          </a:p>
        </c:rich>
      </c:tx>
      <c:layout>
        <c:manualLayout>
          <c:xMode val="edge"/>
          <c:yMode val="edge"/>
          <c:x val="0.15084425251129918"/>
          <c:y val="0"/>
        </c:manualLayout>
      </c:layout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erai</c:v>
                </c:pt>
              </c:strCache>
            </c:strRef>
          </c:tx>
          <c:spPr>
            <a:solidFill>
              <a:srgbClr val="00FF00"/>
            </a:solidFill>
          </c:spPr>
          <c:invertIfNegative val="0"/>
          <c:cat>
            <c:numRef>
              <c:f>Sheet1!$A$2:$A$24</c:f>
              <c:numCache>
                <c:formatCode>General</c:formatCode>
                <c:ptCount val="23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</c:numCache>
            </c:numRef>
          </c:cat>
          <c:val>
            <c:numRef>
              <c:f>Sheet1!$B$2:$B$24</c:f>
              <c:numCache>
                <c:formatCode>General</c:formatCode>
                <c:ptCount val="23"/>
                <c:pt idx="0">
                  <c:v>-0.48794910000000002</c:v>
                </c:pt>
                <c:pt idx="1">
                  <c:v>1.202915</c:v>
                </c:pt>
                <c:pt idx="2">
                  <c:v>0.42906460000000002</c:v>
                </c:pt>
                <c:pt idx="3">
                  <c:v>-0.41592790000000002</c:v>
                </c:pt>
                <c:pt idx="4">
                  <c:v>0.46336139999999998</c:v>
                </c:pt>
                <c:pt idx="5">
                  <c:v>-0.66537190000000002</c:v>
                </c:pt>
                <c:pt idx="6">
                  <c:v>-0.46705550000000001</c:v>
                </c:pt>
                <c:pt idx="7">
                  <c:v>-5.7263349999999998E-2</c:v>
                </c:pt>
                <c:pt idx="8">
                  <c:v>-1.283056</c:v>
                </c:pt>
                <c:pt idx="9">
                  <c:v>-1.394792</c:v>
                </c:pt>
                <c:pt idx="10">
                  <c:v>1.343404</c:v>
                </c:pt>
                <c:pt idx="11">
                  <c:v>-1.050098</c:v>
                </c:pt>
                <c:pt idx="12">
                  <c:v>2.4180410000000001</c:v>
                </c:pt>
                <c:pt idx="13">
                  <c:v>0.57981479999999996</c:v>
                </c:pt>
                <c:pt idx="14">
                  <c:v>0.68363430000000003</c:v>
                </c:pt>
                <c:pt idx="15">
                  <c:v>0.76934970000000003</c:v>
                </c:pt>
                <c:pt idx="16">
                  <c:v>-1.08552</c:v>
                </c:pt>
                <c:pt idx="17">
                  <c:v>-9.5014269999999998E-3</c:v>
                </c:pt>
                <c:pt idx="18">
                  <c:v>-0.87022759999999999</c:v>
                </c:pt>
                <c:pt idx="19">
                  <c:v>8.3396960000000006E-2</c:v>
                </c:pt>
                <c:pt idx="20">
                  <c:v>-1.008791</c:v>
                </c:pt>
                <c:pt idx="21">
                  <c:v>-0.82135610000000003</c:v>
                </c:pt>
                <c:pt idx="22">
                  <c:v>1.6439299999999999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poama</c:v>
                </c:pt>
              </c:strCache>
            </c:strRef>
          </c:tx>
          <c:spPr>
            <a:solidFill>
              <a:srgbClr val="0000FF"/>
            </a:solidFill>
          </c:spPr>
          <c:invertIfNegative val="0"/>
          <c:cat>
            <c:numRef>
              <c:f>Sheet1!$A$2:$A$24</c:f>
              <c:numCache>
                <c:formatCode>General</c:formatCode>
                <c:ptCount val="23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</c:numCache>
            </c:numRef>
          </c:cat>
          <c:val>
            <c:numRef>
              <c:f>Sheet1!$C$2:$C$24</c:f>
              <c:numCache>
                <c:formatCode>General</c:formatCode>
                <c:ptCount val="23"/>
                <c:pt idx="0">
                  <c:v>-0.54911259999999995</c:v>
                </c:pt>
                <c:pt idx="1">
                  <c:v>6.4778749999999996E-2</c:v>
                </c:pt>
                <c:pt idx="2">
                  <c:v>0.34108240000000001</c:v>
                </c:pt>
                <c:pt idx="3">
                  <c:v>-0.25068249999999997</c:v>
                </c:pt>
                <c:pt idx="4">
                  <c:v>0.14279339999999999</c:v>
                </c:pt>
                <c:pt idx="5">
                  <c:v>-0.563998</c:v>
                </c:pt>
                <c:pt idx="6">
                  <c:v>0.97180509999999998</c:v>
                </c:pt>
                <c:pt idx="7">
                  <c:v>0.41481839999999998</c:v>
                </c:pt>
                <c:pt idx="8">
                  <c:v>-0.73280420000000002</c:v>
                </c:pt>
                <c:pt idx="9">
                  <c:v>-1.3789229999999999</c:v>
                </c:pt>
                <c:pt idx="10">
                  <c:v>0.2276571</c:v>
                </c:pt>
                <c:pt idx="11">
                  <c:v>-0.51340629999999998</c:v>
                </c:pt>
                <c:pt idx="12">
                  <c:v>1.446518</c:v>
                </c:pt>
                <c:pt idx="13">
                  <c:v>0.87235810000000003</c:v>
                </c:pt>
                <c:pt idx="14">
                  <c:v>1.694275</c:v>
                </c:pt>
                <c:pt idx="15">
                  <c:v>1.5715680000000001</c:v>
                </c:pt>
                <c:pt idx="16">
                  <c:v>-0.95796349999999997</c:v>
                </c:pt>
                <c:pt idx="17">
                  <c:v>-1.1931</c:v>
                </c:pt>
                <c:pt idx="18">
                  <c:v>-1.3950709999999999</c:v>
                </c:pt>
                <c:pt idx="19">
                  <c:v>-0.74310180000000003</c:v>
                </c:pt>
                <c:pt idx="20">
                  <c:v>-1.678574</c:v>
                </c:pt>
                <c:pt idx="21">
                  <c:v>1.0172559999999999</c:v>
                </c:pt>
                <c:pt idx="22">
                  <c:v>1.1918280000000001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access-s1</c:v>
                </c:pt>
              </c:strCache>
            </c:strRef>
          </c:tx>
          <c:spPr>
            <a:solidFill>
              <a:srgbClr val="C00000"/>
            </a:solidFill>
          </c:spPr>
          <c:invertIfNegative val="0"/>
          <c:cat>
            <c:numRef>
              <c:f>Sheet1!$A$2:$A$24</c:f>
              <c:numCache>
                <c:formatCode>General</c:formatCode>
                <c:ptCount val="23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</c:numCache>
            </c:numRef>
          </c:cat>
          <c:val>
            <c:numRef>
              <c:f>Sheet1!$D$2:$D$24</c:f>
              <c:numCache>
                <c:formatCode>General</c:formatCode>
                <c:ptCount val="23"/>
                <c:pt idx="0">
                  <c:v>0.59142790000000001</c:v>
                </c:pt>
                <c:pt idx="1">
                  <c:v>0.40092470000000002</c:v>
                </c:pt>
                <c:pt idx="2">
                  <c:v>1.053396</c:v>
                </c:pt>
                <c:pt idx="3">
                  <c:v>-0.69365500000000002</c:v>
                </c:pt>
                <c:pt idx="4">
                  <c:v>1.2874419999999999E-2</c:v>
                </c:pt>
                <c:pt idx="5">
                  <c:v>-0.44105800000000001</c:v>
                </c:pt>
                <c:pt idx="6">
                  <c:v>1.722256</c:v>
                </c:pt>
                <c:pt idx="7">
                  <c:v>-1.2791889999999999</c:v>
                </c:pt>
                <c:pt idx="8">
                  <c:v>-1.2249289999999999</c:v>
                </c:pt>
                <c:pt idx="9">
                  <c:v>-1.6370929999999999</c:v>
                </c:pt>
                <c:pt idx="10">
                  <c:v>0.51601399999999997</c:v>
                </c:pt>
                <c:pt idx="11">
                  <c:v>-0.68758850000000005</c:v>
                </c:pt>
                <c:pt idx="12">
                  <c:v>1.77694</c:v>
                </c:pt>
                <c:pt idx="13">
                  <c:v>-1.011134</c:v>
                </c:pt>
                <c:pt idx="14">
                  <c:v>0.69871519999999998</c:v>
                </c:pt>
                <c:pt idx="15">
                  <c:v>0.50509890000000002</c:v>
                </c:pt>
                <c:pt idx="16">
                  <c:v>-1.8670150000000001</c:v>
                </c:pt>
                <c:pt idx="17">
                  <c:v>1.0409569999999999</c:v>
                </c:pt>
                <c:pt idx="18">
                  <c:v>-0.87323459999999997</c:v>
                </c:pt>
                <c:pt idx="19">
                  <c:v>-0.1039534</c:v>
                </c:pt>
                <c:pt idx="20">
                  <c:v>0.28124900000000003</c:v>
                </c:pt>
                <c:pt idx="21">
                  <c:v>0.8261906</c:v>
                </c:pt>
                <c:pt idx="22">
                  <c:v>0.39280569999999998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1329536"/>
        <c:axId val="121339904"/>
      </c:barChart>
      <c:catAx>
        <c:axId val="12132953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Year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21339904"/>
        <c:crosses val="autoZero"/>
        <c:auto val="1"/>
        <c:lblAlgn val="ctr"/>
        <c:lblOffset val="1000"/>
        <c:noMultiLvlLbl val="0"/>
      </c:catAx>
      <c:valAx>
        <c:axId val="121339904"/>
        <c:scaling>
          <c:orientation val="minMax"/>
        </c:scaling>
        <c:delete val="0"/>
        <c:axPos val="l"/>
        <c:majorGridlines>
          <c:spPr>
            <a:ln>
              <a:prstDash val="dash"/>
            </a:ln>
          </c:spPr>
        </c:majorGridlines>
        <c:title>
          <c:tx>
            <c:rich>
              <a:bodyPr rot="-5400000" vert="horz"/>
              <a:lstStyle/>
              <a:p>
                <a:pPr>
                  <a:defRPr sz="900"/>
                </a:pPr>
                <a:r>
                  <a:rPr lang="en-US" sz="900"/>
                  <a:t>Standardized Amp.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21329536"/>
        <c:crosses val="autoZero"/>
        <c:crossBetween val="between"/>
      </c:valAx>
      <c:spPr>
        <a:ln>
          <a:solidFill>
            <a:schemeClr val="tx1">
              <a:tint val="75000"/>
              <a:shade val="95000"/>
              <a:satMod val="105000"/>
            </a:schemeClr>
          </a:solidFill>
        </a:ln>
      </c:spPr>
    </c:plotArea>
    <c:legend>
      <c:legendPos val="r"/>
      <c:layout/>
      <c:overlay val="0"/>
    </c:legend>
    <c:plotVisOnly val="1"/>
    <c:dispBlanksAs val="gap"/>
    <c:showDLblsOverMax val="0"/>
  </c:chart>
  <c:spPr>
    <a:solidFill>
      <a:schemeClr val="bg1"/>
    </a:solidFill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A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1400"/>
            </a:pPr>
            <a:r>
              <a:rPr lang="en-US" sz="1400"/>
              <a:t>Correlation</a:t>
            </a:r>
            <a:r>
              <a:rPr lang="en-US" sz="1400" baseline="0"/>
              <a:t> Skill</a:t>
            </a:r>
            <a:endParaRPr lang="en-US" sz="1400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Sheet3!$I$20</c:f>
              <c:strCache>
                <c:ptCount val="1"/>
                <c:pt idx="0">
                  <c:v>e24a</c:v>
                </c:pt>
              </c:strCache>
            </c:strRef>
          </c:tx>
          <c:marker>
            <c:symbol val="diamond"/>
            <c:size val="3"/>
          </c:marker>
          <c:cat>
            <c:numRef>
              <c:f>Sheet3!$J$19:$N$19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cat>
          <c:val>
            <c:numRef>
              <c:f>Sheet3!$J$20:$N$20</c:f>
              <c:numCache>
                <c:formatCode>General</c:formatCode>
                <c:ptCount val="5"/>
                <c:pt idx="0">
                  <c:v>0.71952609999999995</c:v>
                </c:pt>
                <c:pt idx="1">
                  <c:v>0.6808708</c:v>
                </c:pt>
                <c:pt idx="2">
                  <c:v>0.5833218</c:v>
                </c:pt>
                <c:pt idx="3">
                  <c:v>0.56792410000000004</c:v>
                </c:pt>
                <c:pt idx="4">
                  <c:v>0.45276820000000001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Sheet3!$I$21</c:f>
              <c:strCache>
                <c:ptCount val="1"/>
                <c:pt idx="0">
                  <c:v>access-s1</c:v>
                </c:pt>
              </c:strCache>
            </c:strRef>
          </c:tx>
          <c:spPr>
            <a:ln w="28575">
              <a:noFill/>
            </a:ln>
          </c:spPr>
          <c:marker>
            <c:symbol val="circle"/>
            <c:size val="7"/>
            <c:spPr>
              <a:solidFill>
                <a:srgbClr val="C00000"/>
              </a:solidFill>
            </c:spPr>
          </c:marker>
          <c:dPt>
            <c:idx val="0"/>
            <c:bubble3D val="0"/>
          </c:dPt>
          <c:dPt>
            <c:idx val="1"/>
            <c:bubble3D val="0"/>
          </c:dPt>
          <c:cat>
            <c:numRef>
              <c:f>Sheet3!$J$19:$N$19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cat>
          <c:val>
            <c:numRef>
              <c:f>Sheet3!$J$21:$N$21</c:f>
              <c:numCache>
                <c:formatCode>General</c:formatCode>
                <c:ptCount val="5"/>
                <c:pt idx="1">
                  <c:v>0.55656300000000003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Sheet3!$I$22</c:f>
              <c:strCache>
                <c:ptCount val="1"/>
                <c:pt idx="0">
                  <c:v>e24a</c:v>
                </c:pt>
              </c:strCache>
            </c:strRef>
          </c:tx>
          <c:spPr>
            <a:ln>
              <a:noFill/>
            </a:ln>
          </c:spPr>
          <c:marker>
            <c:symbol val="circle"/>
            <c:size val="4"/>
            <c:spPr>
              <a:solidFill>
                <a:schemeClr val="tx2"/>
              </a:solidFill>
              <a:ln>
                <a:solidFill>
                  <a:schemeClr val="tx2">
                    <a:lumMod val="50000"/>
                  </a:schemeClr>
                </a:solidFill>
              </a:ln>
            </c:spPr>
          </c:marker>
          <c:cat>
            <c:numRef>
              <c:f>Sheet3!$J$19:$N$19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cat>
          <c:val>
            <c:numRef>
              <c:f>Sheet3!$J$22:$N$22</c:f>
              <c:numCache>
                <c:formatCode>General</c:formatCode>
                <c:ptCount val="5"/>
                <c:pt idx="0">
                  <c:v>0.7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Sheet3!$I$23</c:f>
              <c:strCache>
                <c:ptCount val="1"/>
                <c:pt idx="0">
                  <c:v>access-s1</c:v>
                </c:pt>
              </c:strCache>
            </c:strRef>
          </c:tx>
          <c:spPr>
            <a:ln>
              <a:noFill/>
            </a:ln>
          </c:spPr>
          <c:marker>
            <c:symbol val="circle"/>
            <c:size val="4"/>
            <c:spPr>
              <a:solidFill>
                <a:srgbClr val="C00000"/>
              </a:solidFill>
              <a:ln>
                <a:solidFill>
                  <a:srgbClr val="C00000"/>
                </a:solidFill>
              </a:ln>
            </c:spPr>
          </c:marker>
          <c:cat>
            <c:numRef>
              <c:f>Sheet3!$J$19:$N$19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cat>
          <c:val>
            <c:numRef>
              <c:f>Sheet3!$J$23:$N$23</c:f>
              <c:numCache>
                <c:formatCode>General</c:formatCode>
                <c:ptCount val="5"/>
                <c:pt idx="0">
                  <c:v>0.81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711552"/>
        <c:axId val="4713856"/>
      </c:lineChart>
      <c:catAx>
        <c:axId val="471155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Lead Time (months)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4713856"/>
        <c:crosses val="autoZero"/>
        <c:auto val="1"/>
        <c:lblAlgn val="ctr"/>
        <c:lblOffset val="100"/>
        <c:noMultiLvlLbl val="0"/>
      </c:catAx>
      <c:valAx>
        <c:axId val="4713856"/>
        <c:scaling>
          <c:orientation val="minMax"/>
          <c:min val="0"/>
        </c:scaling>
        <c:delete val="0"/>
        <c:axPos val="l"/>
        <c:majorGridlines>
          <c:spPr>
            <a:ln>
              <a:prstDash val="dash"/>
            </a:ln>
          </c:spPr>
        </c:majorGridlines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Corr. Coeff.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4711552"/>
        <c:crosses val="autoZero"/>
        <c:crossBetween val="between"/>
      </c:valAx>
      <c:spPr>
        <a:ln>
          <a:solidFill>
            <a:schemeClr val="bg1">
              <a:lumMod val="50000"/>
            </a:schemeClr>
          </a:solidFill>
        </a:ln>
      </c:spPr>
    </c:plotArea>
    <c:legend>
      <c:legendPos val="r"/>
      <c:layout/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spPr>
    <a:solidFill>
      <a:srgbClr val="FFFFFF"/>
    </a:solidFill>
  </c:sp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A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1400"/>
            </a:pPr>
            <a:r>
              <a:rPr lang="en-US" sz="1400"/>
              <a:t>RMS</a:t>
            </a:r>
            <a:r>
              <a:rPr lang="en-US" sz="1400" baseline="0"/>
              <a:t> Error</a:t>
            </a:r>
            <a:endParaRPr lang="en-US" sz="1400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Sheet1!$A$28</c:f>
              <c:strCache>
                <c:ptCount val="1"/>
                <c:pt idx="0">
                  <c:v>e24a</c:v>
                </c:pt>
              </c:strCache>
            </c:strRef>
          </c:tx>
          <c:marker>
            <c:symbol val="diamond"/>
            <c:size val="3"/>
          </c:marker>
          <c:cat>
            <c:numRef>
              <c:f>Sheet1!$B$27:$F$27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cat>
          <c:val>
            <c:numRef>
              <c:f>Sheet1!$B$28:$F$28</c:f>
              <c:numCache>
                <c:formatCode>General</c:formatCode>
                <c:ptCount val="5"/>
                <c:pt idx="0">
                  <c:v>0.74896450000000003</c:v>
                </c:pt>
                <c:pt idx="1">
                  <c:v>0.79891080000000003</c:v>
                </c:pt>
                <c:pt idx="2">
                  <c:v>0.91288349999999996</c:v>
                </c:pt>
                <c:pt idx="3">
                  <c:v>0.92959760000000002</c:v>
                </c:pt>
                <c:pt idx="4">
                  <c:v>1.0461659999999999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Sheet1!$A$29</c:f>
              <c:strCache>
                <c:ptCount val="1"/>
                <c:pt idx="0">
                  <c:v>access-s1</c:v>
                </c:pt>
              </c:strCache>
            </c:strRef>
          </c:tx>
          <c:spPr>
            <a:ln w="28575">
              <a:noFill/>
            </a:ln>
          </c:spPr>
          <c:marker>
            <c:symbol val="circle"/>
            <c:size val="7"/>
            <c:spPr>
              <a:solidFill>
                <a:srgbClr val="C00000"/>
              </a:solidFill>
            </c:spPr>
          </c:marker>
          <c:dPt>
            <c:idx val="0"/>
            <c:bubble3D val="0"/>
          </c:dPt>
          <c:dPt>
            <c:idx val="1"/>
            <c:bubble3D val="0"/>
          </c:dPt>
          <c:cat>
            <c:numRef>
              <c:f>Sheet1!$B$27:$F$27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cat>
          <c:val>
            <c:numRef>
              <c:f>Sheet1!$B$29:$F$29</c:f>
              <c:numCache>
                <c:formatCode>General</c:formatCode>
                <c:ptCount val="5"/>
                <c:pt idx="1">
                  <c:v>0.94173989999999996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Sheet1!$A$30</c:f>
              <c:strCache>
                <c:ptCount val="1"/>
                <c:pt idx="0">
                  <c:v>e24a</c:v>
                </c:pt>
              </c:strCache>
            </c:strRef>
          </c:tx>
          <c:spPr>
            <a:ln>
              <a:noFill/>
            </a:ln>
          </c:spPr>
          <c:marker>
            <c:symbol val="circle"/>
            <c:size val="4"/>
            <c:spPr>
              <a:solidFill>
                <a:schemeClr val="tx2"/>
              </a:solidFill>
              <a:ln>
                <a:solidFill>
                  <a:schemeClr val="tx2">
                    <a:lumMod val="50000"/>
                  </a:schemeClr>
                </a:solidFill>
              </a:ln>
            </c:spPr>
          </c:marker>
          <c:cat>
            <c:numRef>
              <c:f>Sheet1!$B$27:$F$27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cat>
          <c:val>
            <c:numRef>
              <c:f>Sheet1!$B$30:$F$30</c:f>
              <c:numCache>
                <c:formatCode>General</c:formatCode>
                <c:ptCount val="5"/>
                <c:pt idx="0">
                  <c:v>0.76418640000000004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Sheet1!$A$31</c:f>
              <c:strCache>
                <c:ptCount val="1"/>
                <c:pt idx="0">
                  <c:v>access-s1</c:v>
                </c:pt>
              </c:strCache>
            </c:strRef>
          </c:tx>
          <c:spPr>
            <a:ln>
              <a:noFill/>
            </a:ln>
          </c:spPr>
          <c:marker>
            <c:symbol val="circle"/>
            <c:size val="4"/>
            <c:spPr>
              <a:solidFill>
                <a:srgbClr val="C00000"/>
              </a:solidFill>
              <a:ln>
                <a:solidFill>
                  <a:srgbClr val="C00000"/>
                </a:solidFill>
              </a:ln>
            </c:spPr>
          </c:marker>
          <c:cat>
            <c:numRef>
              <c:f>Sheet1!$B$27:$F$27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cat>
          <c:val>
            <c:numRef>
              <c:f>Sheet1!$B$31:$F$31</c:f>
              <c:numCache>
                <c:formatCode>General</c:formatCode>
                <c:ptCount val="5"/>
                <c:pt idx="0">
                  <c:v>0.61393299999999995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2589696"/>
        <c:axId val="32600448"/>
      </c:lineChart>
      <c:catAx>
        <c:axId val="3258969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Lead Time (months)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32600448"/>
        <c:crosses val="autoZero"/>
        <c:auto val="1"/>
        <c:lblAlgn val="ctr"/>
        <c:lblOffset val="100"/>
        <c:noMultiLvlLbl val="0"/>
      </c:catAx>
      <c:valAx>
        <c:axId val="32600448"/>
        <c:scaling>
          <c:orientation val="minMax"/>
        </c:scaling>
        <c:delete val="0"/>
        <c:axPos val="l"/>
        <c:majorGridlines>
          <c:spPr>
            <a:ln>
              <a:prstDash val="dash"/>
            </a:ln>
          </c:spPr>
        </c:majorGridlines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RMSE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32589696"/>
        <c:crosses val="autoZero"/>
        <c:crossBetween val="between"/>
      </c:valAx>
      <c:spPr>
        <a:ln>
          <a:solidFill>
            <a:schemeClr val="bg1">
              <a:lumMod val="50000"/>
            </a:schemeClr>
          </a:solidFill>
        </a:ln>
      </c:spPr>
    </c:plotArea>
    <c:legend>
      <c:legendPos val="r"/>
      <c:layout/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spPr>
    <a:solidFill>
      <a:srgbClr val="FFFFFF"/>
    </a:solidFill>
  </c:spPr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3831535-9C6C-479D-87B3-D5C27BEBE929}" type="datetimeFigureOut">
              <a:rPr lang="en-AU" smtClean="0"/>
              <a:t>1/09/2017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CBD5682-9EEB-4DDD-AA2B-95E20B03E7C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0015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7" name="Picture 75" descr="cawcrfront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76300"/>
            <a:ext cx="9144000" cy="3681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31913" y="754063"/>
            <a:ext cx="7343775" cy="1008062"/>
          </a:xfrm>
        </p:spPr>
        <p:txBody>
          <a:bodyPr tIns="0"/>
          <a:lstStyle>
            <a:lvl1pPr>
              <a:defRPr sz="2900">
                <a:solidFill>
                  <a:schemeClr val="bg1"/>
                </a:solidFill>
                <a:latin typeface="Candara" pitchFamily="34" charset="0"/>
              </a:defRPr>
            </a:lvl1pPr>
          </a:lstStyle>
          <a:p>
            <a:pPr lvl="0"/>
            <a:r>
              <a:rPr lang="en-US" noProof="0" dirty="0" smtClean="0"/>
              <a:t>Click to edit Master title style</a:t>
            </a:r>
            <a:endParaRPr lang="en-AU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85875" y="4281488"/>
            <a:ext cx="3638550" cy="1008062"/>
          </a:xfrm>
        </p:spPr>
        <p:txBody>
          <a:bodyPr anchor="b"/>
          <a:lstStyle>
            <a:lvl1pPr marL="0" indent="0">
              <a:buFontTx/>
              <a:buNone/>
              <a:defRPr sz="1600" b="1">
                <a:latin typeface="Candara" pitchFamily="34" charset="0"/>
              </a:defRPr>
            </a:lvl1pPr>
          </a:lstStyle>
          <a:p>
            <a:pPr lvl="0"/>
            <a:r>
              <a:rPr lang="en-US" noProof="0" dirty="0" smtClean="0"/>
              <a:t>Click to edit Master subtitle style</a:t>
            </a:r>
            <a:endParaRPr lang="en-AU" noProof="0" dirty="0" smtClean="0"/>
          </a:p>
        </p:txBody>
      </p:sp>
      <p:pic>
        <p:nvPicPr>
          <p:cNvPr id="3140" name="Picture 6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5537200"/>
            <a:ext cx="1619250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1791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800447-7BC1-4F88-824F-1CFF1FDBD32B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62970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3050" y="111125"/>
            <a:ext cx="2051050" cy="6197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9900" y="111125"/>
            <a:ext cx="6000750" cy="6197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A5B872-E857-4C7C-A5F1-3A71EB7462F1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951676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2413"/>
            <a:ext cx="7456488" cy="720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377950"/>
            <a:ext cx="4038600" cy="50053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7950"/>
            <a:ext cx="4038600" cy="50053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63550" y="6596063"/>
            <a:ext cx="5556250" cy="2524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AU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596063"/>
            <a:ext cx="2133600" cy="252412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7D8BDDA-99E1-4E98-8FA8-0C9A4038F18F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29189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D1DE9F-4AE2-4D1B-BD04-D265D678E2F1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44100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403B6A-3C1A-4CCF-9BFE-E907C33CC77B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2915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9900" y="1252538"/>
            <a:ext cx="4025900" cy="5056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2538"/>
            <a:ext cx="4025900" cy="5056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FE814C-8572-4246-9EF0-6198C2AACA95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42380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9DB281-2D67-49C5-AAE0-50AD8F677A42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21304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D12C15-C852-497E-9106-D1BDE3B47B31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34555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25EA5C-E614-461C-AD61-D261995896EB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7790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A7D8AE-ACD7-4062-A9B5-A3E9FBC88FDF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4436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AF1E0B-A924-4BF5-A361-4E1B388ED2A7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1146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5" name="Picture 51" descr="cawcrcontent01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31300" cy="1166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9900" y="1252538"/>
            <a:ext cx="8204200" cy="5056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 smtClean="0"/>
          </a:p>
        </p:txBody>
      </p:sp>
      <p:pic>
        <p:nvPicPr>
          <p:cNvPr id="1066" name="Picture 4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3838" y="6129338"/>
            <a:ext cx="1057275" cy="709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67" name="Rectangle 4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687513" y="6423025"/>
            <a:ext cx="719137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AU">
              <a:solidFill>
                <a:srgbClr val="000000"/>
              </a:solidFill>
            </a:endParaRPr>
          </a:p>
        </p:txBody>
      </p:sp>
      <p:sp>
        <p:nvSpPr>
          <p:cNvPr id="1068" name="Rectangle 4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65138" y="6423025"/>
            <a:ext cx="719137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rgbClr val="006F93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92C7F38-6C6C-4D53-A2F4-2B99A94CF959}" type="slidenum">
              <a:rPr lang="en-AU"/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AU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9900" y="111125"/>
            <a:ext cx="7234238" cy="75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1213232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andara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9pPr>
    </p:titleStyle>
    <p:bodyStyle>
      <a:lvl1pPr marL="180975" indent="-180975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006F93"/>
          </a:solidFill>
          <a:latin typeface="Candara" pitchFamily="34" charset="0"/>
          <a:ea typeface="+mn-ea"/>
          <a:cs typeface="+mn-cs"/>
        </a:defRPr>
      </a:lvl1pPr>
      <a:lvl2pPr marL="538163" indent="-1778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Candara" pitchFamily="34" charset="0"/>
        </a:defRPr>
      </a:lvl2pPr>
      <a:lvl3pPr marL="893763" indent="-176213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Candara" pitchFamily="34" charset="0"/>
        </a:defRPr>
      </a:lvl3pPr>
      <a:lvl4pPr marL="1257300" indent="-1809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Candara" pitchFamily="34" charset="0"/>
        </a:defRPr>
      </a:lvl4pPr>
      <a:lvl5pPr marL="1617663" indent="-1809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Candara" pitchFamily="34" charset="0"/>
        </a:defRPr>
      </a:lvl5pPr>
      <a:lvl6pPr marL="2074863" indent="-1809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532063" indent="-1809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989263" indent="-1809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446463" indent="-1809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7" Type="http://schemas.openxmlformats.org/officeDocument/2006/relationships/image" Target="../media/image12.gi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6" Type="http://schemas.openxmlformats.org/officeDocument/2006/relationships/image" Target="../media/image11.gif"/><Relationship Id="rId5" Type="http://schemas.openxmlformats.org/officeDocument/2006/relationships/image" Target="../media/image10.gif"/><Relationship Id="rId4" Type="http://schemas.openxmlformats.org/officeDocument/2006/relationships/image" Target="../media/image8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gif"/><Relationship Id="rId5" Type="http://schemas.openxmlformats.org/officeDocument/2006/relationships/image" Target="../media/image14.gif"/><Relationship Id="rId4" Type="http://schemas.openxmlformats.org/officeDocument/2006/relationships/image" Target="../media/image13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332656"/>
            <a:ext cx="8532440" cy="1470025"/>
          </a:xfrm>
        </p:spPr>
        <p:txBody>
          <a:bodyPr>
            <a:normAutofit/>
          </a:bodyPr>
          <a:lstStyle/>
          <a:p>
            <a:r>
              <a:rPr lang="en-AU" dirty="0" smtClean="0">
                <a:solidFill>
                  <a:schemeClr val="tx1"/>
                </a:solidFill>
              </a:rPr>
              <a:t>Seasonal forecast of the stratosphere-troposphere coupling in the SH, using ACCESS-S1 (&amp; POAMA)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9672" y="3789040"/>
            <a:ext cx="3638550" cy="1512118"/>
          </a:xfrm>
        </p:spPr>
        <p:txBody>
          <a:bodyPr/>
          <a:lstStyle/>
          <a:p>
            <a:r>
              <a:rPr lang="en-AU" sz="2000" dirty="0" smtClean="0"/>
              <a:t>Eun-Pa Lim and Harry H. Hendon</a:t>
            </a:r>
          </a:p>
          <a:p>
            <a:endParaRPr lang="en-AU" sz="2000" dirty="0" smtClean="0"/>
          </a:p>
          <a:p>
            <a:r>
              <a:rPr lang="en-AU" sz="2000" dirty="0" smtClean="0"/>
              <a:t>Science to Services</a:t>
            </a:r>
          </a:p>
          <a:p>
            <a:r>
              <a:rPr lang="en-AU" sz="2000" dirty="0" smtClean="0"/>
              <a:t>Bureau of Meteorology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6460590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369"/>
    </mc:Choice>
    <mc:Fallback>
      <p:transition spd="slow" advTm="20369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04" t="24014" r="60065" b="20433"/>
          <a:stretch/>
        </p:blipFill>
        <p:spPr bwMode="auto">
          <a:xfrm>
            <a:off x="6372200" y="4090400"/>
            <a:ext cx="2160240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-171400"/>
            <a:ext cx="7848872" cy="755650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Stratosphere-troposphere coupling in the Antarctic region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058464"/>
            <a:ext cx="6264696" cy="5431163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90000"/>
              </a:lnSpc>
              <a:spcAft>
                <a:spcPts val="1200"/>
              </a:spcAft>
              <a:buNone/>
            </a:pPr>
            <a:r>
              <a:rPr lang="en-US" sz="2400" b="1" dirty="0" smtClean="0"/>
              <a:t>Southern Annular Mode  (SAM) :</a:t>
            </a:r>
          </a:p>
          <a:p>
            <a:pPr marL="0" indent="0">
              <a:lnSpc>
                <a:spcPct val="90000"/>
              </a:lnSpc>
              <a:spcAft>
                <a:spcPts val="1200"/>
              </a:spcAft>
              <a:buNone/>
            </a:pPr>
            <a:r>
              <a:rPr lang="en-US" sz="2400" dirty="0" smtClean="0"/>
              <a:t>- Most </a:t>
            </a:r>
            <a:r>
              <a:rPr lang="en-US" sz="2400" dirty="0"/>
              <a:t>dominant mode of variability of the SH extratropical </a:t>
            </a:r>
            <a:r>
              <a:rPr lang="en-US" sz="2400" dirty="0" smtClean="0"/>
              <a:t>circulation</a:t>
            </a:r>
          </a:p>
          <a:p>
            <a:pPr marL="0" indent="0">
              <a:lnSpc>
                <a:spcPct val="90000"/>
              </a:lnSpc>
              <a:spcAft>
                <a:spcPts val="1200"/>
              </a:spcAft>
              <a:buNone/>
            </a:pPr>
            <a:r>
              <a:rPr lang="en-US" sz="2400" dirty="0" smtClean="0"/>
              <a:t>- Characterized </a:t>
            </a:r>
            <a:r>
              <a:rPr lang="en-US" sz="2400" dirty="0"/>
              <a:t>by </a:t>
            </a:r>
            <a:r>
              <a:rPr lang="en-US" sz="2400" dirty="0" smtClean="0"/>
              <a:t>an </a:t>
            </a:r>
            <a:r>
              <a:rPr lang="en-US" sz="2400" dirty="0"/>
              <a:t>annular pattern of pressure/geopotential height anomalies with the opposite signs between the mid and high latitudes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AU" sz="2400" dirty="0" smtClean="0">
                <a:sym typeface="Wingdings" panose="05000000000000000000" pitchFamily="2" charset="2"/>
              </a:rPr>
              <a:t>- </a:t>
            </a:r>
            <a:r>
              <a:rPr lang="en-AU" sz="2400" dirty="0">
                <a:sym typeface="Wingdings" panose="05000000000000000000" pitchFamily="2" charset="2"/>
              </a:rPr>
              <a:t>O</a:t>
            </a:r>
            <a:r>
              <a:rPr lang="en-AU" sz="2400" dirty="0" smtClean="0">
                <a:sym typeface="Wingdings" panose="05000000000000000000" pitchFamily="2" charset="2"/>
              </a:rPr>
              <a:t>ne </a:t>
            </a:r>
            <a:r>
              <a:rPr lang="en-AU" sz="2400" dirty="0">
                <a:sym typeface="Wingdings" panose="05000000000000000000" pitchFamily="2" charset="2"/>
              </a:rPr>
              <a:t>of the major drivers of Australian climate variability in various timescales</a:t>
            </a:r>
          </a:p>
          <a:p>
            <a:pPr marL="0" indent="0">
              <a:spcAft>
                <a:spcPts val="600"/>
              </a:spcAft>
              <a:buNone/>
            </a:pPr>
            <a:endParaRPr lang="en-US" sz="2400" b="1" dirty="0" smtClean="0"/>
          </a:p>
          <a:p>
            <a:pPr marL="0" indent="0">
              <a:spcAft>
                <a:spcPts val="600"/>
              </a:spcAft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Stratosphere-troposphere coupling in the SH: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Stratospheric </a:t>
            </a:r>
            <a:r>
              <a:rPr lang="en-US" sz="2400" b="1" dirty="0">
                <a:solidFill>
                  <a:srgbClr val="0070C0"/>
                </a:solidFill>
              </a:rPr>
              <a:t>SAM signal </a:t>
            </a:r>
            <a:r>
              <a:rPr lang="en-US" sz="2400" dirty="0">
                <a:solidFill>
                  <a:srgbClr val="0070C0"/>
                </a:solidFill>
              </a:rPr>
              <a:t>in late winter to early spring </a:t>
            </a:r>
            <a:r>
              <a:rPr lang="en-US" sz="2400" b="1" dirty="0">
                <a:solidFill>
                  <a:srgbClr val="0070C0"/>
                </a:solidFill>
              </a:rPr>
              <a:t>propagating down </a:t>
            </a:r>
            <a:r>
              <a:rPr lang="en-US" sz="2400" dirty="0">
                <a:solidFill>
                  <a:srgbClr val="0070C0"/>
                </a:solidFill>
              </a:rPr>
              <a:t>to the surface </a:t>
            </a:r>
            <a:r>
              <a:rPr lang="en-US" sz="2400" b="1" dirty="0">
                <a:solidFill>
                  <a:srgbClr val="0070C0"/>
                </a:solidFill>
              </a:rPr>
              <a:t>with time </a:t>
            </a:r>
            <a:r>
              <a:rPr lang="en-US" sz="2400" b="1" dirty="0" smtClean="0">
                <a:solidFill>
                  <a:srgbClr val="0070C0"/>
                </a:solidFill>
              </a:rPr>
              <a:t>lags </a:t>
            </a:r>
            <a:endParaRPr lang="en-AU" sz="2400" dirty="0" smtClean="0">
              <a:solidFill>
                <a:srgbClr val="0070C0"/>
              </a:solidFill>
              <a:sym typeface="Wingdings" panose="05000000000000000000" pitchFamily="2" charset="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104"/>
          <a:stretch/>
        </p:blipFill>
        <p:spPr bwMode="auto">
          <a:xfrm>
            <a:off x="6536060" y="1005160"/>
            <a:ext cx="2315157" cy="2364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regr monthly CPC AAO \with  ERA-int z700 1979:2017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871" t="16168" b="7449"/>
          <a:stretch/>
        </p:blipFill>
        <p:spPr bwMode="auto">
          <a:xfrm>
            <a:off x="8712915" y="1058464"/>
            <a:ext cx="431085" cy="2408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549428" y="3356992"/>
            <a:ext cx="24122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latin typeface="Corbel" panose="020B0503020204020204" pitchFamily="34" charset="0"/>
              </a:rPr>
              <a:t>-</a:t>
            </a:r>
            <a:r>
              <a:rPr lang="en-AU" dirty="0" err="1" smtClean="0">
                <a:latin typeface="Corbel" panose="020B0503020204020204" pitchFamily="34" charset="0"/>
              </a:rPr>
              <a:t>ve</a:t>
            </a:r>
            <a:r>
              <a:rPr lang="en-AU" dirty="0" smtClean="0">
                <a:latin typeface="Corbel" panose="020B0503020204020204" pitchFamily="34" charset="0"/>
              </a:rPr>
              <a:t> SAM with higher GPH anomalies over Antarctica</a:t>
            </a:r>
            <a:endParaRPr lang="en-AU" dirty="0">
              <a:latin typeface="Corbel" panose="020B0503020204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7584" y="6093296"/>
            <a:ext cx="4540025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AU" dirty="0" smtClean="0">
                <a:latin typeface="Tempus Sans ITC" panose="04020404030D07020202" pitchFamily="82" charset="0"/>
                <a:sym typeface="Wingdings" panose="05000000000000000000" pitchFamily="2" charset="2"/>
              </a:rPr>
              <a:t> </a:t>
            </a:r>
            <a:r>
              <a:rPr lang="en-AU" b="1" dirty="0" smtClean="0">
                <a:latin typeface="Tempus Sans ITC" panose="04020404030D07020202" pitchFamily="82" charset="0"/>
                <a:sym typeface="Wingdings" panose="05000000000000000000" pitchFamily="2" charset="2"/>
              </a:rPr>
              <a:t>we have a method to capture this process </a:t>
            </a:r>
            <a:endParaRPr lang="en-AU" b="1" dirty="0">
              <a:latin typeface="Tempus Sans ITC" panose="04020404030D07020202" pitchFamily="82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416486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1818"/>
    </mc:Choice>
    <mc:Fallback>
      <p:transition spd="slow" advTm="6181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\\bom-user.bom.gov.au\home$\elim\Documents\Downloads\raijin\Ozone\seof1_12mths.1979-2016.dtr.65-90S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2660" y="980728"/>
            <a:ext cx="4621339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04" t="24014" r="60065" b="20433"/>
          <a:stretch/>
        </p:blipFill>
        <p:spPr bwMode="auto">
          <a:xfrm>
            <a:off x="5416401" y="3645024"/>
            <a:ext cx="2160240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1520" y="220542"/>
            <a:ext cx="7452618" cy="755650"/>
          </a:xfrm>
        </p:spPr>
        <p:txBody>
          <a:bodyPr/>
          <a:lstStyle/>
          <a:p>
            <a:r>
              <a:rPr lang="en-AU" dirty="0" smtClean="0"/>
              <a:t>A novel method to capture the stratosphere-troposphere coupling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79512" y="1252538"/>
            <a:ext cx="4320480" cy="5344814"/>
          </a:xfrm>
        </p:spPr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AU" dirty="0" smtClean="0"/>
              <a:t>Using ERA-Interim data over 1979 Jan -2017 March </a:t>
            </a:r>
          </a:p>
          <a:p>
            <a:pPr>
              <a:spcBef>
                <a:spcPts val="1200"/>
              </a:spcBef>
            </a:pPr>
            <a:r>
              <a:rPr lang="en-AU" dirty="0" smtClean="0"/>
              <a:t>Prepare </a:t>
            </a:r>
            <a:r>
              <a:rPr lang="en-AU" b="1" dirty="0" smtClean="0"/>
              <a:t>3-D data </a:t>
            </a:r>
            <a:r>
              <a:rPr lang="en-AU" dirty="0" smtClean="0"/>
              <a:t>of de-trended monthly GPH anomalies averaged over the Antarctic region (65-90S) as a function of </a:t>
            </a:r>
            <a:r>
              <a:rPr lang="en-AU" b="1" dirty="0" smtClean="0"/>
              <a:t>vertical levels</a:t>
            </a:r>
            <a:r>
              <a:rPr lang="en-AU" dirty="0" smtClean="0"/>
              <a:t>, </a:t>
            </a:r>
            <a:r>
              <a:rPr lang="en-AU" b="1" dirty="0" smtClean="0"/>
              <a:t>12 calendar months and years</a:t>
            </a:r>
          </a:p>
          <a:p>
            <a:pPr>
              <a:spcBef>
                <a:spcPts val="1200"/>
              </a:spcBef>
            </a:pPr>
            <a:r>
              <a:rPr lang="en-AU" dirty="0"/>
              <a:t> </a:t>
            </a:r>
            <a:r>
              <a:rPr lang="en-AU" dirty="0" smtClean="0"/>
              <a:t>Apply EOF analysis to the data to capture the vertical and temporal co-variability of the Antarctic polar cap GPH anomalies</a:t>
            </a:r>
          </a:p>
          <a:p>
            <a:pPr>
              <a:spcBef>
                <a:spcPts val="1200"/>
              </a:spcBef>
            </a:pPr>
            <a:r>
              <a:rPr lang="en-AU" dirty="0"/>
              <a:t> T</a:t>
            </a:r>
            <a:r>
              <a:rPr lang="en-AU" dirty="0" smtClean="0"/>
              <a:t>he </a:t>
            </a:r>
            <a:r>
              <a:rPr lang="en-AU" b="1" dirty="0" smtClean="0"/>
              <a:t>1</a:t>
            </a:r>
            <a:r>
              <a:rPr lang="en-AU" b="1" baseline="30000" dirty="0" smtClean="0"/>
              <a:t>st</a:t>
            </a:r>
            <a:r>
              <a:rPr lang="en-AU" b="1" dirty="0" smtClean="0"/>
              <a:t> EOF </a:t>
            </a:r>
            <a:r>
              <a:rPr lang="en-AU" dirty="0" smtClean="0"/>
              <a:t>mode well captures the </a:t>
            </a:r>
            <a:r>
              <a:rPr lang="en-AU" b="1" dirty="0" smtClean="0"/>
              <a:t>maximum loading in the stratosphere in spring </a:t>
            </a:r>
            <a:r>
              <a:rPr lang="en-AU" dirty="0" smtClean="0"/>
              <a:t>and the </a:t>
            </a:r>
            <a:r>
              <a:rPr lang="en-AU" b="1" dirty="0" smtClean="0"/>
              <a:t>downward propagation of the signal with time lags</a:t>
            </a:r>
            <a:endParaRPr lang="en-AU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417873" y="5986154"/>
            <a:ext cx="3456384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AU" dirty="0" smtClean="0"/>
              <a:t>Taken from Thompson et al. (2005) J. Atm. Sci. Fig. 2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477937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6866"/>
    </mc:Choice>
    <mc:Fallback>
      <p:transition spd="slow" advTm="76866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\\bom-user.bom.gov.au\home$\elim\Documents\Downloads\raijin\Ozone\raw.P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984048"/>
            <a:ext cx="4750179" cy="2428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\\bom-user.bom.gov.au\home$\elim\Documents\Downloads\raijin\Ozone\seof1_12mths.1979-2016.dtr.65-90S.gif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65"/>
          <a:stretch/>
        </p:blipFill>
        <p:spPr bwMode="auto">
          <a:xfrm>
            <a:off x="139858" y="933932"/>
            <a:ext cx="3563888" cy="190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\\bom-user.bom.gov.au\home$\elim\Documents\Downloads\raijin\Ozone\reg.seof1_U.g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42" y="2930141"/>
            <a:ext cx="3219454" cy="2024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\\bom-user.bom.gov.au\home$\elim\Documents\Downloads\raijin\Ozone\reg.seof1_T.gi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43" y="4874357"/>
            <a:ext cx="3219454" cy="1939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3"/>
          <p:cNvSpPr txBox="1">
            <a:spLocks/>
          </p:cNvSpPr>
          <p:nvPr/>
        </p:nvSpPr>
        <p:spPr bwMode="auto">
          <a:xfrm>
            <a:off x="251520" y="55181"/>
            <a:ext cx="7234238" cy="75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Candara" pitchFamily="34" charset="0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AU" kern="0" dirty="0" smtClean="0"/>
              <a:t>A novel method to capture the S-T coupling</a:t>
            </a:r>
            <a:endParaRPr lang="en-AU" kern="0" dirty="0"/>
          </a:p>
        </p:txBody>
      </p:sp>
      <p:sp>
        <p:nvSpPr>
          <p:cNvPr id="4" name="TextBox 3"/>
          <p:cNvSpPr txBox="1"/>
          <p:nvPr/>
        </p:nvSpPr>
        <p:spPr>
          <a:xfrm>
            <a:off x="3693396" y="3412617"/>
            <a:ext cx="5186385" cy="33239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buFont typeface="Arial" charset="0"/>
              <a:buChar char="•"/>
            </a:pPr>
            <a:r>
              <a:rPr lang="en-AU" dirty="0" smtClean="0">
                <a:latin typeface="Candara" panose="020E0502030303020204" pitchFamily="34" charset="0"/>
              </a:rPr>
              <a:t>~60% of the total vertical-temporal co-variability of the Antarctic GPH anomalies</a:t>
            </a:r>
          </a:p>
          <a:p>
            <a:pPr marL="285750" indent="-285750">
              <a:spcBef>
                <a:spcPts val="1200"/>
              </a:spcBef>
              <a:buFont typeface="Arial" charset="0"/>
              <a:buChar char="•"/>
            </a:pPr>
            <a:r>
              <a:rPr lang="en-AU" dirty="0" smtClean="0">
                <a:latin typeface="Candara" panose="020E0502030303020204" pitchFamily="34" charset="0"/>
              </a:rPr>
              <a:t>Higher GPH – Weaker polar vortex – Warmer polar cap </a:t>
            </a:r>
            <a:r>
              <a:rPr lang="en-AU" dirty="0" smtClean="0">
                <a:latin typeface="Candara" panose="020E0502030303020204" pitchFamily="34" charset="0"/>
                <a:sym typeface="Wingdings" panose="05000000000000000000" pitchFamily="2" charset="2"/>
              </a:rPr>
              <a:t> defined as +</a:t>
            </a:r>
            <a:r>
              <a:rPr lang="en-AU" dirty="0" err="1" smtClean="0">
                <a:latin typeface="Candara" panose="020E0502030303020204" pitchFamily="34" charset="0"/>
                <a:sym typeface="Wingdings" panose="05000000000000000000" pitchFamily="2" charset="2"/>
              </a:rPr>
              <a:t>ve</a:t>
            </a:r>
            <a:r>
              <a:rPr lang="en-AU" dirty="0" smtClean="0">
                <a:latin typeface="Candara" panose="020E0502030303020204" pitchFamily="34" charset="0"/>
                <a:sym typeface="Wingdings" panose="05000000000000000000" pitchFamily="2" charset="2"/>
              </a:rPr>
              <a:t> S-T coupling</a:t>
            </a:r>
            <a:endParaRPr lang="en-AU" dirty="0" smtClean="0">
              <a:latin typeface="Candara" panose="020E0502030303020204" pitchFamily="34" charset="0"/>
            </a:endParaRPr>
          </a:p>
          <a:p>
            <a:pPr marL="285750" indent="-285750">
              <a:spcBef>
                <a:spcPts val="1200"/>
              </a:spcBef>
              <a:buFont typeface="Arial" charset="0"/>
              <a:buChar char="•"/>
            </a:pPr>
            <a:r>
              <a:rPr lang="en-AU" dirty="0" smtClean="0">
                <a:latin typeface="Candara" panose="020E0502030303020204" pitchFamily="34" charset="0"/>
              </a:rPr>
              <a:t>Lower GPH – Stronger polar vortex – Colder polar cap</a:t>
            </a:r>
          </a:p>
          <a:p>
            <a:pPr marL="285750" indent="-285750">
              <a:spcBef>
                <a:spcPts val="1200"/>
              </a:spcBef>
              <a:buFont typeface="Arial" charset="0"/>
              <a:buChar char="•"/>
            </a:pPr>
            <a:r>
              <a:rPr lang="en-AU" dirty="0" smtClean="0">
                <a:latin typeface="Candara" panose="020E0502030303020204" pitchFamily="34" charset="0"/>
              </a:rPr>
              <a:t>PC1 well picks the 2002 extreme stratospheric warming event </a:t>
            </a:r>
            <a:r>
              <a:rPr lang="en-AU" dirty="0" smtClean="0">
                <a:latin typeface="Candara" panose="020E0502030303020204" pitchFamily="34" charset="0"/>
                <a:sym typeface="Wingdings" panose="05000000000000000000" pitchFamily="2" charset="2"/>
              </a:rPr>
              <a:t></a:t>
            </a:r>
            <a:r>
              <a:rPr lang="en-AU" dirty="0" smtClean="0">
                <a:latin typeface="Candara" panose="020E0502030303020204" pitchFamily="34" charset="0"/>
              </a:rPr>
              <a:t> record strong –</a:t>
            </a:r>
            <a:r>
              <a:rPr lang="en-AU" dirty="0" err="1" smtClean="0">
                <a:latin typeface="Candara" panose="020E0502030303020204" pitchFamily="34" charset="0"/>
              </a:rPr>
              <a:t>ve</a:t>
            </a:r>
            <a:r>
              <a:rPr lang="en-AU" dirty="0" smtClean="0">
                <a:latin typeface="Candara" panose="020E0502030303020204" pitchFamily="34" charset="0"/>
              </a:rPr>
              <a:t> SAM </a:t>
            </a:r>
            <a:r>
              <a:rPr lang="en-AU" dirty="0" smtClean="0">
                <a:latin typeface="Candara" panose="020E0502030303020204" pitchFamily="34" charset="0"/>
                <a:sym typeface="Wingdings" panose="05000000000000000000" pitchFamily="2" charset="2"/>
              </a:rPr>
              <a:t> severe drought over AUS in spring 2002 (e.g. Lim and Hendon 2015)</a:t>
            </a:r>
            <a:endParaRPr lang="en-AU" dirty="0" smtClean="0">
              <a:latin typeface="Candara" panose="020E0502030303020204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7092280" y="1412776"/>
            <a:ext cx="288032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9" name="Group 8"/>
          <p:cNvGrpSpPr/>
          <p:nvPr/>
        </p:nvGrpSpPr>
        <p:grpSpPr>
          <a:xfrm>
            <a:off x="4064373" y="2955242"/>
            <a:ext cx="4696111" cy="3667795"/>
            <a:chOff x="4616892" y="3120737"/>
            <a:chExt cx="4435040" cy="3535973"/>
          </a:xfrm>
          <a:solidFill>
            <a:schemeClr val="tx2"/>
          </a:solidFill>
        </p:grpSpPr>
        <p:pic>
          <p:nvPicPr>
            <p:cNvPr id="10" name="Picture 9" descr="\\bom-user.bom.gov.au\home$\elim\Documents\Downloads\raijin\histo.aao_pc1.gif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16892" y="3501008"/>
              <a:ext cx="4435040" cy="3155702"/>
            </a:xfrm>
            <a:prstGeom prst="rect">
              <a:avLst/>
            </a:prstGeom>
            <a:grpFill/>
            <a:extLst/>
          </p:spPr>
        </p:pic>
        <p:sp>
          <p:nvSpPr>
            <p:cNvPr id="11" name="TextBox 10"/>
            <p:cNvSpPr txBox="1"/>
            <p:nvPr/>
          </p:nvSpPr>
          <p:spPr>
            <a:xfrm>
              <a:off x="5148064" y="3120737"/>
              <a:ext cx="3744416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AU" dirty="0" smtClean="0">
                  <a:latin typeface="Candara" panose="020E0502030303020204" pitchFamily="34" charset="0"/>
                </a:rPr>
                <a:t>Conditional PDFs of SAM in Sep-Jan</a:t>
              </a:r>
              <a:endParaRPr lang="en-AU" dirty="0">
                <a:latin typeface="Candara" panose="020E0502030303020204" pitchFamily="34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58084" y="5229200"/>
            <a:ext cx="4358808" cy="132343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latin typeface="Candara" panose="020E0502030303020204" pitchFamily="34" charset="0"/>
              </a:rPr>
              <a:t>Prediction of the S-T coupling from winter can be useful for the long-lead outlook of the SAM and associated AUS climate – CAN WE PREDICT IT ?</a:t>
            </a:r>
            <a:endParaRPr lang="en-AU" sz="2000" dirty="0">
              <a:latin typeface="Candara" panose="020E0502030303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773530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1704"/>
    </mc:Choice>
    <mc:Fallback>
      <p:transition spd="slow" advTm="10170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74760" y="2364538"/>
            <a:ext cx="4572000" cy="2564612"/>
            <a:chOff x="4572000" y="233366"/>
            <a:chExt cx="4572000" cy="2564612"/>
          </a:xfrm>
        </p:grpSpPr>
        <p:pic>
          <p:nvPicPr>
            <p:cNvPr id="8" name="Picture 2" descr="\\bom-user.bom.gov.au\home$\elim\Documents\Downloads\raijin\Ozone\seof1_12mths.1979-2016.dtr.65-90S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0" y="233366"/>
              <a:ext cx="4572000" cy="25646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/>
            <p:cNvSpPr/>
            <p:nvPr/>
          </p:nvSpPr>
          <p:spPr>
            <a:xfrm>
              <a:off x="6516000" y="1170000"/>
              <a:ext cx="1116336" cy="12241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9" name="Title 3"/>
          <p:cNvSpPr txBox="1">
            <a:spLocks/>
          </p:cNvSpPr>
          <p:nvPr/>
        </p:nvSpPr>
        <p:spPr>
          <a:xfrm>
            <a:off x="251520" y="121373"/>
            <a:ext cx="7234238" cy="75565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Candara" pitchFamily="34" charset="0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AU" kern="0" dirty="0" smtClean="0"/>
              <a:t>Forecast skill assessment</a:t>
            </a:r>
            <a:endParaRPr lang="en-AU" kern="0" dirty="0"/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5908968"/>
              </p:ext>
            </p:extLst>
          </p:nvPr>
        </p:nvGraphicFramePr>
        <p:xfrm>
          <a:off x="0" y="5013176"/>
          <a:ext cx="6084168" cy="18448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170944" y="2364538"/>
            <a:ext cx="3960440" cy="31700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charset="0"/>
              <a:buChar char="•"/>
            </a:pPr>
            <a:r>
              <a:rPr lang="en-AU" sz="2000" dirty="0" smtClean="0">
                <a:latin typeface="Candara" panose="020E0502030303020204" pitchFamily="34" charset="0"/>
              </a:rPr>
              <a:t>Predict the peak of S-T coupling in September to January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charset="0"/>
              <a:buChar char="•"/>
            </a:pPr>
            <a:r>
              <a:rPr lang="en-AU" sz="2000" dirty="0" smtClean="0">
                <a:latin typeface="Candara" panose="020E0502030303020204" pitchFamily="34" charset="0"/>
              </a:rPr>
              <a:t>Project de-trended ACCESS-S1 and POAMA ensemble mean forecasts onto the sub-domain of the EOF pattern from September to January 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charset="0"/>
              <a:buChar char="•"/>
            </a:pPr>
            <a:r>
              <a:rPr lang="en-AU" sz="2000" dirty="0" smtClean="0">
                <a:latin typeface="Candara" panose="020E0502030303020204" pitchFamily="34" charset="0"/>
              </a:rPr>
              <a:t>Big S-T coupling events are well picked up by forecasts at LT1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4016" y="980728"/>
            <a:ext cx="8892480" cy="129266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AU" sz="2400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22 member ensemble hindcasts from ACCESS-S1 and POAMA for 1990-2012: ACCESS-S1 (L85; high top) vs POAMA (L17; low top)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AU" sz="2000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Model configurations, initialisation </a:t>
            </a:r>
            <a:r>
              <a:rPr lang="en-AU" sz="2000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  <a:sym typeface="Wingdings" panose="05000000000000000000" pitchFamily="2" charset="2"/>
              </a:rPr>
              <a:t> </a:t>
            </a:r>
            <a:r>
              <a:rPr lang="en-AU" sz="2000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  <a:sym typeface="Wingdings" panose="05000000000000000000" pitchFamily="2" charset="2"/>
              </a:rPr>
              <a:t>Bureau Res. Reps, No. 13, 16, 19, 20 </a:t>
            </a:r>
            <a:r>
              <a:rPr lang="en-AU" sz="2000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 </a:t>
            </a:r>
            <a:endParaRPr lang="en-AU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01067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1547"/>
    </mc:Choice>
    <mc:Fallback>
      <p:transition spd="slow" advTm="111547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/>
          <p:cNvSpPr txBox="1">
            <a:spLocks/>
          </p:cNvSpPr>
          <p:nvPr/>
        </p:nvSpPr>
        <p:spPr>
          <a:xfrm>
            <a:off x="107504" y="121373"/>
            <a:ext cx="7848872" cy="75565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Candara" pitchFamily="34" charset="0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AU" kern="0" dirty="0" smtClean="0"/>
              <a:t>Forecast skill to predict the S-T coupling in Sep-Jan</a:t>
            </a:r>
            <a:endParaRPr lang="en-AU" kern="0" dirty="0"/>
          </a:p>
        </p:txBody>
      </p:sp>
      <p:graphicFrame>
        <p:nvGraphicFramePr>
          <p:cNvPr id="18" name="Chart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222133"/>
              </p:ext>
            </p:extLst>
          </p:nvPr>
        </p:nvGraphicFramePr>
        <p:xfrm>
          <a:off x="0" y="620688"/>
          <a:ext cx="3773553" cy="22902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9" name="Chart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7288232"/>
              </p:ext>
            </p:extLst>
          </p:nvPr>
        </p:nvGraphicFramePr>
        <p:xfrm>
          <a:off x="2699792" y="620688"/>
          <a:ext cx="3843162" cy="22902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7202" y="4111275"/>
            <a:ext cx="8723269" cy="64633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dirty="0" smtClean="0">
                <a:latin typeface="Candara" panose="020E0502030303020204" pitchFamily="34" charset="0"/>
              </a:rPr>
              <a:t>S-T coupling mode (i.e. 1</a:t>
            </a:r>
            <a:r>
              <a:rPr lang="en-AU" baseline="30000" dirty="0" smtClean="0">
                <a:latin typeface="Candara" panose="020E0502030303020204" pitchFamily="34" charset="0"/>
              </a:rPr>
              <a:t>st</a:t>
            </a:r>
            <a:r>
              <a:rPr lang="en-AU" dirty="0" smtClean="0">
                <a:latin typeface="Candara" panose="020E0502030303020204" pitchFamily="34" charset="0"/>
              </a:rPr>
              <a:t> EOF) of ACCESS-S1 and POAMA forecasts for August to February, initialised on the 1</a:t>
            </a:r>
            <a:r>
              <a:rPr lang="en-AU" baseline="30000" dirty="0" smtClean="0">
                <a:latin typeface="Candara" panose="020E0502030303020204" pitchFamily="34" charset="0"/>
              </a:rPr>
              <a:t>st</a:t>
            </a:r>
            <a:r>
              <a:rPr lang="en-AU" dirty="0" smtClean="0">
                <a:latin typeface="Candara" panose="020E0502030303020204" pitchFamily="34" charset="0"/>
              </a:rPr>
              <a:t> of August</a:t>
            </a:r>
            <a:endParaRPr lang="en-AU" dirty="0">
              <a:latin typeface="Candara" panose="020E0502030303020204" pitchFamily="34" charset="0"/>
            </a:endParaRPr>
          </a:p>
        </p:txBody>
      </p:sp>
      <p:pic>
        <p:nvPicPr>
          <p:cNvPr id="8" name="Picture 2" descr="\\bom-user.bom.gov.au\home$\elim\Documents\Downloads\raijin\Ozone\v2.erai.seof1_aug-feb.dtr.1990-2010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869160"/>
            <a:ext cx="2026920" cy="188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\\bom-user.bom.gov.au\home$\elim\Documents\Downloads\raijin\Ozone\access-s1.seof1+2_aug47mths.dtr.g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0724" y="4847798"/>
            <a:ext cx="2049780" cy="1893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\\bom-user.bom.gov.au\home$\elim\Documents\Downloads\raijin\Ozone\e24a.seof1+2_aug47mths.dtr.gi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4827309"/>
            <a:ext cx="2049780" cy="1893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14337" y="4730251"/>
            <a:ext cx="7747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latin typeface="Candara" panose="020E0502030303020204" pitchFamily="34" charset="0"/>
              </a:rPr>
              <a:t>ERAI	</a:t>
            </a:r>
            <a:r>
              <a:rPr lang="en-AU" sz="1400" dirty="0">
                <a:latin typeface="Candara" panose="020E0502030303020204" pitchFamily="34" charset="0"/>
              </a:rPr>
              <a:t>	</a:t>
            </a:r>
            <a:r>
              <a:rPr lang="en-AU" sz="1400" dirty="0" smtClean="0">
                <a:latin typeface="Candara" panose="020E0502030303020204" pitchFamily="34" charset="0"/>
              </a:rPr>
              <a:t>       ACCESS-S1		        POAMA </a:t>
            </a:r>
            <a:endParaRPr lang="en-AU" sz="1400" dirty="0">
              <a:latin typeface="Candara" panose="020E0502030303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2780928"/>
            <a:ext cx="8280920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>
                <a:latin typeface="Candara" panose="020E0502030303020204" pitchFamily="34" charset="0"/>
              </a:rPr>
              <a:t>POAMA can predict the S-T coupling with high skill at up to 3 month lead time </a:t>
            </a:r>
            <a:r>
              <a:rPr lang="en-AU" dirty="0">
                <a:latin typeface="Candara" panose="020E0502030303020204" pitchFamily="34" charset="0"/>
              </a:rPr>
              <a:t>(</a:t>
            </a:r>
            <a:r>
              <a:rPr lang="en-AU" dirty="0" err="1">
                <a:latin typeface="Candara" panose="020E0502030303020204" pitchFamily="34" charset="0"/>
              </a:rPr>
              <a:t>corr</a:t>
            </a:r>
            <a:r>
              <a:rPr lang="en-AU" dirty="0">
                <a:latin typeface="Candara" panose="020E0502030303020204" pitchFamily="34" charset="0"/>
              </a:rPr>
              <a:t> &gt; 0.5 and </a:t>
            </a:r>
            <a:r>
              <a:rPr lang="en-AU" dirty="0" err="1">
                <a:latin typeface="Candara" panose="020E0502030303020204" pitchFamily="34" charset="0"/>
              </a:rPr>
              <a:t>rmse</a:t>
            </a:r>
            <a:r>
              <a:rPr lang="en-AU" dirty="0">
                <a:latin typeface="Candara" panose="020E0502030303020204" pitchFamily="34" charset="0"/>
              </a:rPr>
              <a:t> &lt; 1) </a:t>
            </a:r>
            <a:endParaRPr lang="en-AU" dirty="0" smtClean="0">
              <a:latin typeface="Candara" panose="020E05020303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>
                <a:latin typeface="Candara" panose="020E0502030303020204" pitchFamily="34" charset="0"/>
              </a:rPr>
              <a:t>ACCESS-S1 forecast at LT 1 is skilful but not as good as POAMA forecast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>
                <a:latin typeface="Candara" panose="020E0502030303020204" pitchFamily="34" charset="0"/>
              </a:rPr>
              <a:t>ACCESS-S1 forecast at LT 0 is better than POAMA</a:t>
            </a:r>
            <a:r>
              <a:rPr lang="en-AU" dirty="0" smtClean="0"/>
              <a:t>		</a:t>
            </a:r>
            <a:endParaRPr lang="en-AU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611560" y="1700808"/>
            <a:ext cx="1869572" cy="0"/>
          </a:xfrm>
          <a:prstGeom prst="line">
            <a:avLst/>
          </a:prstGeom>
          <a:ln w="19050">
            <a:solidFill>
              <a:srgbClr val="00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275856" y="1296000"/>
            <a:ext cx="2016224" cy="0"/>
          </a:xfrm>
          <a:prstGeom prst="line">
            <a:avLst/>
          </a:prstGeom>
          <a:ln w="19050">
            <a:solidFill>
              <a:srgbClr val="00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500439" y="1206153"/>
            <a:ext cx="2880320" cy="230832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400" b="1" dirty="0" smtClean="0">
                <a:solidFill>
                  <a:srgbClr val="7030A0"/>
                </a:solidFill>
                <a:latin typeface="Candara" panose="020E0502030303020204" pitchFamily="34" charset="0"/>
              </a:rPr>
              <a:t>BoM's two seasonal forecast systems can predict the S-T coupling in Sep-Jan with good skill at LT 0-1 month</a:t>
            </a:r>
            <a:endParaRPr lang="en-AU" sz="2400" b="1" dirty="0">
              <a:solidFill>
                <a:srgbClr val="7030A0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77909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1693"/>
    </mc:Choice>
    <mc:Fallback>
      <p:transition spd="slow" advTm="18169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Summary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A </a:t>
            </a:r>
            <a:r>
              <a:rPr lang="en-AU" dirty="0"/>
              <a:t>simple method </a:t>
            </a:r>
            <a:r>
              <a:rPr lang="en-AU" dirty="0" smtClean="0"/>
              <a:t>has been </a:t>
            </a:r>
            <a:r>
              <a:rPr lang="en-AU" dirty="0" smtClean="0"/>
              <a:t>devised to </a:t>
            </a:r>
            <a:r>
              <a:rPr lang="en-AU" dirty="0"/>
              <a:t>capture the stratosphere and troposphere coupling, which is an important driver of SAM in spring and </a:t>
            </a:r>
            <a:r>
              <a:rPr lang="en-AU" dirty="0" smtClean="0"/>
              <a:t>summer</a:t>
            </a:r>
          </a:p>
          <a:p>
            <a:endParaRPr lang="en-AU" dirty="0"/>
          </a:p>
          <a:p>
            <a:r>
              <a:rPr lang="en-AU" dirty="0"/>
              <a:t>ACCESS-S1 and POAMA </a:t>
            </a:r>
            <a:r>
              <a:rPr lang="en-AU" dirty="0" smtClean="0"/>
              <a:t>both demonstrate </a:t>
            </a:r>
            <a:r>
              <a:rPr lang="en-AU" dirty="0"/>
              <a:t>good skill to predict the S-T coupling at 1 month lead </a:t>
            </a:r>
            <a:r>
              <a:rPr lang="en-AU" dirty="0" smtClean="0"/>
              <a:t>time</a:t>
            </a:r>
          </a:p>
          <a:p>
            <a:endParaRPr lang="en-AU" dirty="0"/>
          </a:p>
          <a:p>
            <a:r>
              <a:rPr lang="en-AU" dirty="0"/>
              <a:t>ACCESS-S1 skill seems limited by a bias of short persistence in the stratosphere, which needs further investigation. 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58351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6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5.6|16.7|14.8"/>
</p:tagLst>
</file>

<file path=ppt/theme/theme1.xml><?xml version="1.0" encoding="utf-8"?>
<a:theme xmlns:a="http://schemas.openxmlformats.org/drawingml/2006/main" name="cawcr">
  <a:themeElements>
    <a:clrScheme name="onecsiro_powerpoint_080516 13">
      <a:dk1>
        <a:srgbClr val="000000"/>
      </a:dk1>
      <a:lt1>
        <a:srgbClr val="FFFFFF"/>
      </a:lt1>
      <a:dk2>
        <a:srgbClr val="FFFFFF"/>
      </a:dk2>
      <a:lt2>
        <a:srgbClr val="999999"/>
      </a:lt2>
      <a:accent1>
        <a:srgbClr val="0099CC"/>
      </a:accent1>
      <a:accent2>
        <a:srgbClr val="BED600"/>
      </a:accent2>
      <a:accent3>
        <a:srgbClr val="FFFFFF"/>
      </a:accent3>
      <a:accent4>
        <a:srgbClr val="000000"/>
      </a:accent4>
      <a:accent5>
        <a:srgbClr val="AACAE2"/>
      </a:accent5>
      <a:accent6>
        <a:srgbClr val="ACC200"/>
      </a:accent6>
      <a:hlink>
        <a:srgbClr val="CB5056"/>
      </a:hlink>
      <a:folHlink>
        <a:srgbClr val="EBAB00"/>
      </a:folHlink>
    </a:clrScheme>
    <a:fontScheme name="onecsiro_powerpoint_080516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necsiro_powerpoint_080516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necsiro_powerpoint_080516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necsiro_powerpoint_080516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necsiro_powerpoint_080516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necsiro_powerpoint_080516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necsiro_powerpoint_080516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necsiro_powerpoint_080516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necsiro_powerpoint_080516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necsiro_powerpoint_080516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necsiro_powerpoint_080516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necsiro_powerpoint_080516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necsiro_powerpoint_080516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necsiro_powerpoint_080516 13">
        <a:dk1>
          <a:srgbClr val="000000"/>
        </a:dk1>
        <a:lt1>
          <a:srgbClr val="FFFFFF"/>
        </a:lt1>
        <a:dk2>
          <a:srgbClr val="FFFFFF"/>
        </a:dk2>
        <a:lt2>
          <a:srgbClr val="999999"/>
        </a:lt2>
        <a:accent1>
          <a:srgbClr val="0099CC"/>
        </a:accent1>
        <a:accent2>
          <a:srgbClr val="BED600"/>
        </a:accent2>
        <a:accent3>
          <a:srgbClr val="FFFFFF"/>
        </a:accent3>
        <a:accent4>
          <a:srgbClr val="000000"/>
        </a:accent4>
        <a:accent5>
          <a:srgbClr val="AACAE2"/>
        </a:accent5>
        <a:accent6>
          <a:srgbClr val="ACC200"/>
        </a:accent6>
        <a:hlink>
          <a:srgbClr val="CB5056"/>
        </a:hlink>
        <a:folHlink>
          <a:srgbClr val="EBAB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3939</TotalTime>
  <Words>633</Words>
  <Application>Microsoft Office PowerPoint</Application>
  <PresentationFormat>On-screen Show (4:3)</PresentationFormat>
  <Paragraphs>56</Paragraphs>
  <Slides>7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cawcr</vt:lpstr>
      <vt:lpstr>Seasonal forecast of the stratosphere-troposphere coupling in the SH, using ACCESS-S1 (&amp; POAMA)</vt:lpstr>
      <vt:lpstr>Stratosphere-troposphere coupling in the Antarctic region</vt:lpstr>
      <vt:lpstr>A novel method to capture the stratosphere-troposphere coupling</vt:lpstr>
      <vt:lpstr>PowerPoint Presentation</vt:lpstr>
      <vt:lpstr>PowerPoint Presentation</vt:lpstr>
      <vt:lpstr>PowerPoint Presentation</vt:lpstr>
      <vt:lpstr>Summary</vt:lpstr>
    </vt:vector>
  </TitlesOfParts>
  <Company>Bureau of Meteorology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of the stratosphere-troposphere coupling in the SH</dc:title>
  <dc:creator>Eun-Pa Lim</dc:creator>
  <cp:lastModifiedBy>Eun-Pa Lim</cp:lastModifiedBy>
  <cp:revision>95</cp:revision>
  <cp:lastPrinted>2017-08-21T12:56:38Z</cp:lastPrinted>
  <dcterms:created xsi:type="dcterms:W3CDTF">2017-08-14T08:18:29Z</dcterms:created>
  <dcterms:modified xsi:type="dcterms:W3CDTF">2017-09-01T06:58:16Z</dcterms:modified>
</cp:coreProperties>
</file>