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3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FF80B-B456-40E6-8EE0-3848FF0A6A8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C2D2-6323-4AB5-B582-BC65457FF5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17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C2D2-6323-4AB5-B582-BC65457FF59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17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Images show mean of</a:t>
            </a:r>
            <a:r>
              <a:rPr lang="en-US" baseline="0" dirty="0" smtClean="0"/>
              <a:t> visibility, fog fraction and screen temp at 1600Z for the month of July. </a:t>
            </a:r>
          </a:p>
          <a:p>
            <a:r>
              <a:rPr lang="en-US" baseline="0" dirty="0" smtClean="0"/>
              <a:t>Upper images are with forecast murk field included in visibility calculation. </a:t>
            </a:r>
          </a:p>
          <a:p>
            <a:r>
              <a:rPr lang="en-US" baseline="0" dirty="0" smtClean="0"/>
              <a:t>Lower images do not include forecast murk field in visibility calculation but use a 'standard' murk value that represents a nominal constant climatological value.  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C2D2-6323-4AB5-B582-BC65457FF59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09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51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86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6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8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80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77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2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08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22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F6BF-BA49-4A58-9411-2895F0234FD6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C544-6757-42A0-B441-78519DD05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34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ACCESS-C2 fog and visibility investigations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5 Sep </a:t>
            </a:r>
            <a:r>
              <a:rPr lang="en-AU" dirty="0" smtClean="0"/>
              <a:t>2017</a:t>
            </a:r>
          </a:p>
          <a:p>
            <a:r>
              <a:rPr lang="en-AU" dirty="0" smtClean="0"/>
              <a:t>Belinda Roux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11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Visibility and fog fraction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40000" lnSpcReduction="20000"/>
          </a:bodyPr>
          <a:lstStyle/>
          <a:p>
            <a:endParaRPr lang="en-GB" dirty="0" smtClean="0"/>
          </a:p>
          <a:p>
            <a:pPr>
              <a:lnSpc>
                <a:spcPct val="170000"/>
              </a:lnSpc>
            </a:pPr>
            <a:r>
              <a:rPr lang="en-GB" sz="4200" b="1" dirty="0" smtClean="0"/>
              <a:t>Visibility: P, </a:t>
            </a:r>
            <a:r>
              <a:rPr lang="en-GB" sz="4200" b="1" dirty="0" err="1" smtClean="0"/>
              <a:t>Tscrn</a:t>
            </a:r>
            <a:r>
              <a:rPr lang="en-GB" sz="4200" b="1" dirty="0" smtClean="0"/>
              <a:t>, q (</a:t>
            </a:r>
            <a:r>
              <a:rPr lang="en-GB" sz="4200" b="1" dirty="0" err="1" smtClean="0"/>
              <a:t>spec.hum</a:t>
            </a:r>
            <a:r>
              <a:rPr lang="en-GB" sz="4200" b="1" dirty="0" smtClean="0"/>
              <a:t>), </a:t>
            </a:r>
            <a:r>
              <a:rPr lang="en-GB" sz="4200" b="1" dirty="0" err="1" smtClean="0"/>
              <a:t>qcl</a:t>
            </a:r>
            <a:r>
              <a:rPr lang="en-GB" sz="4200" b="1" dirty="0" smtClean="0"/>
              <a:t> (water mixing ratio), dry aerosol mass mixing ratio (MURK)</a:t>
            </a:r>
            <a:endParaRPr lang="en-GB" b="1" dirty="0" smtClean="0"/>
          </a:p>
          <a:p>
            <a:pPr lvl="1">
              <a:lnSpc>
                <a:spcPct val="170000"/>
              </a:lnSpc>
            </a:pPr>
            <a:r>
              <a:rPr lang="en-GB" sz="3500" dirty="0" smtClean="0"/>
              <a:t>It </a:t>
            </a:r>
            <a:r>
              <a:rPr lang="en-GB" sz="3500" dirty="0"/>
              <a:t>operates by hydrating the aerosol field so that it is in equilibrium with the atmospheric humidity, and then computing visibility based on the fog droplet size and the number </a:t>
            </a:r>
            <a:r>
              <a:rPr lang="en-GB" sz="3500" dirty="0" smtClean="0"/>
              <a:t>density.  </a:t>
            </a:r>
            <a:endParaRPr lang="en-AU" sz="3500" dirty="0"/>
          </a:p>
          <a:p>
            <a:pPr lvl="1">
              <a:lnSpc>
                <a:spcPct val="170000"/>
              </a:lnSpc>
            </a:pPr>
            <a:r>
              <a:rPr lang="en-GB" sz="3500" b="1" dirty="0" smtClean="0"/>
              <a:t>APS2 ACCESS-C (and R) dry aerosol mass mixing ratio is calculated using a prognostic aerosol variable (MURK). </a:t>
            </a:r>
          </a:p>
          <a:p>
            <a:pPr lvl="1">
              <a:lnSpc>
                <a:spcPct val="170000"/>
              </a:lnSpc>
            </a:pPr>
            <a:r>
              <a:rPr lang="en-GB" sz="3500" dirty="0" smtClean="0"/>
              <a:t>In Australia, MURK is not constrained through DA, which can lead to an unrealistically large build-up of aerosol, leading to low visibilities even if the humidity is low</a:t>
            </a:r>
            <a:endParaRPr lang="en-GB" sz="3500" dirty="0"/>
          </a:p>
          <a:p>
            <a:pPr>
              <a:lnSpc>
                <a:spcPct val="170000"/>
              </a:lnSpc>
            </a:pPr>
            <a:r>
              <a:rPr lang="en-GB" sz="4200" b="1" dirty="0" smtClean="0"/>
              <a:t>Fog fraction: </a:t>
            </a:r>
            <a:r>
              <a:rPr lang="en-GB" sz="4200" b="1" dirty="0" err="1" smtClean="0"/>
              <a:t>frac</a:t>
            </a:r>
            <a:r>
              <a:rPr lang="en-GB" sz="4200" b="1" dirty="0" smtClean="0"/>
              <a:t> of </a:t>
            </a:r>
            <a:r>
              <a:rPr lang="en-GB" sz="4200" b="1" dirty="0" err="1" smtClean="0"/>
              <a:t>gridbox</a:t>
            </a:r>
            <a:r>
              <a:rPr lang="en-GB" sz="4200" b="1" dirty="0" smtClean="0"/>
              <a:t> with vis &lt; 1km</a:t>
            </a:r>
            <a:endParaRPr lang="en-AU" sz="4200" b="1" dirty="0"/>
          </a:p>
          <a:p>
            <a:pPr lvl="1">
              <a:lnSpc>
                <a:spcPct val="170000"/>
              </a:lnSpc>
            </a:pPr>
            <a:r>
              <a:rPr lang="en-GB" sz="3500" dirty="0"/>
              <a:t>W</a:t>
            </a:r>
            <a:r>
              <a:rPr lang="en-GB" sz="3500" dirty="0" smtClean="0"/>
              <a:t>ater </a:t>
            </a:r>
            <a:r>
              <a:rPr lang="en-GB" sz="3500" dirty="0"/>
              <a:t>content in a grid </a:t>
            </a:r>
            <a:r>
              <a:rPr lang="en-GB" sz="3500" dirty="0" smtClean="0"/>
              <a:t>box </a:t>
            </a:r>
            <a:r>
              <a:rPr lang="en-GB" sz="3500" dirty="0"/>
              <a:t>compared </a:t>
            </a:r>
            <a:r>
              <a:rPr lang="en-GB" sz="3500" dirty="0" smtClean="0"/>
              <a:t>to </a:t>
            </a:r>
            <a:r>
              <a:rPr lang="en-GB" sz="3500" dirty="0"/>
              <a:t>water content that would result in </a:t>
            </a:r>
            <a:r>
              <a:rPr lang="en-GB" sz="3500" dirty="0" smtClean="0"/>
              <a:t>vis &lt;= 1km </a:t>
            </a:r>
          </a:p>
          <a:p>
            <a:pPr lvl="1">
              <a:lnSpc>
                <a:spcPct val="170000"/>
              </a:lnSpc>
            </a:pPr>
            <a:r>
              <a:rPr lang="en-GB" sz="3500" dirty="0" smtClean="0"/>
              <a:t>Basically </a:t>
            </a:r>
            <a:r>
              <a:rPr lang="en-GB" sz="3500" dirty="0"/>
              <a:t>the inverse of visibility, but in a dry atmosphere the real </a:t>
            </a:r>
            <a:r>
              <a:rPr lang="en-GB" sz="3500" dirty="0" smtClean="0"/>
              <a:t> water </a:t>
            </a:r>
            <a:r>
              <a:rPr lang="en-GB" sz="3500" dirty="0"/>
              <a:t>content will be very small compared to that required to give a 1 km visibility, essentially neglecting the contribution of dry aerosol to the visibility.</a:t>
            </a:r>
            <a:endParaRPr lang="en-AU" sz="35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36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 smtClean="0"/>
              <a:t>Average hourly comparison for July 2017</a:t>
            </a:r>
            <a:endParaRPr lang="en-AU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r="4869"/>
          <a:stretch/>
        </p:blipFill>
        <p:spPr>
          <a:xfrm>
            <a:off x="3059832" y="1117133"/>
            <a:ext cx="3019578" cy="290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r="6062"/>
          <a:stretch/>
        </p:blipFill>
        <p:spPr>
          <a:xfrm>
            <a:off x="6178636" y="1117133"/>
            <a:ext cx="2968831" cy="29034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r="5379"/>
          <a:stretch/>
        </p:blipFill>
        <p:spPr>
          <a:xfrm>
            <a:off x="70314" y="1109406"/>
            <a:ext cx="3061526" cy="2988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r="5284"/>
          <a:stretch/>
        </p:blipFill>
        <p:spPr>
          <a:xfrm>
            <a:off x="3043327" y="3933056"/>
            <a:ext cx="2968833" cy="29034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" r="5666"/>
          <a:stretch/>
        </p:blipFill>
        <p:spPr>
          <a:xfrm>
            <a:off x="6110851" y="3933056"/>
            <a:ext cx="2992582" cy="29034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r="5769"/>
          <a:stretch/>
        </p:blipFill>
        <p:spPr>
          <a:xfrm>
            <a:off x="0" y="3933056"/>
            <a:ext cx="2980707" cy="29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om-user.bom.gov.au\home$\broux\documents\Belinda_Roux\FFIP2\case_studies\20170801\model\nomurk\fog_201708012200_NOMURK_ACCESS_VT00_vic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r="2674"/>
          <a:stretch/>
        </p:blipFill>
        <p:spPr bwMode="auto">
          <a:xfrm>
            <a:off x="2714244" y="4051700"/>
            <a:ext cx="3011811" cy="28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5299964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Case study: 1 Aug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3" r="5540"/>
          <a:stretch/>
        </p:blipFill>
        <p:spPr>
          <a:xfrm>
            <a:off x="56518" y="1355957"/>
            <a:ext cx="2781962" cy="2711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r="5756"/>
          <a:stretch/>
        </p:blipFill>
        <p:spPr>
          <a:xfrm>
            <a:off x="-3219" y="4067686"/>
            <a:ext cx="2800325" cy="2743920"/>
          </a:xfrm>
          <a:prstGeom prst="rect">
            <a:avLst/>
          </a:prstGeom>
        </p:spPr>
      </p:pic>
      <p:pic>
        <p:nvPicPr>
          <p:cNvPr id="6" name="Picture 7" descr="\\bom-user.bom.gov.au\home$\broux\documents\Belinda_Roux\FFIP2\case_studies\20170801\model\c2\fog_201708012200_ACCESS_VT00_vic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r="2432"/>
          <a:stretch/>
        </p:blipFill>
        <p:spPr bwMode="auto">
          <a:xfrm>
            <a:off x="2838480" y="1355957"/>
            <a:ext cx="2887576" cy="27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\\bom-user.bom.gov.au\home$\broux\documents\Belinda_Roux\FFIP2\case_studies\20170801\sat\SE_IDE00442.thumb.20170801220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0" t="56618" r="38431" b="25453"/>
          <a:stretch/>
        </p:blipFill>
        <p:spPr bwMode="auto">
          <a:xfrm>
            <a:off x="5479476" y="27613"/>
            <a:ext cx="3329636" cy="208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 r="86313"/>
          <a:stretch/>
        </p:blipFill>
        <p:spPr bwMode="auto">
          <a:xfrm>
            <a:off x="8809112" y="0"/>
            <a:ext cx="374589" cy="211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40413" y="4551260"/>
            <a:ext cx="181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C2 (no murk)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90480" y="3163034"/>
            <a:ext cx="17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C2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550016" y="2332037"/>
            <a:ext cx="22590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Fog and Vis (km) for 2200 UTC </a:t>
            </a:r>
          </a:p>
          <a:p>
            <a:r>
              <a:rPr lang="en-AU" sz="2000" dirty="0" smtClean="0"/>
              <a:t>(</a:t>
            </a:r>
            <a:r>
              <a:rPr lang="en-AU" sz="2000" dirty="0" err="1" smtClean="0"/>
              <a:t>obs</a:t>
            </a:r>
            <a:r>
              <a:rPr lang="en-AU" sz="2000" dirty="0" smtClean="0"/>
              <a:t> in black, 10km </a:t>
            </a:r>
            <a:r>
              <a:rPr lang="en-AU" sz="2000" dirty="0" err="1" smtClean="0"/>
              <a:t>obs</a:t>
            </a:r>
            <a:r>
              <a:rPr lang="en-AU" sz="2000" dirty="0" smtClean="0"/>
              <a:t> represent any vis &gt;= 10km)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4838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Comparison between model versions</a:t>
            </a:r>
            <a:endParaRPr lang="en-AU" dirty="0"/>
          </a:p>
        </p:txBody>
      </p:sp>
      <p:pic>
        <p:nvPicPr>
          <p:cNvPr id="8" name="Picture 7" descr="\\bom-user.bom.gov.au\home$\broux\documents\Belinda_Roux\FFIP2\case_studies\20170801\model\c2\fog_201708012200_ACCESS_VT00_vic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r="2432"/>
          <a:stretch/>
        </p:blipFill>
        <p:spPr bwMode="auto">
          <a:xfrm>
            <a:off x="146835" y="4126084"/>
            <a:ext cx="2887576" cy="27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\\bom-user.bom.gov.au\home$\broux\documents\Belinda_Roux\FFIP2\case_studies\20170801\model\nomurk\fog_201708012200_NOMURK_ACCESS_VT00_vic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r="2674"/>
          <a:stretch/>
        </p:blipFill>
        <p:spPr bwMode="auto">
          <a:xfrm>
            <a:off x="2908343" y="4049779"/>
            <a:ext cx="3011811" cy="28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bom-user.bom.gov.au\home$\broux\Documents\Belinda_Roux\FFIP2\case_studies\20170801\model\compare\wnd_201708012200_NOMURK_ACCESS_VT_vi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43" y="1398018"/>
            <a:ext cx="3155901" cy="269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bom-user.bom.gov.au\home$\broux\Documents\Belinda_Roux\FFIP2\case_studies\20170801\model\compare\wnd_201708012200_C1_ACCESS_VT_vic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84" y="1369902"/>
            <a:ext cx="3155901" cy="269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bom-user.bom.gov.au\home$\broux\Documents\Belinda_Roux\FFIP2\case_studies\20170801\model\compare\wnd_201708012200_ACCESS_VT_vi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" y="1398018"/>
            <a:ext cx="3155901" cy="269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bom-user.bom.gov.au\home$\broux\Documents\Belinda_Roux\FFIP2\case_studies\20170801\model\compare\fog_201708012200_C1_ACCESS_VT00_vict.png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79" y="4016821"/>
            <a:ext cx="3328238" cy="284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Vis and fog fraction calculations in ACCESS sensitive to small differences in moisture</a:t>
            </a:r>
          </a:p>
          <a:p>
            <a:pPr lvl="1"/>
            <a:r>
              <a:rPr lang="en-AU" dirty="0"/>
              <a:t> </a:t>
            </a:r>
            <a:r>
              <a:rPr lang="en-AU" dirty="0" smtClean="0"/>
              <a:t>model upgrades might lead to bigger changes than expected</a:t>
            </a:r>
            <a:endParaRPr lang="en-AU" dirty="0" smtClean="0"/>
          </a:p>
          <a:p>
            <a:r>
              <a:rPr lang="en-AU" dirty="0" smtClean="0"/>
              <a:t>Not all Met Office settings appropriate for </a:t>
            </a:r>
            <a:r>
              <a:rPr lang="en-AU" dirty="0" err="1" smtClean="0"/>
              <a:t>Aus</a:t>
            </a:r>
            <a:endParaRPr lang="en-AU" dirty="0" smtClean="0"/>
          </a:p>
          <a:p>
            <a:r>
              <a:rPr lang="en-AU" dirty="0" smtClean="0"/>
              <a:t>Visibility calculations can be sensitive to aerosols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517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333</Words>
  <Application>Microsoft Office PowerPoint</Application>
  <PresentationFormat>On-screen Show (4:3)</PresentationFormat>
  <Paragraphs>29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ACCESS-C2 fog and visibility investigations</vt:lpstr>
      <vt:lpstr>Visibility and fog fraction</vt:lpstr>
      <vt:lpstr>Average hourly comparison for July 2017</vt:lpstr>
      <vt:lpstr>Case study: 1 Aug 2017</vt:lpstr>
      <vt:lpstr>Comparison between model versions</vt:lpstr>
      <vt:lpstr>Conclusions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ACCESS-C2 fog and visibility investigations</dc:title>
  <dc:creator>Belinda Roux</dc:creator>
  <cp:lastModifiedBy>Belinda Roux</cp:lastModifiedBy>
  <cp:revision>25</cp:revision>
  <dcterms:created xsi:type="dcterms:W3CDTF">2017-08-02T22:55:00Z</dcterms:created>
  <dcterms:modified xsi:type="dcterms:W3CDTF">2017-09-04T23:47:39Z</dcterms:modified>
</cp:coreProperties>
</file>