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3" r:id="rId6"/>
    <p:sldId id="266" r:id="rId7"/>
    <p:sldId id="262" r:id="rId8"/>
    <p:sldId id="267" r:id="rId9"/>
    <p:sldId id="258"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9" d="100"/>
          <a:sy n="79" d="100"/>
        </p:scale>
        <p:origin x="84" y="1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AF78B6D-4F00-4662-871A-60534BE1A771}" type="datetimeFigureOut">
              <a:rPr lang="en-AU" smtClean="0"/>
              <a:t>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354610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AF78B6D-4F00-4662-871A-60534BE1A771}" type="datetimeFigureOut">
              <a:rPr lang="en-AU" smtClean="0"/>
              <a:t>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230745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AF78B6D-4F00-4662-871A-60534BE1A771}" type="datetimeFigureOut">
              <a:rPr lang="en-AU" smtClean="0"/>
              <a:t>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336622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AF78B6D-4F00-4662-871A-60534BE1A771}" type="datetimeFigureOut">
              <a:rPr lang="en-AU" smtClean="0"/>
              <a:t>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355652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78B6D-4F00-4662-871A-60534BE1A771}" type="datetimeFigureOut">
              <a:rPr lang="en-AU" smtClean="0"/>
              <a:t>2/09/2017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263799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AF78B6D-4F00-4662-871A-60534BE1A771}" type="datetimeFigureOut">
              <a:rPr lang="en-AU" smtClean="0"/>
              <a:t>2/09/2017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418488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AF78B6D-4F00-4662-871A-60534BE1A771}" type="datetimeFigureOut">
              <a:rPr lang="en-AU" smtClean="0"/>
              <a:t>2/09/2017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166923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AF78B6D-4F00-4662-871A-60534BE1A771}" type="datetimeFigureOut">
              <a:rPr lang="en-AU" smtClean="0"/>
              <a:t>2/09/2017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14917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78B6D-4F00-4662-871A-60534BE1A771}" type="datetimeFigureOut">
              <a:rPr lang="en-AU" smtClean="0"/>
              <a:t>2/09/2017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283692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78B6D-4F00-4662-871A-60534BE1A771}" type="datetimeFigureOut">
              <a:rPr lang="en-AU" smtClean="0"/>
              <a:t>2/09/2017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239402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78B6D-4F00-4662-871A-60534BE1A771}" type="datetimeFigureOut">
              <a:rPr lang="en-AU" smtClean="0"/>
              <a:t>2/09/2017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A2AEFE-F298-443C-90CD-55640EFD9391}" type="slidenum">
              <a:rPr lang="en-AU" smtClean="0"/>
              <a:t>‹#›</a:t>
            </a:fld>
            <a:endParaRPr lang="en-AU"/>
          </a:p>
        </p:txBody>
      </p:sp>
    </p:spTree>
    <p:extLst>
      <p:ext uri="{BB962C8B-B14F-4D97-AF65-F5344CB8AC3E}">
        <p14:creationId xmlns:p14="http://schemas.microsoft.com/office/powerpoint/2010/main" val="16451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78B6D-4F00-4662-871A-60534BE1A771}" type="datetimeFigureOut">
              <a:rPr lang="en-AU" smtClean="0"/>
              <a:t>2/09/2017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2AEFE-F298-443C-90CD-55640EFD9391}" type="slidenum">
              <a:rPr lang="en-AU" smtClean="0"/>
              <a:t>‹#›</a:t>
            </a:fld>
            <a:endParaRPr lang="en-AU"/>
          </a:p>
        </p:txBody>
      </p:sp>
    </p:spTree>
    <p:extLst>
      <p:ext uri="{BB962C8B-B14F-4D97-AF65-F5344CB8AC3E}">
        <p14:creationId xmlns:p14="http://schemas.microsoft.com/office/powerpoint/2010/main" val="41712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10" Type="http://schemas.openxmlformats.org/officeDocument/2006/relationships/image" Target="../media/image13.gif"/><Relationship Id="rId4" Type="http://schemas.openxmlformats.org/officeDocument/2006/relationships/image" Target="../media/image7.gif"/><Relationship Id="rId9" Type="http://schemas.openxmlformats.org/officeDocument/2006/relationships/image" Target="../media/image12.gif"/></Relationships>
</file>

<file path=ppt/slides/_rels/slide5.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10.gif"/><Relationship Id="rId7" Type="http://schemas.openxmlformats.org/officeDocument/2006/relationships/image" Target="../media/image17.gif"/><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10" Type="http://schemas.openxmlformats.org/officeDocument/2006/relationships/image" Target="../media/image19.gif"/><Relationship Id="rId4" Type="http://schemas.openxmlformats.org/officeDocument/2006/relationships/image" Target="../media/image14.gif"/><Relationship Id="rId9" Type="http://schemas.openxmlformats.org/officeDocument/2006/relationships/image" Target="../media/image18.gif"/></Relationships>
</file>

<file path=ppt/slides/_rels/slide6.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8.gif"/><Relationship Id="rId7" Type="http://schemas.openxmlformats.org/officeDocument/2006/relationships/image" Target="../media/image22.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1.gif"/><Relationship Id="rId9" Type="http://schemas.openxmlformats.org/officeDocument/2006/relationships/image" Target="../media/image24.gif"/></Relationships>
</file>

<file path=ppt/slides/_rels/slide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Efforts of reconfiguring MOM5 to reduce Southern Ocean warm bias in ACCESS-CM2</a:t>
            </a:r>
            <a:endParaRPr lang="en-AU" dirty="0"/>
          </a:p>
        </p:txBody>
      </p:sp>
      <p:sp>
        <p:nvSpPr>
          <p:cNvPr id="3" name="Subtitle 2"/>
          <p:cNvSpPr>
            <a:spLocks noGrp="1"/>
          </p:cNvSpPr>
          <p:nvPr>
            <p:ph type="subTitle" idx="1"/>
          </p:nvPr>
        </p:nvSpPr>
        <p:spPr>
          <a:xfrm>
            <a:off x="1524000" y="4269550"/>
            <a:ext cx="9144000" cy="1655762"/>
          </a:xfrm>
        </p:spPr>
        <p:txBody>
          <a:bodyPr/>
          <a:lstStyle/>
          <a:p>
            <a:r>
              <a:rPr lang="en-AU" dirty="0" smtClean="0"/>
              <a:t>Dave Bi, Siobhan O’Farrell, Arnold Sullivan, Peter Dobrohotoff, and </a:t>
            </a:r>
            <a:r>
              <a:rPr lang="en-AU" smtClean="0"/>
              <a:t>Simon Marsland </a:t>
            </a:r>
            <a:endParaRPr lang="en-AU" dirty="0" smtClean="0"/>
          </a:p>
          <a:p>
            <a:r>
              <a:rPr lang="en-AU" dirty="0" smtClean="0"/>
              <a:t>Climate Science Centre, CSIRO Ocean and Atmosphere</a:t>
            </a:r>
            <a:endParaRPr lang="en-AU" dirty="0"/>
          </a:p>
        </p:txBody>
      </p:sp>
    </p:spTree>
    <p:extLst>
      <p:ext uri="{BB962C8B-B14F-4D97-AF65-F5344CB8AC3E}">
        <p14:creationId xmlns:p14="http://schemas.microsoft.com/office/powerpoint/2010/main" val="1580054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41"/>
            <a:ext cx="10515600" cy="694932"/>
          </a:xfrm>
        </p:spPr>
        <p:txBody>
          <a:bodyPr>
            <a:normAutofit fontScale="90000"/>
          </a:bodyPr>
          <a:lstStyle/>
          <a:p>
            <a:r>
              <a:rPr lang="en-AU" dirty="0" smtClean="0"/>
              <a:t>Theory Wave implementation</a:t>
            </a:r>
            <a:endParaRPr lang="en-AU" dirty="0"/>
          </a:p>
        </p:txBody>
      </p:sp>
      <p:sp>
        <p:nvSpPr>
          <p:cNvPr id="3" name="Content Placeholder 2"/>
          <p:cNvSpPr>
            <a:spLocks noGrp="1"/>
          </p:cNvSpPr>
          <p:nvPr>
            <p:ph idx="1"/>
          </p:nvPr>
        </p:nvSpPr>
        <p:spPr>
          <a:xfrm>
            <a:off x="838200" y="1100517"/>
            <a:ext cx="11172986" cy="5680609"/>
          </a:xfrm>
        </p:spPr>
        <p:txBody>
          <a:bodyPr>
            <a:normAutofit/>
          </a:bodyPr>
          <a:lstStyle/>
          <a:p>
            <a:pPr marL="0" indent="0">
              <a:buNone/>
            </a:pPr>
            <a:r>
              <a:rPr lang="en-AU" sz="2200" dirty="0"/>
              <a:t>Li et al., 2017. Statistical models of global Langmuir mixing. Ocean Modelling, 113 (2017), 95-114</a:t>
            </a:r>
          </a:p>
          <a:p>
            <a:pPr marL="0" indent="0">
              <a:buNone/>
            </a:pPr>
            <a:endParaRPr lang="en-AU" sz="2200" dirty="0" smtClean="0"/>
          </a:p>
          <a:p>
            <a:pPr marL="0" indent="0">
              <a:buNone/>
            </a:pPr>
            <a:r>
              <a:rPr lang="en-AU" sz="2200" dirty="0" smtClean="0"/>
              <a:t>The </a:t>
            </a:r>
            <a:r>
              <a:rPr lang="en-AU" sz="2200" dirty="0"/>
              <a:t>effects of Langmuir mixing on the surface ocean mixing is parameterised by applying an enhancement factor which depends on wave, wind, and ocean state to the turbulent velocity scale in the K-Profile Parameterization. </a:t>
            </a:r>
          </a:p>
          <a:p>
            <a:pPr marL="0" indent="0">
              <a:buNone/>
            </a:pPr>
            <a:endParaRPr lang="en-AU" sz="2200" dirty="0" smtClean="0"/>
          </a:p>
          <a:p>
            <a:pPr marL="0" indent="0">
              <a:buNone/>
            </a:pPr>
            <a:r>
              <a:rPr lang="en-AU" sz="2200" dirty="0" smtClean="0"/>
              <a:t>In </a:t>
            </a:r>
            <a:r>
              <a:rPr lang="en-AU" sz="2200" dirty="0"/>
              <a:t>our MOM5 practice, the enhancement factor is calculated as a function </a:t>
            </a:r>
          </a:p>
          <a:p>
            <a:pPr marL="0" indent="0">
              <a:buNone/>
            </a:pPr>
            <a:r>
              <a:rPr lang="en-AU" sz="2200" dirty="0" smtClean="0"/>
              <a:t>  </a:t>
            </a:r>
            <a:r>
              <a:rPr lang="en-AU" sz="2200" dirty="0" err="1" smtClean="0"/>
              <a:t>langmuirfactor</a:t>
            </a:r>
            <a:r>
              <a:rPr lang="en-AU" sz="2200" dirty="0" smtClean="0"/>
              <a:t>  </a:t>
            </a:r>
            <a:r>
              <a:rPr lang="en-AU" sz="2200" dirty="0"/>
              <a:t>= </a:t>
            </a:r>
            <a:r>
              <a:rPr lang="en-AU" sz="2200" dirty="0" err="1"/>
              <a:t>cvmix_kpp_efactor_model</a:t>
            </a:r>
            <a:r>
              <a:rPr lang="en-AU" sz="2200" dirty="0"/>
              <a:t>(u10, </a:t>
            </a:r>
            <a:r>
              <a:rPr lang="en-AU" sz="2200" dirty="0" err="1"/>
              <a:t>ustar</a:t>
            </a:r>
            <a:r>
              <a:rPr lang="en-AU" sz="2200" dirty="0"/>
              <a:t>, </a:t>
            </a:r>
            <a:r>
              <a:rPr lang="en-AU" sz="2200" dirty="0" err="1"/>
              <a:t>hbl</a:t>
            </a:r>
            <a:r>
              <a:rPr lang="en-AU" sz="2200" dirty="0"/>
              <a:t>)</a:t>
            </a:r>
          </a:p>
          <a:p>
            <a:pPr marL="0" indent="0">
              <a:buNone/>
            </a:pPr>
            <a:endParaRPr lang="en-AU" sz="2200" dirty="0"/>
          </a:p>
          <a:p>
            <a:pPr marL="0" indent="0">
              <a:buNone/>
            </a:pPr>
            <a:r>
              <a:rPr lang="en-AU" sz="2200" dirty="0" smtClean="0"/>
              <a:t>following </a:t>
            </a:r>
            <a:r>
              <a:rPr lang="en-AU" sz="2200" dirty="0"/>
              <a:t>the Theory Wave implemented in the Community Ocean Vertical Mixing Project (CVMIX).</a:t>
            </a:r>
          </a:p>
          <a:p>
            <a:pPr marL="0" indent="0">
              <a:buNone/>
            </a:pPr>
            <a:r>
              <a:rPr lang="en-AU" sz="2200" dirty="0"/>
              <a:t>Turbulent velocity scales are thus enhanced as:</a:t>
            </a:r>
          </a:p>
          <a:p>
            <a:pPr marL="0" indent="0">
              <a:buNone/>
            </a:pPr>
            <a:r>
              <a:rPr lang="en-AU" sz="2200" dirty="0" err="1"/>
              <a:t>ws</a:t>
            </a:r>
            <a:r>
              <a:rPr lang="en-AU" sz="2200" dirty="0"/>
              <a:t> = </a:t>
            </a:r>
            <a:r>
              <a:rPr lang="en-AU" sz="2200" dirty="0" err="1"/>
              <a:t>ws</a:t>
            </a:r>
            <a:r>
              <a:rPr lang="en-AU" sz="2200" dirty="0"/>
              <a:t> * </a:t>
            </a:r>
            <a:r>
              <a:rPr lang="en-AU" sz="2200" dirty="0" err="1"/>
              <a:t>langmuirfactor</a:t>
            </a:r>
            <a:endParaRPr lang="en-AU" sz="2200" dirty="0"/>
          </a:p>
          <a:p>
            <a:pPr marL="0" indent="0">
              <a:buNone/>
            </a:pPr>
            <a:r>
              <a:rPr lang="en-AU" sz="2200" dirty="0" err="1"/>
              <a:t>wm</a:t>
            </a:r>
            <a:r>
              <a:rPr lang="en-AU" sz="2200" dirty="0"/>
              <a:t> = </a:t>
            </a:r>
            <a:r>
              <a:rPr lang="en-AU" sz="2200" dirty="0" err="1"/>
              <a:t>wm</a:t>
            </a:r>
            <a:r>
              <a:rPr lang="en-AU" sz="2200" dirty="0"/>
              <a:t> * </a:t>
            </a:r>
            <a:r>
              <a:rPr lang="en-AU" sz="2200" dirty="0" err="1"/>
              <a:t>langmuirfactor</a:t>
            </a:r>
            <a:endParaRPr lang="en-AU" sz="2200" dirty="0"/>
          </a:p>
          <a:p>
            <a:endParaRPr lang="en-AU" dirty="0"/>
          </a:p>
        </p:txBody>
      </p:sp>
    </p:spTree>
    <p:extLst>
      <p:ext uri="{BB962C8B-B14F-4D97-AF65-F5344CB8AC3E}">
        <p14:creationId xmlns:p14="http://schemas.microsoft.com/office/powerpoint/2010/main" val="332080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6" y="0"/>
            <a:ext cx="12104914" cy="575479"/>
          </a:xfrm>
        </p:spPr>
        <p:txBody>
          <a:bodyPr>
            <a:normAutofit fontScale="90000"/>
          </a:bodyPr>
          <a:lstStyle/>
          <a:p>
            <a:r>
              <a:rPr lang="en-AU" sz="2800" b="1" dirty="0" smtClean="0">
                <a:solidFill>
                  <a:srgbClr val="FF0000"/>
                </a:solidFill>
              </a:rPr>
              <a:t>What’s the issue: The SO Warm Biases &amp; poor AA sea ice in ACCESS-CM2 (vs. </a:t>
            </a:r>
            <a:r>
              <a:rPr lang="en-AU" sz="2800" b="1" dirty="0" err="1" smtClean="0">
                <a:solidFill>
                  <a:srgbClr val="FF0000"/>
                </a:solidFill>
              </a:rPr>
              <a:t>HadGEM</a:t>
            </a:r>
            <a:r>
              <a:rPr lang="en-AU" sz="2800" b="1" dirty="0" smtClean="0">
                <a:solidFill>
                  <a:srgbClr val="FF0000"/>
                </a:solidFill>
              </a:rPr>
              <a:t> GC3.1) </a:t>
            </a:r>
            <a:endParaRPr lang="en-AU" sz="2800" b="1" dirty="0">
              <a:solidFill>
                <a:srgbClr val="FF0000"/>
              </a:solidFill>
            </a:endParaRPr>
          </a:p>
        </p:txBody>
      </p:sp>
      <p:pic>
        <p:nvPicPr>
          <p:cNvPr id="1030" name="Picture 7" descr="Y:\temp_plot\figure14.png"/>
          <p:cNvPicPr>
            <a:picLocks noChangeAspect="1" noChangeArrowheads="1"/>
          </p:cNvPicPr>
          <p:nvPr/>
        </p:nvPicPr>
        <p:blipFill rotWithShape="1">
          <a:blip r:embed="rId2">
            <a:extLst>
              <a:ext uri="{28A0092B-C50C-407E-A947-70E740481C1C}">
                <a14:useLocalDpi xmlns:a14="http://schemas.microsoft.com/office/drawing/2010/main" val="0"/>
              </a:ext>
            </a:extLst>
          </a:blip>
          <a:srcRect t="49480" b="-2313"/>
          <a:stretch/>
        </p:blipFill>
        <p:spPr bwMode="auto">
          <a:xfrm>
            <a:off x="837199" y="944811"/>
            <a:ext cx="6032977" cy="248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194741" y="3455481"/>
            <a:ext cx="4929555" cy="369332"/>
          </a:xfrm>
          <a:prstGeom prst="rect">
            <a:avLst/>
          </a:prstGeom>
          <a:noFill/>
        </p:spPr>
        <p:txBody>
          <a:bodyPr wrap="none" rtlCol="0">
            <a:spAutoFit/>
          </a:bodyPr>
          <a:lstStyle/>
          <a:p>
            <a:r>
              <a:rPr lang="pt-BR" b="1" dirty="0" smtClean="0"/>
              <a:t>GC3.1-N96O1                                GC3.1-N216O0.25 </a:t>
            </a:r>
            <a:endParaRPr lang="en-AU" b="1" dirty="0"/>
          </a:p>
        </p:txBody>
      </p:sp>
      <p:sp>
        <p:nvSpPr>
          <p:cNvPr id="13" name="TextBox 12"/>
          <p:cNvSpPr txBox="1"/>
          <p:nvPr/>
        </p:nvSpPr>
        <p:spPr>
          <a:xfrm>
            <a:off x="1142208" y="692913"/>
            <a:ext cx="4953792" cy="369332"/>
          </a:xfrm>
          <a:prstGeom prst="rect">
            <a:avLst/>
          </a:prstGeom>
          <a:noFill/>
        </p:spPr>
        <p:txBody>
          <a:bodyPr wrap="none" rtlCol="0">
            <a:spAutoFit/>
          </a:bodyPr>
          <a:lstStyle/>
          <a:p>
            <a:r>
              <a:rPr lang="pt-BR" b="1" dirty="0" smtClean="0"/>
              <a:t>ACCESS1.0 N96O1                       ACCESS1.3 N96O1</a:t>
            </a:r>
            <a:endParaRPr lang="en-AU" b="1"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12665" r="683" b="6534"/>
          <a:stretch/>
        </p:blipFill>
        <p:spPr>
          <a:xfrm>
            <a:off x="7270226" y="1196617"/>
            <a:ext cx="3358192" cy="2234502"/>
          </a:xfrm>
          <a:prstGeom prst="rect">
            <a:avLst/>
          </a:prstGeom>
        </p:spPr>
      </p:pic>
      <p:pic>
        <p:nvPicPr>
          <p:cNvPr id="15" name="Picture 14"/>
          <p:cNvPicPr>
            <a:picLocks noChangeAspect="1"/>
          </p:cNvPicPr>
          <p:nvPr/>
        </p:nvPicPr>
        <p:blipFill rotWithShape="1">
          <a:blip r:embed="rId4"/>
          <a:srcRect t="48760" b="1627"/>
          <a:stretch/>
        </p:blipFill>
        <p:spPr>
          <a:xfrm>
            <a:off x="5569058" y="3824813"/>
            <a:ext cx="6002326" cy="2851186"/>
          </a:xfrm>
          <a:prstGeom prst="rect">
            <a:avLst/>
          </a:prstGeom>
        </p:spPr>
      </p:pic>
      <p:sp>
        <p:nvSpPr>
          <p:cNvPr id="12" name="TextBox 11"/>
          <p:cNvSpPr txBox="1"/>
          <p:nvPr/>
        </p:nvSpPr>
        <p:spPr>
          <a:xfrm>
            <a:off x="7891243" y="646008"/>
            <a:ext cx="2116157" cy="646331"/>
          </a:xfrm>
          <a:prstGeom prst="rect">
            <a:avLst/>
          </a:prstGeom>
          <a:noFill/>
        </p:spPr>
        <p:txBody>
          <a:bodyPr wrap="none" rtlCol="0">
            <a:spAutoFit/>
          </a:bodyPr>
          <a:lstStyle/>
          <a:p>
            <a:r>
              <a:rPr lang="en-AU" b="1" dirty="0" smtClean="0"/>
              <a:t>ACCESS-CM2 N96O1</a:t>
            </a:r>
          </a:p>
          <a:p>
            <a:r>
              <a:rPr lang="en-AU" b="1" dirty="0" smtClean="0"/>
              <a:t>(PD </a:t>
            </a:r>
            <a:r>
              <a:rPr lang="en-AU" b="1" dirty="0" err="1" smtClean="0"/>
              <a:t>yrs</a:t>
            </a:r>
            <a:r>
              <a:rPr lang="en-AU" b="1" dirty="0" smtClean="0"/>
              <a:t> 171-200)</a:t>
            </a:r>
            <a:endParaRPr lang="en-AU" b="1" dirty="0"/>
          </a:p>
        </p:txBody>
      </p:sp>
      <p:pic>
        <p:nvPicPr>
          <p:cNvPr id="17" name="Content Placeholder 4"/>
          <p:cNvPicPr>
            <a:picLocks noGrp="1" noChangeAspect="1"/>
          </p:cNvPicPr>
          <p:nvPr>
            <p:ph idx="1"/>
          </p:nvPr>
        </p:nvPicPr>
        <p:blipFill rotWithShape="1">
          <a:blip r:embed="rId5">
            <a:extLst>
              <a:ext uri="{28A0092B-C50C-407E-A947-70E740481C1C}">
                <a14:useLocalDpi xmlns:a14="http://schemas.microsoft.com/office/drawing/2010/main" val="0"/>
              </a:ext>
            </a:extLst>
          </a:blip>
          <a:srcRect t="48921" b="3878"/>
          <a:stretch/>
        </p:blipFill>
        <p:spPr>
          <a:xfrm>
            <a:off x="386667" y="3800450"/>
            <a:ext cx="5360987" cy="2823550"/>
          </a:xfrm>
        </p:spPr>
      </p:pic>
    </p:spTree>
    <p:extLst>
      <p:ext uri="{BB962C8B-B14F-4D97-AF65-F5344CB8AC3E}">
        <p14:creationId xmlns:p14="http://schemas.microsoft.com/office/powerpoint/2010/main" val="1440465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9932"/>
          </a:xfrm>
        </p:spPr>
        <p:txBody>
          <a:bodyPr>
            <a:normAutofit/>
          </a:bodyPr>
          <a:lstStyle/>
          <a:p>
            <a:r>
              <a:rPr lang="en-AU" sz="3200" b="1" dirty="0" smtClean="0">
                <a:solidFill>
                  <a:srgbClr val="FF0000"/>
                </a:solidFill>
              </a:rPr>
              <a:t>Doing something to reduce the SO warm bias </a:t>
            </a:r>
            <a:r>
              <a:rPr lang="en-AU" sz="3200" b="1" dirty="0" smtClean="0">
                <a:solidFill>
                  <a:srgbClr val="FF0000"/>
                </a:solidFill>
              </a:rPr>
              <a:t>ACCESS-CM2</a:t>
            </a:r>
            <a:r>
              <a:rPr lang="en-AU" sz="3200" b="1" dirty="0" smtClean="0">
                <a:solidFill>
                  <a:srgbClr val="FF0000"/>
                </a:solidFill>
              </a:rPr>
              <a:t> ?            </a:t>
            </a:r>
            <a:endParaRPr lang="en-AU" sz="3200" b="1" dirty="0">
              <a:solidFill>
                <a:srgbClr val="FF0000"/>
              </a:solidFill>
            </a:endParaRPr>
          </a:p>
        </p:txBody>
      </p:sp>
      <p:sp>
        <p:nvSpPr>
          <p:cNvPr id="3" name="Content Placeholder 2"/>
          <p:cNvSpPr>
            <a:spLocks noGrp="1"/>
          </p:cNvSpPr>
          <p:nvPr>
            <p:ph idx="1"/>
          </p:nvPr>
        </p:nvSpPr>
        <p:spPr>
          <a:xfrm>
            <a:off x="838200" y="759418"/>
            <a:ext cx="10515600" cy="6098582"/>
          </a:xfrm>
        </p:spPr>
        <p:txBody>
          <a:bodyPr>
            <a:normAutofit fontScale="85000" lnSpcReduction="20000"/>
          </a:bodyPr>
          <a:lstStyle/>
          <a:p>
            <a:pPr marL="0" indent="0">
              <a:buNone/>
            </a:pPr>
            <a:r>
              <a:rPr lang="en-AU" dirty="0" smtClean="0"/>
              <a:t>Can we deepen SO mixed layer depth and cool the surface water, especially in summer </a:t>
            </a:r>
            <a:r>
              <a:rPr lang="en-AU" dirty="0" smtClean="0">
                <a:sym typeface="Wingdings" panose="05000000000000000000" pitchFamily="2" charset="2"/>
              </a:rPr>
              <a:t> better AA sea ice simulation ?</a:t>
            </a:r>
            <a:endParaRPr lang="en-AU" dirty="0" smtClean="0"/>
          </a:p>
          <a:p>
            <a:r>
              <a:rPr lang="en-AU" dirty="0" smtClean="0"/>
              <a:t>Approaches: </a:t>
            </a:r>
          </a:p>
          <a:p>
            <a:pPr lvl="1"/>
            <a:r>
              <a:rPr lang="en-AU" dirty="0" smtClean="0"/>
              <a:t>Tuning the ocean model MOM5 neutral-physics and GM diffusion parameters to enhance vertical mixing </a:t>
            </a:r>
          </a:p>
          <a:p>
            <a:pPr lvl="2"/>
            <a:r>
              <a:rPr lang="en-AU" sz="2100" dirty="0" smtClean="0"/>
              <a:t>Neutral diffusivity </a:t>
            </a:r>
            <a:r>
              <a:rPr lang="en-AU" sz="2100" b="1" dirty="0" err="1" smtClean="0"/>
              <a:t>aredi</a:t>
            </a:r>
            <a:r>
              <a:rPr lang="en-AU" sz="2100" dirty="0" smtClean="0"/>
              <a:t> = 600 </a:t>
            </a:r>
            <a:r>
              <a:rPr lang="en-AU" sz="2100" dirty="0" smtClean="0">
                <a:sym typeface="Wingdings" panose="05000000000000000000" pitchFamily="2" charset="2"/>
              </a:rPr>
              <a:t> 1200 m^2/sec</a:t>
            </a:r>
            <a:endParaRPr lang="en-AU" sz="2100" dirty="0" smtClean="0"/>
          </a:p>
          <a:p>
            <a:pPr lvl="2"/>
            <a:r>
              <a:rPr lang="en-AU" sz="2100" dirty="0" smtClean="0"/>
              <a:t>GM-skew diffusivity </a:t>
            </a:r>
            <a:r>
              <a:rPr lang="en-AU" sz="2100" b="1" dirty="0" err="1" smtClean="0"/>
              <a:t>agm_closure</a:t>
            </a:r>
            <a:r>
              <a:rPr lang="en-AU" sz="2100" b="1" dirty="0" smtClean="0"/>
              <a:t> = .true.</a:t>
            </a:r>
          </a:p>
          <a:p>
            <a:pPr marL="914400" lvl="2" indent="0">
              <a:buNone/>
            </a:pPr>
            <a:r>
              <a:rPr lang="en-AU" sz="2100" dirty="0"/>
              <a:t>	</a:t>
            </a:r>
            <a:r>
              <a:rPr lang="en-AU" sz="2100" dirty="0" smtClean="0"/>
              <a:t>(</a:t>
            </a:r>
            <a:r>
              <a:rPr lang="en-AU" sz="2100" b="1" dirty="0" err="1" smtClean="0"/>
              <a:t>agm_closure_min</a:t>
            </a:r>
            <a:r>
              <a:rPr lang="en-AU" sz="2100" b="1" dirty="0" smtClean="0"/>
              <a:t>, </a:t>
            </a:r>
            <a:r>
              <a:rPr lang="en-AU" sz="2100" b="1" dirty="0" err="1" smtClean="0"/>
              <a:t>agm_closure_max</a:t>
            </a:r>
            <a:r>
              <a:rPr lang="en-AU" sz="2100" dirty="0" smtClean="0"/>
              <a:t>) = (50, 600) </a:t>
            </a:r>
            <a:r>
              <a:rPr lang="en-AU" sz="2100" dirty="0" smtClean="0">
                <a:sym typeface="Wingdings" panose="05000000000000000000" pitchFamily="2" charset="2"/>
              </a:rPr>
              <a:t> (600, 2000)</a:t>
            </a:r>
            <a:r>
              <a:rPr lang="en-AU" sz="2100" dirty="0" smtClean="0"/>
              <a:t> </a:t>
            </a:r>
          </a:p>
          <a:p>
            <a:pPr lvl="1"/>
            <a:r>
              <a:rPr lang="en-AU" dirty="0" smtClean="0"/>
              <a:t>Implementing a “</a:t>
            </a:r>
            <a:r>
              <a:rPr lang="en-AU" dirty="0"/>
              <a:t>s</a:t>
            </a:r>
            <a:r>
              <a:rPr lang="en-AU" dirty="0" smtClean="0"/>
              <a:t>tatistical model of global Langmuir mixing” </a:t>
            </a:r>
            <a:r>
              <a:rPr lang="en-AU" dirty="0" smtClean="0"/>
              <a:t>to enhance KPP mixing</a:t>
            </a:r>
          </a:p>
          <a:p>
            <a:pPr marL="457200" lvl="1" indent="0">
              <a:buNone/>
            </a:pPr>
            <a:r>
              <a:rPr lang="en-AU" dirty="0"/>
              <a:t>	</a:t>
            </a:r>
            <a:r>
              <a:rPr lang="en-AU" sz="1900" dirty="0" smtClean="0"/>
              <a:t>(</a:t>
            </a:r>
            <a:r>
              <a:rPr lang="en-AU" sz="1900" dirty="0" smtClean="0"/>
              <a:t>Li et al., 2017. Ocean Modelling, 113 (2017), 95-114)</a:t>
            </a:r>
          </a:p>
          <a:p>
            <a:pPr marL="914400" lvl="2" indent="0">
              <a:buNone/>
            </a:pPr>
            <a:r>
              <a:rPr lang="en-AU" sz="2100" dirty="0" smtClean="0"/>
              <a:t>Effects of Langmuir mixing on the surface ocean mixing is parameterised by applying an enhancement factor (which depends on wave, wind, and ocean state) to the turbulent velocity scale in the K-Profile Parameterization</a:t>
            </a:r>
          </a:p>
          <a:p>
            <a:pPr marL="0" indent="0">
              <a:buNone/>
            </a:pPr>
            <a:r>
              <a:rPr lang="en-AU" b="1" dirty="0" smtClean="0"/>
              <a:t>	</a:t>
            </a:r>
            <a:r>
              <a:rPr lang="en-AU" sz="2100" b="1" dirty="0" err="1" smtClean="0"/>
              <a:t>langmuirfactor</a:t>
            </a:r>
            <a:r>
              <a:rPr lang="en-AU" sz="2100" b="1" dirty="0" smtClean="0"/>
              <a:t>  = </a:t>
            </a:r>
            <a:r>
              <a:rPr lang="en-AU" sz="2100" b="1" dirty="0" err="1" smtClean="0"/>
              <a:t>cvmix_kpp_efactor_model</a:t>
            </a:r>
            <a:r>
              <a:rPr lang="en-AU" sz="2100" b="1" dirty="0" smtClean="0"/>
              <a:t>(u10, </a:t>
            </a:r>
            <a:r>
              <a:rPr lang="en-AU" sz="2100" b="1" dirty="0" err="1" smtClean="0"/>
              <a:t>ustar</a:t>
            </a:r>
            <a:r>
              <a:rPr lang="en-AU" sz="2100" b="1" dirty="0" smtClean="0"/>
              <a:t>, </a:t>
            </a:r>
            <a:r>
              <a:rPr lang="en-AU" sz="2100" b="1" dirty="0" err="1" smtClean="0"/>
              <a:t>hbl</a:t>
            </a:r>
            <a:r>
              <a:rPr lang="en-AU" sz="2100" b="1" dirty="0" smtClean="0"/>
              <a:t>)</a:t>
            </a:r>
          </a:p>
          <a:p>
            <a:pPr marL="0" indent="0">
              <a:buNone/>
            </a:pPr>
            <a:r>
              <a:rPr lang="en-AU" sz="2100" dirty="0" smtClean="0"/>
              <a:t>  	Turbulent velocity scales are thus enhanced as:</a:t>
            </a:r>
          </a:p>
          <a:p>
            <a:pPr marL="0" indent="0">
              <a:buNone/>
            </a:pPr>
            <a:r>
              <a:rPr lang="en-AU" sz="2100" b="1" dirty="0" smtClean="0"/>
              <a:t>	</a:t>
            </a:r>
            <a:r>
              <a:rPr lang="en-AU" sz="2100" b="1" dirty="0" err="1" smtClean="0"/>
              <a:t>ws</a:t>
            </a:r>
            <a:r>
              <a:rPr lang="en-AU" sz="2100" b="1" dirty="0" smtClean="0"/>
              <a:t>   = </a:t>
            </a:r>
            <a:r>
              <a:rPr lang="en-AU" sz="2100" b="1" dirty="0" err="1" smtClean="0"/>
              <a:t>ws</a:t>
            </a:r>
            <a:r>
              <a:rPr lang="en-AU" sz="2100" b="1" dirty="0" smtClean="0"/>
              <a:t>   * </a:t>
            </a:r>
            <a:r>
              <a:rPr lang="en-AU" sz="2100" b="1" dirty="0" err="1" smtClean="0"/>
              <a:t>langmuirfactor</a:t>
            </a:r>
            <a:r>
              <a:rPr lang="en-AU" sz="2100" b="1" dirty="0" smtClean="0"/>
              <a:t> </a:t>
            </a:r>
            <a:r>
              <a:rPr lang="en-AU" sz="2100" b="1" dirty="0" smtClean="0"/>
              <a:t>	</a:t>
            </a:r>
          </a:p>
          <a:p>
            <a:pPr marL="0" indent="0">
              <a:buNone/>
            </a:pPr>
            <a:r>
              <a:rPr lang="en-AU" sz="2100" b="1" dirty="0"/>
              <a:t> </a:t>
            </a:r>
            <a:r>
              <a:rPr lang="en-AU" sz="2100" b="1" dirty="0" smtClean="0"/>
              <a:t>                </a:t>
            </a:r>
            <a:r>
              <a:rPr lang="en-AU" sz="2100" b="1" dirty="0" err="1" smtClean="0"/>
              <a:t>wm</a:t>
            </a:r>
            <a:r>
              <a:rPr lang="en-AU" sz="2100" b="1" dirty="0" smtClean="0"/>
              <a:t> = </a:t>
            </a:r>
            <a:r>
              <a:rPr lang="en-AU" sz="2100" b="1" dirty="0" err="1" smtClean="0"/>
              <a:t>wm</a:t>
            </a:r>
            <a:r>
              <a:rPr lang="en-AU" sz="2100" b="1" dirty="0" smtClean="0"/>
              <a:t> * </a:t>
            </a:r>
            <a:r>
              <a:rPr lang="en-AU" sz="2100" b="1" dirty="0" err="1" smtClean="0"/>
              <a:t>langmuirfactor</a:t>
            </a:r>
            <a:endParaRPr lang="en-AU" sz="2100" b="1" dirty="0" smtClean="0"/>
          </a:p>
          <a:p>
            <a:pPr lvl="1"/>
            <a:endParaRPr lang="en-AU" dirty="0" smtClean="0"/>
          </a:p>
          <a:p>
            <a:pPr lvl="1"/>
            <a:r>
              <a:rPr lang="en-AU" dirty="0" smtClean="0"/>
              <a:t>Applying different mixing schemes</a:t>
            </a:r>
          </a:p>
          <a:p>
            <a:pPr lvl="2"/>
            <a:r>
              <a:rPr lang="en-AU" dirty="0" smtClean="0"/>
              <a:t>GOTM (setup and bug fix courtesy Russ Fiedler)</a:t>
            </a:r>
          </a:p>
          <a:p>
            <a:pPr lvl="2"/>
            <a:r>
              <a:rPr lang="en-AU" dirty="0" smtClean="0"/>
              <a:t>Chen (also with bug fix)</a:t>
            </a:r>
            <a:endParaRPr lang="en-AU" dirty="0"/>
          </a:p>
        </p:txBody>
      </p:sp>
    </p:spTree>
    <p:extLst>
      <p:ext uri="{BB962C8B-B14F-4D97-AF65-F5344CB8AC3E}">
        <p14:creationId xmlns:p14="http://schemas.microsoft.com/office/powerpoint/2010/main" val="1984655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89" y="0"/>
            <a:ext cx="11038211" cy="696686"/>
          </a:xfrm>
        </p:spPr>
        <p:txBody>
          <a:bodyPr>
            <a:normAutofit fontScale="90000"/>
          </a:bodyPr>
          <a:lstStyle/>
          <a:p>
            <a:r>
              <a:rPr lang="en-AU" sz="4000" dirty="0" smtClean="0">
                <a:solidFill>
                  <a:srgbClr val="FF0000"/>
                </a:solidFill>
              </a:rPr>
              <a:t>Different vertical mixing schemes:</a:t>
            </a:r>
            <a:r>
              <a:rPr lang="en-AU" dirty="0" smtClean="0"/>
              <a:t/>
            </a:r>
            <a:br>
              <a:rPr lang="en-AU" dirty="0" smtClean="0"/>
            </a:br>
            <a:r>
              <a:rPr lang="en-AU" sz="2200" dirty="0" smtClean="0"/>
              <a:t>March</a:t>
            </a:r>
            <a:r>
              <a:rPr lang="en-AU" sz="2200" dirty="0" smtClean="0"/>
              <a:t> and/or annual mean mixed-layer depth, SST bias (yrs11-20, Present Day simulations)</a:t>
            </a:r>
            <a:endParaRPr lang="en-AU" sz="2200" dirty="0"/>
          </a:p>
        </p:txBody>
      </p:sp>
      <p:sp>
        <p:nvSpPr>
          <p:cNvPr id="4" name="TextBox 3"/>
          <p:cNvSpPr txBox="1"/>
          <p:nvPr/>
        </p:nvSpPr>
        <p:spPr>
          <a:xfrm>
            <a:off x="1496427" y="745641"/>
            <a:ext cx="542136" cy="369332"/>
          </a:xfrm>
          <a:prstGeom prst="rect">
            <a:avLst/>
          </a:prstGeom>
          <a:noFill/>
        </p:spPr>
        <p:txBody>
          <a:bodyPr wrap="none" rtlCol="0">
            <a:spAutoFit/>
          </a:bodyPr>
          <a:lstStyle/>
          <a:p>
            <a:r>
              <a:rPr lang="en-AU" dirty="0" smtClean="0"/>
              <a:t>KPP</a:t>
            </a:r>
            <a:endParaRPr lang="en-AU" dirty="0"/>
          </a:p>
        </p:txBody>
      </p:sp>
      <p:sp>
        <p:nvSpPr>
          <p:cNvPr id="5" name="TextBox 4"/>
          <p:cNvSpPr txBox="1"/>
          <p:nvPr/>
        </p:nvSpPr>
        <p:spPr>
          <a:xfrm>
            <a:off x="4734310" y="745641"/>
            <a:ext cx="785984" cy="369332"/>
          </a:xfrm>
          <a:prstGeom prst="rect">
            <a:avLst/>
          </a:prstGeom>
          <a:noFill/>
        </p:spPr>
        <p:txBody>
          <a:bodyPr wrap="none" rtlCol="0">
            <a:spAutoFit/>
          </a:bodyPr>
          <a:lstStyle/>
          <a:p>
            <a:r>
              <a:rPr lang="en-AU" dirty="0" smtClean="0"/>
              <a:t>GOTM</a:t>
            </a:r>
            <a:endParaRPr lang="en-AU" dirty="0"/>
          </a:p>
        </p:txBody>
      </p:sp>
      <p:sp>
        <p:nvSpPr>
          <p:cNvPr id="6" name="TextBox 5"/>
          <p:cNvSpPr txBox="1"/>
          <p:nvPr/>
        </p:nvSpPr>
        <p:spPr>
          <a:xfrm>
            <a:off x="7837713" y="731303"/>
            <a:ext cx="667170" cy="369332"/>
          </a:xfrm>
          <a:prstGeom prst="rect">
            <a:avLst/>
          </a:prstGeom>
          <a:noFill/>
        </p:spPr>
        <p:txBody>
          <a:bodyPr wrap="none" rtlCol="0">
            <a:spAutoFit/>
          </a:bodyPr>
          <a:lstStyle/>
          <a:p>
            <a:r>
              <a:rPr lang="en-AU" dirty="0" smtClean="0"/>
              <a:t>Chen</a:t>
            </a:r>
            <a:endParaRPr lang="en-AU"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4931" b="10961"/>
          <a:stretch/>
        </p:blipFill>
        <p:spPr>
          <a:xfrm>
            <a:off x="140759" y="2590482"/>
            <a:ext cx="3253472" cy="2076625"/>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4931" b="10961"/>
          <a:stretch/>
        </p:blipFill>
        <p:spPr>
          <a:xfrm>
            <a:off x="6740648" y="2590482"/>
            <a:ext cx="3200401" cy="2042751"/>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t="14931" b="10961"/>
          <a:stretch/>
        </p:blipFill>
        <p:spPr>
          <a:xfrm>
            <a:off x="3479180" y="2590482"/>
            <a:ext cx="3225866" cy="2059005"/>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t="14510" b="11380"/>
          <a:stretch/>
        </p:blipFill>
        <p:spPr>
          <a:xfrm>
            <a:off x="113317" y="4782393"/>
            <a:ext cx="3251877" cy="2075607"/>
          </a:xfrm>
          <a:prstGeom prst="rect">
            <a:avLst/>
          </a:prstGeom>
        </p:spPr>
      </p:pic>
      <p:pic>
        <p:nvPicPr>
          <p:cNvPr id="16" name="Picture 15"/>
          <p:cNvPicPr>
            <a:picLocks noChangeAspect="1"/>
          </p:cNvPicPr>
          <p:nvPr/>
        </p:nvPicPr>
        <p:blipFill rotWithShape="1">
          <a:blip r:embed="rId6" cstate="print">
            <a:extLst>
              <a:ext uri="{28A0092B-C50C-407E-A947-70E740481C1C}">
                <a14:useLocalDpi xmlns:a14="http://schemas.microsoft.com/office/drawing/2010/main" val="0"/>
              </a:ext>
            </a:extLst>
          </a:blip>
          <a:srcRect t="14931" b="10961"/>
          <a:stretch/>
        </p:blipFill>
        <p:spPr>
          <a:xfrm>
            <a:off x="3479180" y="4790694"/>
            <a:ext cx="3225866" cy="2059004"/>
          </a:xfrm>
          <a:prstGeom prst="rect">
            <a:avLst/>
          </a:prstGeom>
        </p:spPr>
      </p:pic>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t="14931" b="10961"/>
          <a:stretch/>
        </p:blipFill>
        <p:spPr>
          <a:xfrm>
            <a:off x="6705046" y="4776096"/>
            <a:ext cx="3271606" cy="2088200"/>
          </a:xfrm>
          <a:prstGeom prst="rect">
            <a:avLst/>
          </a:prstGeom>
        </p:spPr>
      </p:pic>
      <p:sp>
        <p:nvSpPr>
          <p:cNvPr id="18" name="TextBox 17"/>
          <p:cNvSpPr txBox="1"/>
          <p:nvPr/>
        </p:nvSpPr>
        <p:spPr>
          <a:xfrm>
            <a:off x="10074475" y="1476375"/>
            <a:ext cx="841705" cy="646331"/>
          </a:xfrm>
          <a:prstGeom prst="rect">
            <a:avLst/>
          </a:prstGeom>
          <a:noFill/>
        </p:spPr>
        <p:txBody>
          <a:bodyPr wrap="none" rtlCol="0">
            <a:spAutoFit/>
          </a:bodyPr>
          <a:lstStyle/>
          <a:p>
            <a:r>
              <a:rPr lang="en-AU" dirty="0" smtClean="0"/>
              <a:t>March </a:t>
            </a:r>
          </a:p>
          <a:p>
            <a:r>
              <a:rPr lang="en-AU" dirty="0" smtClean="0"/>
              <a:t>MLD</a:t>
            </a:r>
            <a:endParaRPr lang="en-AU" dirty="0"/>
          </a:p>
        </p:txBody>
      </p:sp>
      <p:sp>
        <p:nvSpPr>
          <p:cNvPr id="19" name="TextBox 18"/>
          <p:cNvSpPr txBox="1"/>
          <p:nvPr/>
        </p:nvSpPr>
        <p:spPr>
          <a:xfrm>
            <a:off x="10074475" y="3408737"/>
            <a:ext cx="1143262" cy="646331"/>
          </a:xfrm>
          <a:prstGeom prst="rect">
            <a:avLst/>
          </a:prstGeom>
          <a:noFill/>
        </p:spPr>
        <p:txBody>
          <a:bodyPr wrap="none" rtlCol="0">
            <a:spAutoFit/>
          </a:bodyPr>
          <a:lstStyle/>
          <a:p>
            <a:r>
              <a:rPr lang="en-AU" dirty="0" smtClean="0"/>
              <a:t>March </a:t>
            </a:r>
          </a:p>
          <a:p>
            <a:r>
              <a:rPr lang="en-AU" dirty="0" smtClean="0"/>
              <a:t>SST Biases</a:t>
            </a:r>
            <a:endParaRPr lang="en-AU" dirty="0"/>
          </a:p>
        </p:txBody>
      </p:sp>
      <p:sp>
        <p:nvSpPr>
          <p:cNvPr id="20" name="TextBox 19"/>
          <p:cNvSpPr txBox="1"/>
          <p:nvPr/>
        </p:nvSpPr>
        <p:spPr>
          <a:xfrm>
            <a:off x="10074475" y="5618098"/>
            <a:ext cx="1143262" cy="646331"/>
          </a:xfrm>
          <a:prstGeom prst="rect">
            <a:avLst/>
          </a:prstGeom>
          <a:noFill/>
        </p:spPr>
        <p:txBody>
          <a:bodyPr wrap="none" rtlCol="0">
            <a:spAutoFit/>
          </a:bodyPr>
          <a:lstStyle/>
          <a:p>
            <a:r>
              <a:rPr lang="en-AU" dirty="0" smtClean="0"/>
              <a:t>Annual</a:t>
            </a:r>
          </a:p>
          <a:p>
            <a:r>
              <a:rPr lang="en-AU" dirty="0" smtClean="0"/>
              <a:t>SST Biases</a:t>
            </a:r>
            <a:endParaRPr lang="en-AU" dirty="0"/>
          </a:p>
        </p:txBody>
      </p:sp>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t="15126" b="11179"/>
          <a:stretch/>
        </p:blipFill>
        <p:spPr>
          <a:xfrm>
            <a:off x="140759" y="1116834"/>
            <a:ext cx="3253472" cy="1249310"/>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t="15126" b="11179"/>
          <a:stretch/>
        </p:blipFill>
        <p:spPr>
          <a:xfrm>
            <a:off x="3437421" y="1150563"/>
            <a:ext cx="3224435" cy="1215581"/>
          </a:xfrm>
          <a:prstGeom prst="rect">
            <a:avLst/>
          </a:prstGeom>
        </p:spPr>
      </p:pic>
      <p:pic>
        <p:nvPicPr>
          <p:cNvPr id="21" name="Picture 20"/>
          <p:cNvPicPr>
            <a:picLocks noChangeAspect="1"/>
          </p:cNvPicPr>
          <p:nvPr/>
        </p:nvPicPr>
        <p:blipFill rotWithShape="1">
          <a:blip r:embed="rId10" cstate="print">
            <a:extLst>
              <a:ext uri="{28A0092B-C50C-407E-A947-70E740481C1C}">
                <a14:useLocalDpi xmlns:a14="http://schemas.microsoft.com/office/drawing/2010/main" val="0"/>
              </a:ext>
            </a:extLst>
          </a:blip>
          <a:srcRect t="14600" b="11705"/>
          <a:stretch/>
        </p:blipFill>
        <p:spPr>
          <a:xfrm>
            <a:off x="6705046" y="1135252"/>
            <a:ext cx="3236003" cy="1202216"/>
          </a:xfrm>
          <a:prstGeom prst="rect">
            <a:avLst/>
          </a:prstGeom>
        </p:spPr>
      </p:pic>
    </p:spTree>
    <p:extLst>
      <p:ext uri="{BB962C8B-B14F-4D97-AF65-F5344CB8AC3E}">
        <p14:creationId xmlns:p14="http://schemas.microsoft.com/office/powerpoint/2010/main" val="4094538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10" y="0"/>
            <a:ext cx="10957290" cy="696686"/>
          </a:xfrm>
        </p:spPr>
        <p:txBody>
          <a:bodyPr>
            <a:normAutofit fontScale="90000"/>
          </a:bodyPr>
          <a:lstStyle/>
          <a:p>
            <a:r>
              <a:rPr lang="en-AU" sz="3600" dirty="0" smtClean="0">
                <a:solidFill>
                  <a:srgbClr val="FF0000"/>
                </a:solidFill>
              </a:rPr>
              <a:t>Neutral Physics tuning (and a bug fix) with Chen mixing</a:t>
            </a:r>
            <a:r>
              <a:rPr lang="en-AU" sz="4000" dirty="0" smtClean="0">
                <a:solidFill>
                  <a:srgbClr val="FF0000"/>
                </a:solidFill>
              </a:rPr>
              <a:t>: </a:t>
            </a:r>
            <a:r>
              <a:rPr lang="en-AU" dirty="0" smtClean="0"/>
              <a:t/>
            </a:r>
            <a:br>
              <a:rPr lang="en-AU" dirty="0" smtClean="0"/>
            </a:br>
            <a:r>
              <a:rPr lang="en-AU" sz="2200" dirty="0" smtClean="0"/>
              <a:t>March</a:t>
            </a:r>
            <a:r>
              <a:rPr lang="en-AU" sz="2200" dirty="0" smtClean="0"/>
              <a:t> and/or annual mean mixed-layer depth, SST bias (yrs11-20)</a:t>
            </a:r>
            <a:endParaRPr lang="en-AU" sz="2200" dirty="0"/>
          </a:p>
        </p:txBody>
      </p:sp>
      <p:sp>
        <p:nvSpPr>
          <p:cNvPr id="4" name="TextBox 3"/>
          <p:cNvSpPr txBox="1"/>
          <p:nvPr/>
        </p:nvSpPr>
        <p:spPr>
          <a:xfrm>
            <a:off x="1496427" y="745641"/>
            <a:ext cx="1234825" cy="369332"/>
          </a:xfrm>
          <a:prstGeom prst="rect">
            <a:avLst/>
          </a:prstGeom>
          <a:noFill/>
        </p:spPr>
        <p:txBody>
          <a:bodyPr wrap="none" rtlCol="0">
            <a:spAutoFit/>
          </a:bodyPr>
          <a:lstStyle/>
          <a:p>
            <a:r>
              <a:rPr lang="en-AU" dirty="0" err="1"/>
              <a:t>a</a:t>
            </a:r>
            <a:r>
              <a:rPr lang="en-AU" dirty="0" err="1" smtClean="0"/>
              <a:t>redi</a:t>
            </a:r>
            <a:r>
              <a:rPr lang="en-AU" dirty="0" smtClean="0"/>
              <a:t> = 600</a:t>
            </a:r>
            <a:endParaRPr lang="en-AU" dirty="0"/>
          </a:p>
        </p:txBody>
      </p:sp>
      <p:sp>
        <p:nvSpPr>
          <p:cNvPr id="5" name="TextBox 4"/>
          <p:cNvSpPr txBox="1"/>
          <p:nvPr/>
        </p:nvSpPr>
        <p:spPr>
          <a:xfrm>
            <a:off x="4734310" y="745641"/>
            <a:ext cx="1351845" cy="369332"/>
          </a:xfrm>
          <a:prstGeom prst="rect">
            <a:avLst/>
          </a:prstGeom>
          <a:noFill/>
        </p:spPr>
        <p:txBody>
          <a:bodyPr wrap="none" rtlCol="0">
            <a:spAutoFit/>
          </a:bodyPr>
          <a:lstStyle/>
          <a:p>
            <a:r>
              <a:rPr lang="en-AU" dirty="0" err="1"/>
              <a:t>a</a:t>
            </a:r>
            <a:r>
              <a:rPr lang="en-AU" dirty="0" err="1" smtClean="0"/>
              <a:t>redi</a:t>
            </a:r>
            <a:r>
              <a:rPr lang="en-AU" dirty="0" smtClean="0"/>
              <a:t> = 1200</a:t>
            </a:r>
            <a:endParaRPr lang="en-AU" dirty="0"/>
          </a:p>
        </p:txBody>
      </p:sp>
      <p:sp>
        <p:nvSpPr>
          <p:cNvPr id="6" name="TextBox 5"/>
          <p:cNvSpPr txBox="1"/>
          <p:nvPr/>
        </p:nvSpPr>
        <p:spPr>
          <a:xfrm>
            <a:off x="6647927" y="731303"/>
            <a:ext cx="3847400" cy="369332"/>
          </a:xfrm>
          <a:prstGeom prst="rect">
            <a:avLst/>
          </a:prstGeom>
          <a:noFill/>
        </p:spPr>
        <p:txBody>
          <a:bodyPr wrap="none" rtlCol="0">
            <a:spAutoFit/>
          </a:bodyPr>
          <a:lstStyle/>
          <a:p>
            <a:r>
              <a:rPr lang="en-AU" dirty="0" err="1"/>
              <a:t>a</a:t>
            </a:r>
            <a:r>
              <a:rPr lang="en-AU" dirty="0" err="1" smtClean="0"/>
              <a:t>redi</a:t>
            </a:r>
            <a:r>
              <a:rPr lang="en-AU" dirty="0" smtClean="0"/>
              <a:t>=600 with i2o </a:t>
            </a:r>
            <a:r>
              <a:rPr lang="en-AU" dirty="0" err="1" smtClean="0"/>
              <a:t>saltflux</a:t>
            </a:r>
            <a:r>
              <a:rPr lang="en-AU" dirty="0" smtClean="0"/>
              <a:t> sign change</a:t>
            </a:r>
            <a:endParaRPr lang="en-AU" dirty="0"/>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t="14931" b="10961"/>
          <a:stretch/>
        </p:blipFill>
        <p:spPr>
          <a:xfrm>
            <a:off x="264753" y="2479604"/>
            <a:ext cx="3200401" cy="2042751"/>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14931" b="10961"/>
          <a:stretch/>
        </p:blipFill>
        <p:spPr>
          <a:xfrm>
            <a:off x="264753" y="4638402"/>
            <a:ext cx="3214850" cy="2051974"/>
          </a:xfrm>
          <a:prstGeom prst="rect">
            <a:avLst/>
          </a:prstGeom>
        </p:spPr>
      </p:pic>
      <p:sp>
        <p:nvSpPr>
          <p:cNvPr id="18" name="TextBox 17"/>
          <p:cNvSpPr txBox="1"/>
          <p:nvPr/>
        </p:nvSpPr>
        <p:spPr>
          <a:xfrm>
            <a:off x="10074475" y="1476375"/>
            <a:ext cx="841705" cy="646331"/>
          </a:xfrm>
          <a:prstGeom prst="rect">
            <a:avLst/>
          </a:prstGeom>
          <a:noFill/>
        </p:spPr>
        <p:txBody>
          <a:bodyPr wrap="none" rtlCol="0">
            <a:spAutoFit/>
          </a:bodyPr>
          <a:lstStyle/>
          <a:p>
            <a:r>
              <a:rPr lang="en-AU" dirty="0" smtClean="0"/>
              <a:t>March </a:t>
            </a:r>
          </a:p>
          <a:p>
            <a:r>
              <a:rPr lang="en-AU" dirty="0" smtClean="0"/>
              <a:t>MLD</a:t>
            </a:r>
            <a:endParaRPr lang="en-AU" dirty="0"/>
          </a:p>
        </p:txBody>
      </p:sp>
      <p:sp>
        <p:nvSpPr>
          <p:cNvPr id="19" name="TextBox 18"/>
          <p:cNvSpPr txBox="1"/>
          <p:nvPr/>
        </p:nvSpPr>
        <p:spPr>
          <a:xfrm>
            <a:off x="10074475" y="3408737"/>
            <a:ext cx="1143262" cy="646331"/>
          </a:xfrm>
          <a:prstGeom prst="rect">
            <a:avLst/>
          </a:prstGeom>
          <a:noFill/>
        </p:spPr>
        <p:txBody>
          <a:bodyPr wrap="none" rtlCol="0">
            <a:spAutoFit/>
          </a:bodyPr>
          <a:lstStyle/>
          <a:p>
            <a:r>
              <a:rPr lang="en-AU" dirty="0" smtClean="0"/>
              <a:t>March </a:t>
            </a:r>
          </a:p>
          <a:p>
            <a:r>
              <a:rPr lang="en-AU" dirty="0" smtClean="0"/>
              <a:t>SST Biases</a:t>
            </a:r>
            <a:endParaRPr lang="en-AU" dirty="0"/>
          </a:p>
        </p:txBody>
      </p:sp>
      <p:sp>
        <p:nvSpPr>
          <p:cNvPr id="20" name="TextBox 19"/>
          <p:cNvSpPr txBox="1"/>
          <p:nvPr/>
        </p:nvSpPr>
        <p:spPr>
          <a:xfrm>
            <a:off x="10074475" y="5618098"/>
            <a:ext cx="1143262" cy="646331"/>
          </a:xfrm>
          <a:prstGeom prst="rect">
            <a:avLst/>
          </a:prstGeom>
          <a:noFill/>
        </p:spPr>
        <p:txBody>
          <a:bodyPr wrap="none" rtlCol="0">
            <a:spAutoFit/>
          </a:bodyPr>
          <a:lstStyle/>
          <a:p>
            <a:r>
              <a:rPr lang="en-AU" dirty="0" smtClean="0"/>
              <a:t>Annual</a:t>
            </a:r>
          </a:p>
          <a:p>
            <a:r>
              <a:rPr lang="en-AU" dirty="0" smtClean="0"/>
              <a:t>SST Biases</a:t>
            </a:r>
            <a:endParaRPr lang="en-AU" dirty="0"/>
          </a:p>
        </p:txBody>
      </p:sp>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4931" b="10961"/>
          <a:stretch/>
        </p:blipFill>
        <p:spPr>
          <a:xfrm>
            <a:off x="3465154" y="2479604"/>
            <a:ext cx="3214850" cy="2051973"/>
          </a:xfrm>
          <a:prstGeom prst="rect">
            <a:avLst/>
          </a:prstGeom>
        </p:spPr>
      </p:pic>
      <p:pic>
        <p:nvPicPr>
          <p:cNvPr id="23" name="Picture 22"/>
          <p:cNvPicPr>
            <a:picLocks noChangeAspect="1"/>
          </p:cNvPicPr>
          <p:nvPr/>
        </p:nvPicPr>
        <p:blipFill rotWithShape="1">
          <a:blip r:embed="rId5" cstate="print">
            <a:extLst>
              <a:ext uri="{28A0092B-C50C-407E-A947-70E740481C1C}">
                <a14:useLocalDpi xmlns:a14="http://schemas.microsoft.com/office/drawing/2010/main" val="0"/>
              </a:ext>
            </a:extLst>
          </a:blip>
          <a:srcRect t="14138" b="11754"/>
          <a:stretch/>
        </p:blipFill>
        <p:spPr>
          <a:xfrm>
            <a:off x="3431520" y="4618166"/>
            <a:ext cx="3244627" cy="2070980"/>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t="14931" b="10961"/>
          <a:stretch/>
        </p:blipFill>
        <p:spPr>
          <a:xfrm>
            <a:off x="6784624" y="2479603"/>
            <a:ext cx="3200401" cy="2042751"/>
          </a:xfrm>
          <a:prstGeom prst="rect">
            <a:avLst/>
          </a:prstGeom>
        </p:spPr>
      </p:pic>
      <p:pic>
        <p:nvPicPr>
          <p:cNvPr id="25" name="Picture 24"/>
          <p:cNvPicPr>
            <a:picLocks noChangeAspect="1"/>
          </p:cNvPicPr>
          <p:nvPr/>
        </p:nvPicPr>
        <p:blipFill rotWithShape="1">
          <a:blip r:embed="rId7" cstate="print">
            <a:extLst>
              <a:ext uri="{28A0092B-C50C-407E-A947-70E740481C1C}">
                <a14:useLocalDpi xmlns:a14="http://schemas.microsoft.com/office/drawing/2010/main" val="0"/>
              </a:ext>
            </a:extLst>
          </a:blip>
          <a:srcRect t="14931" b="10961"/>
          <a:stretch/>
        </p:blipFill>
        <p:spPr>
          <a:xfrm>
            <a:off x="6794214" y="4638402"/>
            <a:ext cx="3181219" cy="2030508"/>
          </a:xfrm>
          <a:prstGeom prst="rect">
            <a:avLst/>
          </a:prstGeom>
        </p:spPr>
      </p:pic>
      <p:pic>
        <p:nvPicPr>
          <p:cNvPr id="27" name="Picture 26"/>
          <p:cNvPicPr>
            <a:picLocks noChangeAspect="1"/>
          </p:cNvPicPr>
          <p:nvPr/>
        </p:nvPicPr>
        <p:blipFill rotWithShape="1">
          <a:blip r:embed="rId8" cstate="print">
            <a:extLst>
              <a:ext uri="{28A0092B-C50C-407E-A947-70E740481C1C}">
                <a14:useLocalDpi xmlns:a14="http://schemas.microsoft.com/office/drawing/2010/main" val="0"/>
              </a:ext>
            </a:extLst>
          </a:blip>
          <a:srcRect t="14600" b="11705"/>
          <a:stretch/>
        </p:blipFill>
        <p:spPr>
          <a:xfrm>
            <a:off x="264753" y="1114973"/>
            <a:ext cx="3236003" cy="1202216"/>
          </a:xfrm>
          <a:prstGeom prst="rect">
            <a:avLst/>
          </a:prstGeom>
        </p:spPr>
      </p:pic>
      <p:pic>
        <p:nvPicPr>
          <p:cNvPr id="28" name="Picture 27"/>
          <p:cNvPicPr>
            <a:picLocks noChangeAspect="1"/>
          </p:cNvPicPr>
          <p:nvPr/>
        </p:nvPicPr>
        <p:blipFill rotWithShape="1">
          <a:blip r:embed="rId9" cstate="print">
            <a:extLst>
              <a:ext uri="{28A0092B-C50C-407E-A947-70E740481C1C}">
                <a14:useLocalDpi xmlns:a14="http://schemas.microsoft.com/office/drawing/2010/main" val="0"/>
              </a:ext>
            </a:extLst>
          </a:blip>
          <a:srcRect t="15126" b="11179"/>
          <a:stretch/>
        </p:blipFill>
        <p:spPr>
          <a:xfrm>
            <a:off x="3465154" y="1101382"/>
            <a:ext cx="3182773" cy="1229423"/>
          </a:xfrm>
          <a:prstGeom prst="rect">
            <a:avLst/>
          </a:prstGeom>
        </p:spPr>
      </p:pic>
      <p:pic>
        <p:nvPicPr>
          <p:cNvPr id="29" name="Picture 28"/>
          <p:cNvPicPr>
            <a:picLocks noChangeAspect="1"/>
          </p:cNvPicPr>
          <p:nvPr/>
        </p:nvPicPr>
        <p:blipFill rotWithShape="1">
          <a:blip r:embed="rId10" cstate="print">
            <a:extLst>
              <a:ext uri="{28A0092B-C50C-407E-A947-70E740481C1C}">
                <a14:useLocalDpi xmlns:a14="http://schemas.microsoft.com/office/drawing/2010/main" val="0"/>
              </a:ext>
            </a:extLst>
          </a:blip>
          <a:srcRect t="15126" b="11179"/>
          <a:stretch/>
        </p:blipFill>
        <p:spPr>
          <a:xfrm>
            <a:off x="6794213" y="1133859"/>
            <a:ext cx="3181219" cy="1183330"/>
          </a:xfrm>
          <a:prstGeom prst="rect">
            <a:avLst/>
          </a:prstGeom>
        </p:spPr>
      </p:pic>
    </p:spTree>
    <p:extLst>
      <p:ext uri="{BB962C8B-B14F-4D97-AF65-F5344CB8AC3E}">
        <p14:creationId xmlns:p14="http://schemas.microsoft.com/office/powerpoint/2010/main" val="66974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34" y="0"/>
            <a:ext cx="10981566" cy="696686"/>
          </a:xfrm>
        </p:spPr>
        <p:txBody>
          <a:bodyPr>
            <a:normAutofit fontScale="90000"/>
          </a:bodyPr>
          <a:lstStyle/>
          <a:p>
            <a:r>
              <a:rPr lang="en-AU" sz="4000" dirty="0" smtClean="0">
                <a:solidFill>
                  <a:srgbClr val="FF0000"/>
                </a:solidFill>
              </a:rPr>
              <a:t>KPP mixing enhancement:</a:t>
            </a:r>
            <a:r>
              <a:rPr lang="en-AU" dirty="0" smtClean="0"/>
              <a:t/>
            </a:r>
            <a:br>
              <a:rPr lang="en-AU" dirty="0" smtClean="0"/>
            </a:br>
            <a:r>
              <a:rPr lang="en-AU" sz="2200" dirty="0" smtClean="0"/>
              <a:t>March</a:t>
            </a:r>
            <a:r>
              <a:rPr lang="en-AU" sz="2200" dirty="0" smtClean="0"/>
              <a:t> and/or annual mean mixed-layer depth, SST bias (yrs11-20)</a:t>
            </a:r>
            <a:endParaRPr lang="en-AU" sz="2200" dirty="0"/>
          </a:p>
        </p:txBody>
      </p:sp>
      <p:sp>
        <p:nvSpPr>
          <p:cNvPr id="4" name="TextBox 3"/>
          <p:cNvSpPr txBox="1"/>
          <p:nvPr/>
        </p:nvSpPr>
        <p:spPr>
          <a:xfrm>
            <a:off x="1496427" y="745641"/>
            <a:ext cx="1047082" cy="369332"/>
          </a:xfrm>
          <a:prstGeom prst="rect">
            <a:avLst/>
          </a:prstGeom>
          <a:noFill/>
        </p:spPr>
        <p:txBody>
          <a:bodyPr wrap="none" rtlCol="0">
            <a:spAutoFit/>
          </a:bodyPr>
          <a:lstStyle/>
          <a:p>
            <a:r>
              <a:rPr lang="en-AU" dirty="0" smtClean="0"/>
              <a:t>Base Run</a:t>
            </a:r>
            <a:endParaRPr lang="en-AU" dirty="0"/>
          </a:p>
        </p:txBody>
      </p:sp>
      <p:sp>
        <p:nvSpPr>
          <p:cNvPr id="5" name="TextBox 4"/>
          <p:cNvSpPr txBox="1"/>
          <p:nvPr/>
        </p:nvSpPr>
        <p:spPr>
          <a:xfrm>
            <a:off x="3803894" y="770386"/>
            <a:ext cx="2857962" cy="369332"/>
          </a:xfrm>
          <a:prstGeom prst="rect">
            <a:avLst/>
          </a:prstGeom>
          <a:noFill/>
        </p:spPr>
        <p:txBody>
          <a:bodyPr wrap="none" rtlCol="0">
            <a:spAutoFit/>
          </a:bodyPr>
          <a:lstStyle/>
          <a:p>
            <a:r>
              <a:rPr lang="en-AU" dirty="0" smtClean="0"/>
              <a:t>Longmuir enhancement run </a:t>
            </a:r>
            <a:endParaRPr lang="en-AU" dirty="0"/>
          </a:p>
        </p:txBody>
      </p:sp>
      <p:sp>
        <p:nvSpPr>
          <p:cNvPr id="6" name="TextBox 5"/>
          <p:cNvSpPr txBox="1"/>
          <p:nvPr/>
        </p:nvSpPr>
        <p:spPr>
          <a:xfrm>
            <a:off x="8569466" y="1352890"/>
            <a:ext cx="2616820" cy="1200329"/>
          </a:xfrm>
          <a:prstGeom prst="rect">
            <a:avLst/>
          </a:prstGeom>
          <a:noFill/>
        </p:spPr>
        <p:txBody>
          <a:bodyPr wrap="square" rtlCol="0">
            <a:spAutoFit/>
          </a:bodyPr>
          <a:lstStyle/>
          <a:p>
            <a:r>
              <a:rPr lang="en-AU" dirty="0" smtClean="0">
                <a:solidFill>
                  <a:srgbClr val="FF0000"/>
                </a:solidFill>
              </a:rPr>
              <a:t>Enhancement factor for</a:t>
            </a:r>
            <a:r>
              <a:rPr lang="en-AU" dirty="0" smtClean="0">
                <a:solidFill>
                  <a:srgbClr val="FF0000"/>
                </a:solidFill>
              </a:rPr>
              <a:t> Turbulent velocity scales </a:t>
            </a:r>
          </a:p>
          <a:p>
            <a:r>
              <a:rPr lang="en-AU" dirty="0" smtClean="0"/>
              <a:t>Top: March</a:t>
            </a:r>
          </a:p>
          <a:p>
            <a:r>
              <a:rPr lang="en-AU" dirty="0" smtClean="0"/>
              <a:t>Bottom: Annual</a:t>
            </a:r>
            <a:endParaRPr lang="en-AU"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4931" b="10961"/>
          <a:stretch/>
        </p:blipFill>
        <p:spPr>
          <a:xfrm>
            <a:off x="140759" y="2590482"/>
            <a:ext cx="3253472" cy="2076625"/>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14510" b="11380"/>
          <a:stretch/>
        </p:blipFill>
        <p:spPr>
          <a:xfrm>
            <a:off x="113317" y="4782393"/>
            <a:ext cx="3251877" cy="2075607"/>
          </a:xfrm>
          <a:prstGeom prst="rect">
            <a:avLst/>
          </a:prstGeom>
        </p:spPr>
      </p:pic>
      <p:sp>
        <p:nvSpPr>
          <p:cNvPr id="18" name="TextBox 17"/>
          <p:cNvSpPr txBox="1"/>
          <p:nvPr/>
        </p:nvSpPr>
        <p:spPr>
          <a:xfrm>
            <a:off x="6705046" y="1435187"/>
            <a:ext cx="784927" cy="646331"/>
          </a:xfrm>
          <a:prstGeom prst="rect">
            <a:avLst/>
          </a:prstGeom>
          <a:noFill/>
        </p:spPr>
        <p:txBody>
          <a:bodyPr wrap="square" rtlCol="0">
            <a:spAutoFit/>
          </a:bodyPr>
          <a:lstStyle/>
          <a:p>
            <a:r>
              <a:rPr lang="en-AU" dirty="0" smtClean="0"/>
              <a:t>March </a:t>
            </a:r>
          </a:p>
          <a:p>
            <a:r>
              <a:rPr lang="en-AU" dirty="0" smtClean="0"/>
              <a:t>MLD</a:t>
            </a:r>
            <a:endParaRPr lang="en-AU" dirty="0"/>
          </a:p>
        </p:txBody>
      </p:sp>
      <p:sp>
        <p:nvSpPr>
          <p:cNvPr id="19" name="TextBox 18"/>
          <p:cNvSpPr txBox="1"/>
          <p:nvPr/>
        </p:nvSpPr>
        <p:spPr>
          <a:xfrm>
            <a:off x="6661856" y="3117091"/>
            <a:ext cx="1143262" cy="646331"/>
          </a:xfrm>
          <a:prstGeom prst="rect">
            <a:avLst/>
          </a:prstGeom>
          <a:noFill/>
        </p:spPr>
        <p:txBody>
          <a:bodyPr wrap="none" rtlCol="0">
            <a:spAutoFit/>
          </a:bodyPr>
          <a:lstStyle/>
          <a:p>
            <a:r>
              <a:rPr lang="en-AU" dirty="0" smtClean="0"/>
              <a:t>March </a:t>
            </a:r>
          </a:p>
          <a:p>
            <a:r>
              <a:rPr lang="en-AU" dirty="0" smtClean="0"/>
              <a:t>SST Biases</a:t>
            </a:r>
            <a:endParaRPr lang="en-AU" dirty="0"/>
          </a:p>
        </p:txBody>
      </p:sp>
      <p:sp>
        <p:nvSpPr>
          <p:cNvPr id="20" name="TextBox 19"/>
          <p:cNvSpPr txBox="1"/>
          <p:nvPr/>
        </p:nvSpPr>
        <p:spPr>
          <a:xfrm>
            <a:off x="6661856" y="5361894"/>
            <a:ext cx="1143262" cy="646331"/>
          </a:xfrm>
          <a:prstGeom prst="rect">
            <a:avLst/>
          </a:prstGeom>
          <a:noFill/>
        </p:spPr>
        <p:txBody>
          <a:bodyPr wrap="none" rtlCol="0">
            <a:spAutoFit/>
          </a:bodyPr>
          <a:lstStyle/>
          <a:p>
            <a:r>
              <a:rPr lang="en-AU" dirty="0" smtClean="0"/>
              <a:t>Annual</a:t>
            </a:r>
          </a:p>
          <a:p>
            <a:r>
              <a:rPr lang="en-AU" dirty="0" smtClean="0"/>
              <a:t>SST Biases</a:t>
            </a:r>
            <a:endParaRPr lang="en-AU" dirty="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126" b="11179"/>
          <a:stretch/>
        </p:blipFill>
        <p:spPr>
          <a:xfrm>
            <a:off x="140759" y="1116834"/>
            <a:ext cx="3253472" cy="1249310"/>
          </a:xfrm>
          <a:prstGeom prst="rect">
            <a:avLst/>
          </a:prstGeom>
        </p:spPr>
      </p:pic>
      <p:pic>
        <p:nvPicPr>
          <p:cNvPr id="3" name="Picture 2"/>
          <p:cNvPicPr>
            <a:picLocks noChangeAspect="1"/>
          </p:cNvPicPr>
          <p:nvPr/>
        </p:nvPicPr>
        <p:blipFill rotWithShape="1">
          <a:blip r:embed="rId5" cstate="print">
            <a:extLst>
              <a:ext uri="{28A0092B-C50C-407E-A947-70E740481C1C}">
                <a14:useLocalDpi xmlns:a14="http://schemas.microsoft.com/office/drawing/2010/main" val="0"/>
              </a:ext>
            </a:extLst>
          </a:blip>
          <a:srcRect t="15126" b="11179"/>
          <a:stretch/>
        </p:blipFill>
        <p:spPr>
          <a:xfrm>
            <a:off x="3445595" y="1105035"/>
            <a:ext cx="3246315" cy="1261109"/>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14931" b="10961"/>
          <a:stretch/>
        </p:blipFill>
        <p:spPr>
          <a:xfrm>
            <a:off x="8250180" y="2590482"/>
            <a:ext cx="3446265" cy="1996615"/>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t="14931" b="10961"/>
          <a:stretch/>
        </p:blipFill>
        <p:spPr>
          <a:xfrm>
            <a:off x="8250180" y="4649487"/>
            <a:ext cx="3446265" cy="2199681"/>
          </a:xfrm>
          <a:prstGeom prst="rect">
            <a:avLst/>
          </a:prstGeom>
        </p:spPr>
      </p:pic>
      <p:pic>
        <p:nvPicPr>
          <p:cNvPr id="22" name="Picture 21"/>
          <p:cNvPicPr>
            <a:picLocks noChangeAspect="1"/>
          </p:cNvPicPr>
          <p:nvPr/>
        </p:nvPicPr>
        <p:blipFill rotWithShape="1">
          <a:blip r:embed="rId8" cstate="print">
            <a:extLst>
              <a:ext uri="{28A0092B-C50C-407E-A947-70E740481C1C}">
                <a14:useLocalDpi xmlns:a14="http://schemas.microsoft.com/office/drawing/2010/main" val="0"/>
              </a:ext>
            </a:extLst>
          </a:blip>
          <a:srcRect t="14931" b="10961"/>
          <a:stretch/>
        </p:blipFill>
        <p:spPr>
          <a:xfrm>
            <a:off x="3445595" y="2590482"/>
            <a:ext cx="3259451" cy="2080442"/>
          </a:xfrm>
          <a:prstGeom prst="rect">
            <a:avLst/>
          </a:prstGeom>
        </p:spPr>
      </p:pic>
      <p:pic>
        <p:nvPicPr>
          <p:cNvPr id="23" name="Picture 22"/>
          <p:cNvPicPr>
            <a:picLocks noChangeAspect="1"/>
          </p:cNvPicPr>
          <p:nvPr/>
        </p:nvPicPr>
        <p:blipFill rotWithShape="1">
          <a:blip r:embed="rId9" cstate="print">
            <a:extLst>
              <a:ext uri="{28A0092B-C50C-407E-A947-70E740481C1C}">
                <a14:useLocalDpi xmlns:a14="http://schemas.microsoft.com/office/drawing/2010/main" val="0"/>
              </a:ext>
            </a:extLst>
          </a:blip>
          <a:srcRect t="14931" b="10961"/>
          <a:stretch/>
        </p:blipFill>
        <p:spPr>
          <a:xfrm>
            <a:off x="3467007" y="4782393"/>
            <a:ext cx="3238039" cy="2066775"/>
          </a:xfrm>
          <a:prstGeom prst="rect">
            <a:avLst/>
          </a:prstGeom>
        </p:spPr>
      </p:pic>
    </p:spTree>
    <p:extLst>
      <p:ext uri="{BB962C8B-B14F-4D97-AF65-F5344CB8AC3E}">
        <p14:creationId xmlns:p14="http://schemas.microsoft.com/office/powerpoint/2010/main" val="2693704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6686"/>
          </a:xfrm>
        </p:spPr>
        <p:txBody>
          <a:bodyPr>
            <a:normAutofit/>
          </a:bodyPr>
          <a:lstStyle/>
          <a:p>
            <a:r>
              <a:rPr lang="en-AU" dirty="0" smtClean="0">
                <a:solidFill>
                  <a:srgbClr val="FF0000"/>
                </a:solidFill>
              </a:rPr>
              <a:t>Summary and future work</a:t>
            </a:r>
            <a:endParaRPr lang="en-AU" dirty="0">
              <a:solidFill>
                <a:srgbClr val="FF0000"/>
              </a:solidFill>
            </a:endParaRPr>
          </a:p>
        </p:txBody>
      </p:sp>
      <p:sp>
        <p:nvSpPr>
          <p:cNvPr id="7" name="TextBox 6"/>
          <p:cNvSpPr txBox="1"/>
          <p:nvPr/>
        </p:nvSpPr>
        <p:spPr>
          <a:xfrm>
            <a:off x="472606" y="789858"/>
            <a:ext cx="7166275" cy="5909310"/>
          </a:xfrm>
          <a:prstGeom prst="rect">
            <a:avLst/>
          </a:prstGeom>
          <a:noFill/>
        </p:spPr>
        <p:txBody>
          <a:bodyPr wrap="square" rtlCol="0">
            <a:spAutoFit/>
          </a:bodyPr>
          <a:lstStyle/>
          <a:p>
            <a:endParaRPr lang="en-AU" dirty="0" smtClean="0"/>
          </a:p>
          <a:p>
            <a:pPr marL="285750" indent="-285750">
              <a:buFont typeface="Arial" panose="020B0604020202020204" pitchFamily="34" charset="0"/>
              <a:buChar char="•"/>
            </a:pPr>
            <a:r>
              <a:rPr lang="en-AU" dirty="0" smtClean="0"/>
              <a:t>The above ocean reconfiguring/tuning efforts have not achieved the goal, i.e., SO warm bias is still big and AA sea ice is poorly simulated</a:t>
            </a:r>
          </a:p>
          <a:p>
            <a:pPr marL="285750" indent="-285750">
              <a:buFont typeface="Arial" panose="020B0604020202020204" pitchFamily="34" charset="0"/>
              <a:buChar char="•"/>
            </a:pPr>
            <a:endParaRPr lang="en-AU" dirty="0" smtClean="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r>
              <a:rPr lang="en-AU" dirty="0" smtClean="0"/>
              <a:t>Future work  </a:t>
            </a:r>
          </a:p>
          <a:p>
            <a:pPr marL="742950" lvl="1" indent="-285750">
              <a:buFont typeface="Arial" panose="020B0604020202020204" pitchFamily="34" charset="0"/>
              <a:buChar char="•"/>
            </a:pPr>
            <a:r>
              <a:rPr lang="en-AU" dirty="0" smtClean="0"/>
              <a:t>Configure the ocean model with finer vertical resolution for the surface layers (e.g., 10m</a:t>
            </a:r>
            <a:r>
              <a:rPr lang="en-AU" dirty="0" smtClean="0">
                <a:sym typeface="Wingdings" panose="05000000000000000000" pitchFamily="2" charset="2"/>
              </a:rPr>
              <a:t></a:t>
            </a:r>
            <a:r>
              <a:rPr lang="en-AU" dirty="0" smtClean="0"/>
              <a:t>5m, 2m, 1m) ?</a:t>
            </a:r>
          </a:p>
          <a:p>
            <a:pPr marL="742950" lvl="1" indent="-285750">
              <a:buFont typeface="Arial" panose="020B0604020202020204" pitchFamily="34" charset="0"/>
              <a:buChar char="•"/>
            </a:pPr>
            <a:r>
              <a:rPr lang="en-AU" dirty="0" smtClean="0"/>
              <a:t>Adopt an “enhanced” TKE mixing scheme </a:t>
            </a:r>
            <a:r>
              <a:rPr lang="en-AU" dirty="0" smtClean="0"/>
              <a:t>(as in NEMO) ?</a:t>
            </a:r>
            <a:endParaRPr lang="en-AU" dirty="0" smtClean="0"/>
          </a:p>
          <a:p>
            <a:endParaRPr lang="en-AU" dirty="0"/>
          </a:p>
          <a:p>
            <a:endParaRPr lang="en-AU" dirty="0" smtClean="0"/>
          </a:p>
          <a:p>
            <a:endParaRPr lang="en-AU"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4392" b="1441"/>
          <a:stretch/>
        </p:blipFill>
        <p:spPr>
          <a:xfrm>
            <a:off x="1746818" y="1958018"/>
            <a:ext cx="4678257" cy="2663908"/>
          </a:xfrm>
          <a:prstGeom prst="rect">
            <a:avLst/>
          </a:prstGeom>
        </p:spPr>
      </p:pic>
    </p:spTree>
    <p:extLst>
      <p:ext uri="{BB962C8B-B14F-4D97-AF65-F5344CB8AC3E}">
        <p14:creationId xmlns:p14="http://schemas.microsoft.com/office/powerpoint/2010/main" val="3192820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8800" b="1" dirty="0" smtClean="0">
                <a:latin typeface="Algerian" panose="04020705040A02060702" pitchFamily="82" charset="0"/>
              </a:rPr>
              <a:t>Thank you!</a:t>
            </a:r>
            <a:endParaRPr lang="en-AU" sz="8800" b="1" dirty="0">
              <a:latin typeface="Algerian" panose="04020705040A02060702" pitchFamily="82" charset="0"/>
            </a:endParaRPr>
          </a:p>
        </p:txBody>
      </p:sp>
    </p:spTree>
    <p:extLst>
      <p:ext uri="{BB962C8B-B14F-4D97-AF65-F5344CB8AC3E}">
        <p14:creationId xmlns:p14="http://schemas.microsoft.com/office/powerpoint/2010/main" val="3365163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GC3.1 sea ice and obs. Mixed layer depth</a:t>
            </a:r>
            <a:endParaRPr lang="en-AU" dirty="0"/>
          </a:p>
        </p:txBody>
      </p:sp>
      <p:pic>
        <p:nvPicPr>
          <p:cNvPr id="4" name="Picture 3"/>
          <p:cNvPicPr>
            <a:picLocks noChangeAspect="1"/>
          </p:cNvPicPr>
          <p:nvPr/>
        </p:nvPicPr>
        <p:blipFill>
          <a:blip r:embed="rId2"/>
          <a:stretch>
            <a:fillRect/>
          </a:stretch>
        </p:blipFill>
        <p:spPr>
          <a:xfrm>
            <a:off x="1819918" y="1955248"/>
            <a:ext cx="3406725" cy="4763267"/>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5126" b="11179"/>
          <a:stretch/>
        </p:blipFill>
        <p:spPr>
          <a:xfrm>
            <a:off x="5699490" y="2435991"/>
            <a:ext cx="4133319" cy="2628701"/>
          </a:xfrm>
          <a:prstGeom prst="rect">
            <a:avLst/>
          </a:prstGeom>
        </p:spPr>
      </p:pic>
    </p:spTree>
    <p:extLst>
      <p:ext uri="{BB962C8B-B14F-4D97-AF65-F5344CB8AC3E}">
        <p14:creationId xmlns:p14="http://schemas.microsoft.com/office/powerpoint/2010/main" val="25763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2909</TotalTime>
  <Words>409</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Wingdings</vt:lpstr>
      <vt:lpstr>Office Theme</vt:lpstr>
      <vt:lpstr>Efforts of reconfiguring MOM5 to reduce Southern Ocean warm bias in ACCESS-CM2</vt:lpstr>
      <vt:lpstr>What’s the issue: The SO Warm Biases &amp; poor AA sea ice in ACCESS-CM2 (vs. HadGEM GC3.1) </vt:lpstr>
      <vt:lpstr>Doing something to reduce the SO warm bias ACCESS-CM2 ?            </vt:lpstr>
      <vt:lpstr>Different vertical mixing schemes: March and/or annual mean mixed-layer depth, SST bias (yrs11-20, Present Day simulations)</vt:lpstr>
      <vt:lpstr>Neutral Physics tuning (and a bug fix) with Chen mixing:  March and/or annual mean mixed-layer depth, SST bias (yrs11-20)</vt:lpstr>
      <vt:lpstr>KPP mixing enhancement: March and/or annual mean mixed-layer depth, SST bias (yrs11-20)</vt:lpstr>
      <vt:lpstr>Summary and future work</vt:lpstr>
      <vt:lpstr>Thank you!</vt:lpstr>
      <vt:lpstr>GC3.1 sea ice and obs. Mixed layer depth</vt:lpstr>
      <vt:lpstr>Theory Wave implementation</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Efforts of reconfiguring MOM5 to reduce Southern Ocean warm bias in ACCESS-CM2</dc:title>
  <dc:creator>Bi, Dave (O&amp;A, Aspendale)</dc:creator>
  <cp:lastModifiedBy>Bi, Dave (O&amp;A, Aspendale)</cp:lastModifiedBy>
  <cp:revision>53</cp:revision>
  <dcterms:created xsi:type="dcterms:W3CDTF">2017-09-02T03:32:24Z</dcterms:created>
  <dcterms:modified xsi:type="dcterms:W3CDTF">2017-09-04T04:02:13Z</dcterms:modified>
</cp:coreProperties>
</file>