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298" r:id="rId4"/>
    <p:sldId id="299" r:id="rId5"/>
    <p:sldId id="30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 snapToGrid="0" snapToObjects="1">
      <p:cViewPr>
        <p:scale>
          <a:sx n="85" d="100"/>
          <a:sy n="85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5AA5-0258-E643-9951-C714042CC2D5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61ED-E42A-D841-93AB-F45450679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61ED-E42A-D841-93AB-F45450679B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61ED-E42A-D841-93AB-F45450679B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61ED-E42A-D841-93AB-F45450679B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61ED-E42A-D841-93AB-F45450679B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61ED-E42A-D841-93AB-F45450679B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0701-B9A8-BB4E-A21A-97F039D1A5A0}" type="datetimeFigureOut">
              <a:rPr lang="en-US" smtClean="0"/>
              <a:pPr/>
              <a:t>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EADF-D8C1-4548-AFB4-E3B4EDE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nersc.gov/c20c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CFE6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7" y="1487962"/>
            <a:ext cx="8822678" cy="14700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Australia’s contribution to the C20C+ project: </a:t>
            </a:r>
            <a:r>
              <a:rPr lang="en-US" sz="4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long AMIP </a:t>
            </a:r>
            <a:r>
              <a:rPr lang="en-US" sz="4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runs </a:t>
            </a:r>
            <a:r>
              <a:rPr lang="en-US" sz="4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sz="4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ACCESS1.3</a:t>
            </a:r>
            <a:endParaRPr lang="en-US" sz="40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824" y="3268369"/>
            <a:ext cx="8232587" cy="2194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Andrea </a:t>
            </a:r>
            <a:r>
              <a:rPr lang="en-US" dirty="0" err="1" smtClean="0">
                <a:solidFill>
                  <a:schemeClr val="tx1"/>
                </a:solidFill>
              </a:rPr>
              <a:t>Dittus</a:t>
            </a:r>
            <a:r>
              <a:rPr lang="en-US" dirty="0" smtClean="0">
                <a:solidFill>
                  <a:schemeClr val="tx1"/>
                </a:solidFill>
              </a:rPr>
              <a:t>, Andrew </a:t>
            </a:r>
            <a:r>
              <a:rPr lang="en-US" dirty="0" smtClean="0">
                <a:solidFill>
                  <a:schemeClr val="tx1"/>
                </a:solidFill>
              </a:rPr>
              <a:t>King </a:t>
            </a:r>
            <a:r>
              <a:rPr lang="en-US" dirty="0" smtClean="0">
                <a:solidFill>
                  <a:schemeClr val="tx1"/>
                </a:solidFill>
              </a:rPr>
              <a:t>and David Karoly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(with help from Christine </a:t>
            </a:r>
            <a:r>
              <a:rPr lang="en-US" sz="2800" dirty="0" smtClean="0">
                <a:solidFill>
                  <a:schemeClr val="tx1"/>
                </a:solidFill>
              </a:rPr>
              <a:t>Chung, </a:t>
            </a:r>
            <a:r>
              <a:rPr lang="en-US" sz="2800" dirty="0" smtClean="0">
                <a:solidFill>
                  <a:schemeClr val="tx1"/>
                </a:solidFill>
              </a:rPr>
              <a:t>Ruth Lorenz, </a:t>
            </a:r>
            <a:r>
              <a:rPr lang="en-US" sz="2800" dirty="0" smtClean="0">
                <a:solidFill>
                  <a:schemeClr val="tx1"/>
                </a:solidFill>
              </a:rPr>
              <a:t>        Paola </a:t>
            </a:r>
            <a:r>
              <a:rPr lang="en-US" sz="2800" dirty="0" err="1" smtClean="0">
                <a:solidFill>
                  <a:schemeClr val="tx1"/>
                </a:solidFill>
              </a:rPr>
              <a:t>Petrelli</a:t>
            </a:r>
            <a:r>
              <a:rPr lang="en-US" sz="2800" dirty="0" smtClean="0">
                <a:solidFill>
                  <a:schemeClr val="tx1"/>
                </a:solidFill>
              </a:rPr>
              <a:t>, and </a:t>
            </a:r>
            <a:r>
              <a:rPr lang="en-US" sz="2800" dirty="0" err="1" smtClean="0">
                <a:solidFill>
                  <a:schemeClr val="tx1"/>
                </a:solidFill>
              </a:rPr>
              <a:t>Daithi</a:t>
            </a:r>
            <a:r>
              <a:rPr lang="en-US" sz="2800" dirty="0" smtClean="0">
                <a:solidFill>
                  <a:schemeClr val="tx1"/>
                </a:solidFill>
              </a:rPr>
              <a:t> Stone)</a:t>
            </a:r>
          </a:p>
        </p:txBody>
      </p:sp>
      <p:pic>
        <p:nvPicPr>
          <p:cNvPr id="7" name="Picture 6" descr="logo_coecss.jpg"/>
          <p:cNvPicPr>
            <a:picLocks noChangeAspect="1"/>
          </p:cNvPicPr>
          <p:nvPr/>
        </p:nvPicPr>
        <p:blipFill>
          <a:blip r:embed="rId3" cstate="print"/>
          <a:srcRect r="22689"/>
          <a:stretch>
            <a:fillRect/>
          </a:stretch>
        </p:blipFill>
        <p:spPr>
          <a:xfrm>
            <a:off x="4693139" y="5985715"/>
            <a:ext cx="4450861" cy="87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" y="6067484"/>
            <a:ext cx="3040442" cy="7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65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Australian contribution to C20C+</a:t>
            </a:r>
            <a:endParaRPr lang="en-GB" sz="4000" b="1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376575" y="1214651"/>
            <a:ext cx="8633127" cy="4924471"/>
          </a:xfrm>
        </p:spPr>
        <p:txBody>
          <a:bodyPr>
            <a:normAutofit fontScale="92500" lnSpcReduction="20000"/>
          </a:bodyPr>
          <a:lstStyle/>
          <a:p>
            <a:pPr marL="268288" indent="-268288"/>
            <a:r>
              <a:rPr lang="en-GB" dirty="0" smtClean="0"/>
              <a:t>CLIVAR Climate of the 20</a:t>
            </a:r>
            <a:r>
              <a:rPr lang="en-GB" baseline="30000" dirty="0" smtClean="0"/>
              <a:t>th</a:t>
            </a:r>
            <a:r>
              <a:rPr lang="en-GB" dirty="0" smtClean="0"/>
              <a:t> Century</a:t>
            </a:r>
            <a:r>
              <a:rPr lang="en-GB" dirty="0" smtClean="0"/>
              <a:t>+ </a:t>
            </a:r>
            <a:r>
              <a:rPr lang="en-GB" dirty="0"/>
              <a:t>Project </a:t>
            </a:r>
            <a:br>
              <a:rPr lang="en-GB" dirty="0"/>
            </a:br>
            <a:r>
              <a:rPr lang="en-GB" sz="2600" dirty="0">
                <a:hlinkClick r:id="rId3"/>
              </a:rPr>
              <a:t>http://portal.nersc.gov/c20c</a:t>
            </a:r>
            <a:r>
              <a:rPr lang="en-GB" sz="2600" dirty="0" smtClean="0">
                <a:hlinkClick r:id="rId3"/>
              </a:rPr>
              <a:t>/</a:t>
            </a:r>
            <a:endParaRPr lang="en-GB" sz="2600" dirty="0" smtClean="0"/>
          </a:p>
          <a:p>
            <a:pPr marL="268288" indent="-268288"/>
            <a:r>
              <a:rPr lang="en-GB" dirty="0" smtClean="0"/>
              <a:t>Climate model simulations with specified observed SST, sea ice, greenhouse gases and aerosols</a:t>
            </a:r>
          </a:p>
          <a:p>
            <a:pPr marL="268288" indent="-268288"/>
            <a:r>
              <a:rPr lang="en-GB" dirty="0" smtClean="0"/>
              <a:t>ACCESS1.3: UM </a:t>
            </a:r>
            <a:r>
              <a:rPr lang="en-GB" dirty="0" smtClean="0"/>
              <a:t>atmosphere, CABLE land </a:t>
            </a:r>
            <a:r>
              <a:rPr lang="en-GB" dirty="0" smtClean="0"/>
              <a:t>surface</a:t>
            </a:r>
            <a:endParaRPr lang="en-GB" dirty="0" smtClean="0"/>
          </a:p>
          <a:p>
            <a:pPr marL="268288" indent="-268288"/>
            <a:r>
              <a:rPr lang="en-GB" dirty="0" smtClean="0"/>
              <a:t>10 long historical simulations (</a:t>
            </a:r>
            <a:r>
              <a:rPr lang="en-GB" dirty="0" smtClean="0"/>
              <a:t>1959-</a:t>
            </a:r>
            <a:r>
              <a:rPr lang="en-GB" dirty="0" smtClean="0"/>
              <a:t>2013).</a:t>
            </a:r>
          </a:p>
          <a:p>
            <a:pPr marL="268288" indent="-268288"/>
            <a:r>
              <a:rPr lang="en-GB" dirty="0" smtClean="0"/>
              <a:t>10 long </a:t>
            </a:r>
            <a:r>
              <a:rPr lang="en-GB" dirty="0" err="1" smtClean="0"/>
              <a:t>historicalNat</a:t>
            </a:r>
            <a:r>
              <a:rPr lang="en-GB" dirty="0" smtClean="0"/>
              <a:t> simulations (</a:t>
            </a:r>
            <a:r>
              <a:rPr lang="en-GB" dirty="0" smtClean="0"/>
              <a:t>1959-</a:t>
            </a:r>
            <a:r>
              <a:rPr lang="en-GB" dirty="0" smtClean="0"/>
              <a:t>2013</a:t>
            </a:r>
            <a:r>
              <a:rPr lang="en-GB" dirty="0" smtClean="0"/>
              <a:t>), with estimated human contribution to SST, </a:t>
            </a:r>
            <a:r>
              <a:rPr lang="en-GB" dirty="0" err="1" smtClean="0"/>
              <a:t>ghg</a:t>
            </a:r>
            <a:r>
              <a:rPr lang="en-GB" dirty="0" smtClean="0"/>
              <a:t> and aerosol increases removed</a:t>
            </a:r>
            <a:endParaRPr lang="en-GB" dirty="0"/>
          </a:p>
          <a:p>
            <a:pPr marL="268288" indent="-268288"/>
            <a:r>
              <a:rPr lang="en-GB" dirty="0" smtClean="0"/>
              <a:t>So far we have </a:t>
            </a:r>
            <a:r>
              <a:rPr lang="en-GB" dirty="0" smtClean="0"/>
              <a:t>8 completed </a:t>
            </a:r>
            <a:r>
              <a:rPr lang="en-GB" dirty="0" smtClean="0"/>
              <a:t>historical simulations with testing of </a:t>
            </a:r>
            <a:r>
              <a:rPr lang="en-GB" dirty="0" err="1" smtClean="0"/>
              <a:t>historicalNat</a:t>
            </a:r>
            <a:r>
              <a:rPr lang="en-GB" dirty="0"/>
              <a:t> </a:t>
            </a:r>
            <a:r>
              <a:rPr lang="en-GB" dirty="0" smtClean="0"/>
              <a:t>set </a:t>
            </a:r>
            <a:r>
              <a:rPr lang="en-GB" dirty="0" smtClean="0"/>
              <a:t>up.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" y="6196840"/>
            <a:ext cx="2542920" cy="661160"/>
          </a:xfrm>
          <a:prstGeom prst="rect">
            <a:avLst/>
          </a:prstGeom>
        </p:spPr>
      </p:pic>
      <p:pic>
        <p:nvPicPr>
          <p:cNvPr id="8" name="Picture 7" descr="logo_coecss.jpg"/>
          <p:cNvPicPr>
            <a:picLocks noChangeAspect="1"/>
          </p:cNvPicPr>
          <p:nvPr/>
        </p:nvPicPr>
        <p:blipFill>
          <a:blip r:embed="rId5" cstate="print"/>
          <a:srcRect r="22689"/>
          <a:stretch>
            <a:fillRect/>
          </a:stretch>
        </p:blipFill>
        <p:spPr>
          <a:xfrm>
            <a:off x="4693139" y="5985715"/>
            <a:ext cx="4450861" cy="8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6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1680" y="253999"/>
            <a:ext cx="8402918" cy="960651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Evaluation of global metrics: surface temperature over land</a:t>
            </a:r>
            <a:endParaRPr lang="en-GB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" y="6196840"/>
            <a:ext cx="2542920" cy="661160"/>
          </a:xfrm>
          <a:prstGeom prst="rect">
            <a:avLst/>
          </a:prstGeom>
        </p:spPr>
      </p:pic>
      <p:pic>
        <p:nvPicPr>
          <p:cNvPr id="8" name="Picture 7" descr="logo_coecss.jpg"/>
          <p:cNvPicPr>
            <a:picLocks noChangeAspect="1"/>
          </p:cNvPicPr>
          <p:nvPr/>
        </p:nvPicPr>
        <p:blipFill>
          <a:blip r:embed="rId4" cstate="print"/>
          <a:srcRect r="22689"/>
          <a:stretch>
            <a:fillRect/>
          </a:stretch>
        </p:blipFill>
        <p:spPr>
          <a:xfrm>
            <a:off x="4693139" y="5985715"/>
            <a:ext cx="4450861" cy="87228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4"/>
          <a:stretch/>
        </p:blipFill>
        <p:spPr>
          <a:xfrm>
            <a:off x="639391" y="1313051"/>
            <a:ext cx="7845658" cy="5544949"/>
          </a:xfrm>
        </p:spPr>
      </p:pic>
    </p:spTree>
    <p:extLst>
      <p:ext uri="{BB962C8B-B14F-4D97-AF65-F5344CB8AC3E}">
        <p14:creationId xmlns:p14="http://schemas.microsoft.com/office/powerpoint/2010/main" val="4105582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" y="6196840"/>
            <a:ext cx="2542920" cy="661160"/>
          </a:xfrm>
          <a:prstGeom prst="rect">
            <a:avLst/>
          </a:prstGeom>
        </p:spPr>
      </p:pic>
      <p:pic>
        <p:nvPicPr>
          <p:cNvPr id="8" name="Picture 7" descr="logo_coecss.jpg"/>
          <p:cNvPicPr>
            <a:picLocks noChangeAspect="1"/>
          </p:cNvPicPr>
          <p:nvPr/>
        </p:nvPicPr>
        <p:blipFill>
          <a:blip r:embed="rId4" cstate="print"/>
          <a:srcRect r="22689"/>
          <a:stretch>
            <a:fillRect/>
          </a:stretch>
        </p:blipFill>
        <p:spPr>
          <a:xfrm>
            <a:off x="4693139" y="5985715"/>
            <a:ext cx="4450861" cy="87228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8711"/>
          <a:stretch/>
        </p:blipFill>
        <p:spPr>
          <a:xfrm>
            <a:off x="514537" y="978961"/>
            <a:ext cx="8167894" cy="5834209"/>
          </a:xfrm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112146" y="149412"/>
            <a:ext cx="8927266" cy="806825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Evaluation of global metrics: rainfall over land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7313303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165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57200" y="1318084"/>
            <a:ext cx="843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358775" indent="-358775"/>
            <a:r>
              <a:rPr lang="en-GB" dirty="0" smtClean="0"/>
              <a:t>Priority </a:t>
            </a:r>
            <a:r>
              <a:rPr lang="en-GB" dirty="0"/>
              <a:t>1</a:t>
            </a:r>
            <a:r>
              <a:rPr lang="en-GB" dirty="0" smtClean="0"/>
              <a:t>: </a:t>
            </a:r>
            <a:r>
              <a:rPr lang="en-GB" dirty="0" smtClean="0"/>
              <a:t>Complete long historical and </a:t>
            </a:r>
            <a:r>
              <a:rPr lang="en-GB" dirty="0" err="1" smtClean="0"/>
              <a:t>historicalNat</a:t>
            </a:r>
            <a:r>
              <a:rPr lang="en-GB" dirty="0" smtClean="0"/>
              <a:t> </a:t>
            </a:r>
            <a:r>
              <a:rPr lang="en-GB" dirty="0" smtClean="0"/>
              <a:t>simulations</a:t>
            </a:r>
          </a:p>
          <a:p>
            <a:pPr marL="358775" indent="-358775"/>
            <a:r>
              <a:rPr lang="en-GB" dirty="0" smtClean="0"/>
              <a:t>Priority 2: Use C20C+ simulations to evaluate ACCESS2 model</a:t>
            </a:r>
          </a:p>
          <a:p>
            <a:pPr marL="358775" indent="-358775"/>
            <a:r>
              <a:rPr lang="en-GB" dirty="0" smtClean="0"/>
              <a:t>Priority 3: Use simulations to better understand response of global mean rainfall to global warming</a:t>
            </a:r>
          </a:p>
          <a:p>
            <a:pPr marL="358775" indent="-358775"/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" y="6196840"/>
            <a:ext cx="2542920" cy="661160"/>
          </a:xfrm>
          <a:prstGeom prst="rect">
            <a:avLst/>
          </a:prstGeom>
        </p:spPr>
      </p:pic>
      <p:pic>
        <p:nvPicPr>
          <p:cNvPr id="8" name="Picture 7" descr="logo_coecss.jpg"/>
          <p:cNvPicPr>
            <a:picLocks noChangeAspect="1"/>
          </p:cNvPicPr>
          <p:nvPr/>
        </p:nvPicPr>
        <p:blipFill>
          <a:blip r:embed="rId4" cstate="print"/>
          <a:srcRect r="22689"/>
          <a:stretch>
            <a:fillRect/>
          </a:stretch>
        </p:blipFill>
        <p:spPr>
          <a:xfrm>
            <a:off x="4693139" y="5985715"/>
            <a:ext cx="4450861" cy="8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2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111</Words>
  <Application>Microsoft Macintosh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Australia’s contribution to the C20C+ project: long AMIP runs with ACCESS1.3</vt:lpstr>
      <vt:lpstr>Australian contribution to C20C+</vt:lpstr>
      <vt:lpstr>Evaluation of global metrics: surface temperature over land</vt:lpstr>
      <vt:lpstr>Evaluation of global metrics: rainfall over land</vt:lpstr>
      <vt:lpstr>Next Steps</vt:lpstr>
    </vt:vector>
  </TitlesOfParts>
  <Company>CCRC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King</dc:creator>
  <cp:lastModifiedBy>David Karoly</cp:lastModifiedBy>
  <cp:revision>342</cp:revision>
  <dcterms:created xsi:type="dcterms:W3CDTF">2012-01-19T03:40:20Z</dcterms:created>
  <dcterms:modified xsi:type="dcterms:W3CDTF">2017-09-03T06:09:48Z</dcterms:modified>
</cp:coreProperties>
</file>