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 b="10978" l="30565" r="0" t="11381"/>
          <a:stretch/>
        </p:blipFill>
        <p:spPr>
          <a:xfrm>
            <a:off x="6977075" y="333250"/>
            <a:ext cx="3719073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ctrTitle"/>
          </p:nvPr>
        </p:nvSpPr>
        <p:spPr>
          <a:xfrm>
            <a:off x="381000" y="1583350"/>
            <a:ext cx="5975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81000" y="33734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851400"/>
            <a:ext cx="3619955" cy="98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675" y="4024925"/>
            <a:ext cx="1029400" cy="63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45237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defRPr sz="1400"/>
            </a:lvl9pPr>
          </a:lstStyle>
          <a:p/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7326" y="4166675"/>
            <a:ext cx="2505728" cy="6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3705300" y="4603800"/>
            <a:ext cx="4981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ARCCSS CMS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climate_help@nci.org.au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508875" y="4603800"/>
            <a:ext cx="81780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7326" y="4166675"/>
            <a:ext cx="2505728" cy="6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7326" y="4166675"/>
            <a:ext cx="2505728" cy="6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7326" y="4166675"/>
            <a:ext cx="2505728" cy="6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7326" y="4166675"/>
            <a:ext cx="2505728" cy="6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://www.scienceimage.csiro.au/image/819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hyperlink" Target="https://training.nci.org.au" TargetMode="External"/><Relationship Id="rId5" Type="http://schemas.openxmlformats.org/officeDocument/2006/relationships/hyperlink" Target="https://arccssive.rtfd.org" TargetMode="External"/><Relationship Id="rId6" Type="http://schemas.openxmlformats.org/officeDocument/2006/relationships/hyperlink" Target="https://github.com/coecms/arccssive" TargetMode="External"/><Relationship Id="rId7" Type="http://schemas.openxmlformats.org/officeDocument/2006/relationships/hyperlink" Target="mailto:climate_help@nci.org.au" TargetMode="External"/><Relationship Id="rId8" Type="http://schemas.openxmlformats.org/officeDocument/2006/relationships/hyperlink" Target="http://www.scienceimage.csiro.au/image/26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5107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ARCCSSive</a:t>
            </a:r>
            <a:br>
              <a:rPr lang="en"/>
            </a:br>
            <a:r>
              <a:rPr lang="en" sz="2400"/>
              <a:t>Scott Wales &amp; Paola Petrelli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ARCCSS CMS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04950"/>
            <a:ext cx="45237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Aim: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Provide improved access to CMIP5 data replicated at NCI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Uses: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 downloaded files for files matching constraints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Compare against ESGF catalogue for new files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S7260.jpg" id="39" name="Shape 39"/>
          <p:cNvPicPr preferRelativeResize="0"/>
          <p:nvPr/>
        </p:nvPicPr>
        <p:blipFill rotWithShape="1">
          <a:blip r:embed="rId3">
            <a:alphaModFix/>
          </a:blip>
          <a:srcRect b="0" l="7538" r="6506" t="0"/>
          <a:stretch/>
        </p:blipFill>
        <p:spPr>
          <a:xfrm>
            <a:off x="4884574" y="887865"/>
            <a:ext cx="4124899" cy="312263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x="4884575" y="3932875"/>
            <a:ext cx="417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800"/>
              <a:t>Bruce Miller, CSIRO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http://www.scienceimage.csiro.au/image/8199</a:t>
            </a:r>
            <a:r>
              <a:rPr lang="en" sz="800"/>
              <a:t> (CC-BY)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Filesystem Limits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45237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climate research community maintains a replica of commonly used CMIP5 files at /g/data/ua6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area has become disorganised, with several different organisation structures all symlinked to each other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6161327" y="2286240"/>
            <a:ext cx="24429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drstree/CMIP5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|-- GCM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BCC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   |-- bcc-csm1-1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   `-- bcc-csm1-1-m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BNU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   `-- BNU-ESM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CAU-GEOMAR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   `-- KCM1-2-2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CCCMA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   |-- CanAM4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   |-- CanCM4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705825" y="294225"/>
            <a:ext cx="24429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authoritative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`-- IPCC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|-- CMIP5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|   |-- CSIRO-BOM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|   |-- CSIRO-QCCCE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|   `-- UNSW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|-- CORDEX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|   |-- AUS-44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|   `-- AUS-44i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|-- GeoMIP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|   `-- UNSW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|-- PMIP3_CMIP5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|   `-- UNSW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`-- PMIP3_PMIP3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       `-- UNSW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50" name="Shape 50"/>
          <p:cNvSpPr txBox="1"/>
          <p:nvPr/>
        </p:nvSpPr>
        <p:spPr>
          <a:xfrm>
            <a:off x="7401350" y="294225"/>
            <a:ext cx="24429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DRSv2_legacy/CMIP5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|-- ACCESS1-0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|-- 1pctCO2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abrupt4xCO2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amip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historical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historicalExt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piControl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rcp45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`-- rcp85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|-- ACCESS1-3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|-- 1pctCO2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abrupt4xCO2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amip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|   |-- historical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Use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45237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ARCCSSive is a database cataloguing all the CMIP5 files at NCI, with a Python wrapper to allow use in scripting etc.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search_replica</a:t>
            </a:r>
            <a:r>
              <a:rPr lang="en"/>
              <a:t> - Find files in /g/data1/ua6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compare_ESGF</a:t>
            </a:r>
            <a:r>
              <a:rPr lang="en"/>
              <a:t> - Find files on ESGF that haven't been downloaded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Scripts output CSV format files with model and location/version information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008250" y="930875"/>
            <a:ext cx="10220100" cy="17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$ search_replica --experiment historical \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    --model ACCESS1-0 --variable tas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 cat search_result.txt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historical,tas,day,ACCESS1-0,r1i1p1,v20131108,\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/g/data/ua6/authoritative/IPCC/CMIP5/CSIRO-BOM/ACCESS1-0/historical/day/atmos/day/r1i1p1/v20131108/tas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historical,tas,day,ACCESS1-0,r3i1p1,v20140402,\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/g/data/ua6/authoritative/IPCC/CMIP5/CSIRO-BOM/ACCESS1-0/historical/day/atmos/day/r3i1p1/v20140402/tas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58" name="Shape 58"/>
          <p:cNvSpPr txBox="1"/>
          <p:nvPr/>
        </p:nvSpPr>
        <p:spPr>
          <a:xfrm>
            <a:off x="5008250" y="2524200"/>
            <a:ext cx="101400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$ compare_ESGF --experiment historical \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 --model ACCESS1-0 --variable tas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 cat historical.csv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model_ensemble/variable,tas_day,tas_Amon,tas_3hr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ACCESS1-0_r1i1p1, v20120115 | v20130124 | v20130227 | v20130529 | v20131108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ACCESS1-0_r2i1p1, v20141119 | v20141119 latest new | , v20130726 | v20130726 latest new | ,NP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ACCESS1-0_r3i1p1, v20140402 | v20140402 latest new | , v20140402 | v20140402 latest new | ,NP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Use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45237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users are able to query the database either in Python using sqlalchemy or directly using SQL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allows for more complex queries, e.g. what datasets are available that have the variable 'tas' in at least two ensemble members?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don't expect the majority of researchers to use this feature, but it allows us to create tools for specific use cases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5008250" y="930875"/>
            <a:ext cx="10220100" cy="17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sqlite3&gt; SELECT instances.* FROM (</a:t>
            </a:r>
            <a:br>
              <a:rPr b="1"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    SELECT model,experiment,mip,realm,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        count(*) AS count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    FROM instances WHERE variable = 'tas'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    GROUP BY model,experiment,mip,realm)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AS inst_group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NATURAL JOIN instances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WHERE count &gt; 2 AND variable = 'tas'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66" name="Shape 66"/>
          <p:cNvSpPr txBox="1"/>
          <p:nvPr/>
        </p:nvSpPr>
        <p:spPr>
          <a:xfrm>
            <a:off x="5008250" y="2676600"/>
            <a:ext cx="101400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inst_group = cmip.query(Instance, func.count(Instance.ensemble).label('count'))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.filter_by(variable='tas')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.group_by(Instance.experiment, Instance.mip, Instance.model, Instance.realm)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.subquery()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cmip.query(Instance)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.join(inst_group, and_(Instance.experiment == grouped.c.experiment, Instance.mip == grouped.c.mip,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.filter(grouped.c.count &gt; 2, Instance.variable == 'tas')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.order_by(Instance.model, Instance.experiment)[0:5]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769175" y="3099450"/>
            <a:ext cx="4211700" cy="366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69175" y="2080150"/>
            <a:ext cx="4211700" cy="688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hh5 Conda environments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45237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ARCCSSive</a:t>
            </a:r>
            <a:r>
              <a:rPr lang="en"/>
              <a:t> is available as part of the CMS team's `analysis` Anaconda environment, on both Raijin and the VDI desktops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module use /g/data3/hh5/public/modules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module load conda/analysis27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module load conda/analysis3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These environments provide a wide range of Python libraries for working with climate and weather datasets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733275" y="1122250"/>
            <a:ext cx="33576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basemap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beautifulsoup4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cartopy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cdat-lite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cf_units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compliance-checker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dask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ecmwf_grib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f90nml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gdal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ipython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iris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jupyter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mule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numpy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pandas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pandoc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322525" y="1139575"/>
            <a:ext cx="33576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proj4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pytest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pydap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pyferret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pyspharm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readline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scipy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six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sqlalchemy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sqlite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sympy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windspharm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wrf-python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xarray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39_0_AS0934.jpg" id="81" name="Shape 81"/>
          <p:cNvPicPr preferRelativeResize="0"/>
          <p:nvPr/>
        </p:nvPicPr>
        <p:blipFill rotWithShape="1">
          <a:blip r:embed="rId3">
            <a:alphaModFix/>
          </a:blip>
          <a:srcRect b="0" l="11058" r="11066" t="0"/>
          <a:stretch/>
        </p:blipFill>
        <p:spPr>
          <a:xfrm>
            <a:off x="5048025" y="700850"/>
            <a:ext cx="3943250" cy="326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Info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5475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Training:</a:t>
            </a: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https://training.nci.org.au</a:t>
            </a:r>
            <a:r>
              <a:rPr lang="en" sz="1800"/>
              <a:t> </a:t>
            </a:r>
            <a:br>
              <a:rPr lang="en" sz="1800"/>
            </a:br>
            <a:r>
              <a:rPr lang="en" sz="1800"/>
              <a:t>    (Under Research Data / CMIP)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Documentation: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https://arccssive.rtfd.org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Code:</a:t>
            </a: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https://github.com/coecms/arccssive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DOI:</a:t>
            </a:r>
            <a:r>
              <a:rPr lang="en" sz="1800"/>
              <a:t> </a:t>
            </a:r>
            <a:r>
              <a:rPr lang="en" sz="1800">
                <a:highlight>
                  <a:srgbClr val="FFFFFF"/>
                </a:highlight>
              </a:rPr>
              <a:t>10.5281/zenodo.844936</a:t>
            </a:r>
            <a:r>
              <a:rPr lang="en" sz="18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Help:</a:t>
            </a: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climate_help@nci.org.au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4" name="Shape 84"/>
          <p:cNvSpPr txBox="1"/>
          <p:nvPr/>
        </p:nvSpPr>
        <p:spPr>
          <a:xfrm>
            <a:off x="4930300" y="3932875"/>
            <a:ext cx="417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</a:rPr>
              <a:t>CSIRO Marine Research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8"/>
              </a:rPr>
              <a:t>http://www.scienceimage.csiro.au/image/2620</a:t>
            </a:r>
            <a:r>
              <a:rPr lang="en" sz="800"/>
              <a:t> (CC-BY)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