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7" r:id="rId2"/>
    <p:sldMasterId id="2147483750" r:id="rId3"/>
  </p:sldMasterIdLst>
  <p:notesMasterIdLst>
    <p:notesMasterId r:id="rId11"/>
  </p:notesMasterIdLst>
  <p:sldIdLst>
    <p:sldId id="680" r:id="rId4"/>
    <p:sldId id="691" r:id="rId5"/>
    <p:sldId id="731" r:id="rId6"/>
    <p:sldId id="732" r:id="rId7"/>
    <p:sldId id="715" r:id="rId8"/>
    <p:sldId id="717" r:id="rId9"/>
    <p:sldId id="733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DDBB"/>
    <a:srgbClr val="A2A0AC"/>
    <a:srgbClr val="5F5F5F"/>
    <a:srgbClr val="FF9900"/>
    <a:srgbClr val="E92B3D"/>
    <a:srgbClr val="FFFFFF"/>
    <a:srgbClr val="003399"/>
    <a:srgbClr val="FF6600"/>
    <a:srgbClr val="FF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6" autoAdjust="0"/>
    <p:restoredTop sz="86463" autoAdjust="0"/>
  </p:normalViewPr>
  <p:slideViewPr>
    <p:cSldViewPr>
      <p:cViewPr varScale="1">
        <p:scale>
          <a:sx n="65" d="100"/>
          <a:sy n="65" d="100"/>
        </p:scale>
        <p:origin x="13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66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9B167B0A-FA89-44D6-8AD9-AA37FBFE3A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7B0A-FA89-44D6-8AD9-AA37FBFE3AE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814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7B0A-FA89-44D6-8AD9-AA37FBFE3AE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52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7B0A-FA89-44D6-8AD9-AA37FBFE3AE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89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1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8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5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4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1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89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16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17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9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6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11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89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31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83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47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D6115C-5A29-42AB-ADD9-AF11410B5A6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60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032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88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2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65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77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628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83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02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07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34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2F6B-FA71-4954-9D60-F502B6892EEA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23/05/2019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DA62-2C11-46E5-9986-DB2FE701A92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88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2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D6115C-5A29-42AB-ADD9-AF11410B5A6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6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0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70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638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98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F5D87"/>
        </a:buClr>
        <a:buSzPct val="80000"/>
        <a:buFont typeface="Wingdings" panose="05000000000000000000" pitchFamily="2" charset="2"/>
        <a:buChar char="l"/>
        <a:defRPr kumimoji="1" sz="2800" b="1">
          <a:solidFill>
            <a:srgbClr val="3B75A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v"/>
        <a:defRPr kumimoji="1" sz="2000" b="1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F5D87"/>
        </a:buClr>
        <a:buChar char="•"/>
        <a:defRPr kumimoji="1" sz="2000">
          <a:solidFill>
            <a:srgbClr val="3B75A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3B75A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rgbClr val="3B75A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3B75A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3B75A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3B75A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3B75A9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E02F6B-FA71-4954-9D60-F502B6892EEA}" type="datetimeFigureOut">
              <a:rPr kumimoji="0" lang="en-AU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23/05/2019</a:t>
            </a:fld>
            <a:endParaRPr kumimoji="0" lang="en-AU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AU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EBDA62-2C11-46E5-9986-DB2FE701A92F}" type="slidenum">
              <a:rPr kumimoji="0" lang="en-AU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AU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78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3E02F6B-FA71-4954-9D60-F502B6892EEA}" type="datetimeFigureOut">
              <a:rPr kumimoji="0" lang="en-AU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23/05/2019</a:t>
            </a:fld>
            <a:endParaRPr kumimoji="0" lang="en-AU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AU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EBDA62-2C11-46E5-9986-DB2FE701A92F}" type="slidenum">
              <a:rPr kumimoji="0" lang="en-AU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AU" b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648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3861048"/>
            <a:ext cx="8988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8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Conclusions: 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800" b="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Teleconnection is an essential component in ACCESS model evaluation;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800" b="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Model errors are connected and think outside of the square when exploring model uncertainty in a region</a:t>
            </a:r>
            <a:endParaRPr kumimoji="0" lang="en-US" sz="2800" dirty="0">
              <a:solidFill>
                <a:prstClr val="white">
                  <a:lumMod val="9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3FE86-1BC4-4787-ABFF-561009A5C593}"/>
              </a:ext>
            </a:extLst>
          </p:cNvPr>
          <p:cNvSpPr txBox="1"/>
          <p:nvPr/>
        </p:nvSpPr>
        <p:spPr>
          <a:xfrm>
            <a:off x="191707" y="620689"/>
            <a:ext cx="88447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Tropic-extratropical teleconnection in UM/ACCESS: model evaluation</a:t>
            </a:r>
          </a:p>
          <a:p>
            <a:r>
              <a:rPr lang="en-AU" altLang="zh-CN" sz="3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implication for regional projections</a:t>
            </a:r>
            <a:endParaRPr lang="en-AU" sz="3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Huqiang (Hugh) Zhang</a:t>
            </a:r>
          </a:p>
          <a:p>
            <a:endParaRPr lang="en-AU" sz="2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Bureau of Meteorology, </a:t>
            </a:r>
            <a:r>
              <a:rPr lang="en-AU" sz="18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h.zhang@bom.gov.au</a:t>
            </a:r>
          </a:p>
          <a:p>
            <a:endParaRPr lang="en-AU" sz="18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5301208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b="0" dirty="0">
                <a:solidFill>
                  <a:schemeClr val="bg1">
                    <a:lumMod val="85000"/>
                  </a:schemeClr>
                </a:solidFill>
                <a:latin typeface="Arial Nova" panose="020B0604020202020204" pitchFamily="34" charset="0"/>
              </a:rPr>
              <a:t>UM is well known for its dry bias in Indian monsoon rainfall, but it is improving in GA7. A similar version is being used in UKMO and ACCESS CMIP6 contributions. Question: what are the benefits?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03648" y="253649"/>
            <a:ext cx="6552728" cy="4824536"/>
            <a:chOff x="942509" y="23227"/>
            <a:chExt cx="7395661" cy="4983646"/>
          </a:xfrm>
        </p:grpSpPr>
        <p:pic>
          <p:nvPicPr>
            <p:cNvPr id="6147" name="Picture 3"/>
            <p:cNvPicPr preferRelativeResize="0"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5" t="587" r="-833" b="1141"/>
            <a:stretch/>
          </p:blipFill>
          <p:spPr bwMode="auto">
            <a:xfrm>
              <a:off x="942509" y="23227"/>
              <a:ext cx="7395661" cy="4983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030807" y="2856865"/>
              <a:ext cx="2784115" cy="168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Black = </a:t>
              </a:r>
              <a:r>
                <a:rPr lang="en-AU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</a:t>
              </a:r>
              <a:endPara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AU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 = GA7</a:t>
              </a:r>
            </a:p>
            <a:p>
              <a:r>
                <a:rPr lang="en-AU" dirty="0">
                  <a:latin typeface="Arial" panose="020B0604020202020204" pitchFamily="34" charset="0"/>
                  <a:cs typeface="Arial" panose="020B0604020202020204" pitchFamily="34" charset="0"/>
                </a:rPr>
                <a:t>Blue = GA6</a:t>
              </a:r>
            </a:p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Dashed line =N96</a:t>
              </a:r>
            </a:p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Solid line =N216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282F6C-E4F5-4E27-BC33-6B0581FBC4C4}"/>
              </a:ext>
            </a:extLst>
          </p:cNvPr>
          <p:cNvSpPr txBox="1"/>
          <p:nvPr/>
        </p:nvSpPr>
        <p:spPr>
          <a:xfrm>
            <a:off x="2483768" y="253649"/>
            <a:ext cx="46270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Rainfall averaged over 70-110</a:t>
            </a:r>
            <a:r>
              <a:rPr lang="en-AU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A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 5-25</a:t>
            </a:r>
            <a:r>
              <a:rPr lang="en-AU" sz="1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A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F88AF-FEFF-423C-A758-EAEF86C8CA88}"/>
              </a:ext>
            </a:extLst>
          </p:cNvPr>
          <p:cNvSpPr txBox="1"/>
          <p:nvPr/>
        </p:nvSpPr>
        <p:spPr>
          <a:xfrm>
            <a:off x="265203" y="2596709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mm/day</a:t>
            </a:r>
          </a:p>
        </p:txBody>
      </p:sp>
    </p:spTree>
    <p:extLst>
      <p:ext uri="{BB962C8B-B14F-4D97-AF65-F5344CB8AC3E}">
        <p14:creationId xmlns:p14="http://schemas.microsoft.com/office/powerpoint/2010/main" val="142047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3303FD-CF92-4904-80E0-C79FBC9DDA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3" r="1250"/>
          <a:stretch/>
        </p:blipFill>
        <p:spPr>
          <a:xfrm>
            <a:off x="1619672" y="332656"/>
            <a:ext cx="5688632" cy="54857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B43040-5E21-45A1-8BC6-AF3DD20D898F}"/>
              </a:ext>
            </a:extLst>
          </p:cNvPr>
          <p:cNvSpPr/>
          <p:nvPr/>
        </p:nvSpPr>
        <p:spPr>
          <a:xfrm>
            <a:off x="899592" y="5907294"/>
            <a:ext cx="7704856" cy="65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sz="1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correlations between averaged Indian monsoon rainfall (70-90</a:t>
            </a:r>
            <a:r>
              <a:rPr lang="en-AU" sz="1600" b="0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AU" sz="1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E, 5-25</a:t>
            </a:r>
            <a:r>
              <a:rPr lang="en-AU" sz="1800" b="0" baseline="30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AU" sz="1800" b="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N) and rainfall in the region after removing ENSO impacts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E0B6BA-1AE3-4822-8A0E-DEDFC211EE4A}"/>
              </a:ext>
            </a:extLst>
          </p:cNvPr>
          <p:cNvGrpSpPr/>
          <p:nvPr/>
        </p:nvGrpSpPr>
        <p:grpSpPr>
          <a:xfrm>
            <a:off x="4958388" y="690026"/>
            <a:ext cx="1349374" cy="3466214"/>
            <a:chOff x="4958388" y="701749"/>
            <a:chExt cx="1349374" cy="346621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C44043-1AB8-4475-B07D-2BA3351F8B9F}"/>
                </a:ext>
              </a:extLst>
            </p:cNvPr>
            <p:cNvSpPr/>
            <p:nvPr/>
          </p:nvSpPr>
          <p:spPr>
            <a:xfrm>
              <a:off x="5762230" y="701749"/>
              <a:ext cx="545532" cy="489098"/>
            </a:xfrm>
            <a:custGeom>
              <a:avLst/>
              <a:gdLst>
                <a:gd name="connsiteX0" fmla="*/ 617 w 545532"/>
                <a:gd name="connsiteY0" fmla="*/ 0 h 489098"/>
                <a:gd name="connsiteX1" fmla="*/ 617 w 545532"/>
                <a:gd name="connsiteY1" fmla="*/ 0 h 489098"/>
                <a:gd name="connsiteX2" fmla="*/ 149472 w 545532"/>
                <a:gd name="connsiteY2" fmla="*/ 10632 h 489098"/>
                <a:gd name="connsiteX3" fmla="*/ 213268 w 545532"/>
                <a:gd name="connsiteY3" fmla="*/ 31898 h 489098"/>
                <a:gd name="connsiteX4" fmla="*/ 245165 w 545532"/>
                <a:gd name="connsiteY4" fmla="*/ 42530 h 489098"/>
                <a:gd name="connsiteX5" fmla="*/ 308961 w 545532"/>
                <a:gd name="connsiteY5" fmla="*/ 95693 h 489098"/>
                <a:gd name="connsiteX6" fmla="*/ 383389 w 545532"/>
                <a:gd name="connsiteY6" fmla="*/ 138223 h 489098"/>
                <a:gd name="connsiteX7" fmla="*/ 415286 w 545532"/>
                <a:gd name="connsiteY7" fmla="*/ 148856 h 489098"/>
                <a:gd name="connsiteX8" fmla="*/ 425919 w 545532"/>
                <a:gd name="connsiteY8" fmla="*/ 180753 h 489098"/>
                <a:gd name="connsiteX9" fmla="*/ 457817 w 545532"/>
                <a:gd name="connsiteY9" fmla="*/ 202018 h 489098"/>
                <a:gd name="connsiteX10" fmla="*/ 479082 w 545532"/>
                <a:gd name="connsiteY10" fmla="*/ 223284 h 489098"/>
                <a:gd name="connsiteX11" fmla="*/ 532244 w 545532"/>
                <a:gd name="connsiteY11" fmla="*/ 318977 h 489098"/>
                <a:gd name="connsiteX12" fmla="*/ 532244 w 545532"/>
                <a:gd name="connsiteY12" fmla="*/ 414670 h 489098"/>
                <a:gd name="connsiteX13" fmla="*/ 436551 w 545532"/>
                <a:gd name="connsiteY13" fmla="*/ 457200 h 489098"/>
                <a:gd name="connsiteX14" fmla="*/ 287696 w 545532"/>
                <a:gd name="connsiteY14" fmla="*/ 489098 h 489098"/>
                <a:gd name="connsiteX15" fmla="*/ 213268 w 545532"/>
                <a:gd name="connsiteY15" fmla="*/ 457200 h 489098"/>
                <a:gd name="connsiteX16" fmla="*/ 181370 w 545532"/>
                <a:gd name="connsiteY16" fmla="*/ 393404 h 489098"/>
                <a:gd name="connsiteX17" fmla="*/ 128207 w 545532"/>
                <a:gd name="connsiteY17" fmla="*/ 340242 h 489098"/>
                <a:gd name="connsiteX18" fmla="*/ 75044 w 545532"/>
                <a:gd name="connsiteY18" fmla="*/ 255181 h 489098"/>
                <a:gd name="connsiteX19" fmla="*/ 64412 w 545532"/>
                <a:gd name="connsiteY19" fmla="*/ 212651 h 489098"/>
                <a:gd name="connsiteX20" fmla="*/ 21882 w 545532"/>
                <a:gd name="connsiteY20" fmla="*/ 138223 h 489098"/>
                <a:gd name="connsiteX21" fmla="*/ 11249 w 545532"/>
                <a:gd name="connsiteY21" fmla="*/ 95693 h 489098"/>
                <a:gd name="connsiteX22" fmla="*/ 617 w 545532"/>
                <a:gd name="connsiteY22" fmla="*/ 63795 h 489098"/>
                <a:gd name="connsiteX23" fmla="*/ 617 w 545532"/>
                <a:gd name="connsiteY23" fmla="*/ 0 h 48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5532" h="489098">
                  <a:moveTo>
                    <a:pt x="617" y="0"/>
                  </a:moveTo>
                  <a:lnTo>
                    <a:pt x="617" y="0"/>
                  </a:lnTo>
                  <a:cubicBezTo>
                    <a:pt x="50235" y="3544"/>
                    <a:pt x="100278" y="3253"/>
                    <a:pt x="149472" y="10632"/>
                  </a:cubicBezTo>
                  <a:cubicBezTo>
                    <a:pt x="171640" y="13957"/>
                    <a:pt x="192003" y="24809"/>
                    <a:pt x="213268" y="31898"/>
                  </a:cubicBezTo>
                  <a:lnTo>
                    <a:pt x="245165" y="42530"/>
                  </a:lnTo>
                  <a:cubicBezTo>
                    <a:pt x="324356" y="95323"/>
                    <a:pt x="227099" y="27474"/>
                    <a:pt x="308961" y="95693"/>
                  </a:cubicBezTo>
                  <a:cubicBezTo>
                    <a:pt x="327807" y="111398"/>
                    <a:pt x="361975" y="129046"/>
                    <a:pt x="383389" y="138223"/>
                  </a:cubicBezTo>
                  <a:cubicBezTo>
                    <a:pt x="393690" y="142638"/>
                    <a:pt x="404654" y="145312"/>
                    <a:pt x="415286" y="148856"/>
                  </a:cubicBezTo>
                  <a:cubicBezTo>
                    <a:pt x="418830" y="159488"/>
                    <a:pt x="418918" y="172001"/>
                    <a:pt x="425919" y="180753"/>
                  </a:cubicBezTo>
                  <a:cubicBezTo>
                    <a:pt x="433902" y="190731"/>
                    <a:pt x="447838" y="194035"/>
                    <a:pt x="457817" y="202018"/>
                  </a:cubicBezTo>
                  <a:cubicBezTo>
                    <a:pt x="465645" y="208280"/>
                    <a:pt x="471994" y="216195"/>
                    <a:pt x="479082" y="223284"/>
                  </a:cubicBezTo>
                  <a:cubicBezTo>
                    <a:pt x="505102" y="301344"/>
                    <a:pt x="484497" y="271229"/>
                    <a:pt x="532244" y="318977"/>
                  </a:cubicBezTo>
                  <a:cubicBezTo>
                    <a:pt x="544506" y="355762"/>
                    <a:pt x="554700" y="369758"/>
                    <a:pt x="532244" y="414670"/>
                  </a:cubicBezTo>
                  <a:cubicBezTo>
                    <a:pt x="522269" y="434619"/>
                    <a:pt x="441298" y="456013"/>
                    <a:pt x="436551" y="457200"/>
                  </a:cubicBezTo>
                  <a:cubicBezTo>
                    <a:pt x="330576" y="483694"/>
                    <a:pt x="380319" y="473660"/>
                    <a:pt x="287696" y="489098"/>
                  </a:cubicBezTo>
                  <a:cubicBezTo>
                    <a:pt x="255160" y="480964"/>
                    <a:pt x="237743" y="481676"/>
                    <a:pt x="213268" y="457200"/>
                  </a:cubicBezTo>
                  <a:cubicBezTo>
                    <a:pt x="182797" y="426729"/>
                    <a:pt x="198666" y="427995"/>
                    <a:pt x="181370" y="393404"/>
                  </a:cubicBezTo>
                  <a:cubicBezTo>
                    <a:pt x="163649" y="357963"/>
                    <a:pt x="160105" y="361507"/>
                    <a:pt x="128207" y="340242"/>
                  </a:cubicBezTo>
                  <a:cubicBezTo>
                    <a:pt x="102901" y="264323"/>
                    <a:pt x="125593" y="288880"/>
                    <a:pt x="75044" y="255181"/>
                  </a:cubicBezTo>
                  <a:cubicBezTo>
                    <a:pt x="71500" y="241004"/>
                    <a:pt x="69543" y="226334"/>
                    <a:pt x="64412" y="212651"/>
                  </a:cubicBezTo>
                  <a:cubicBezTo>
                    <a:pt x="52850" y="181818"/>
                    <a:pt x="39509" y="164663"/>
                    <a:pt x="21882" y="138223"/>
                  </a:cubicBezTo>
                  <a:cubicBezTo>
                    <a:pt x="18338" y="124046"/>
                    <a:pt x="15263" y="109744"/>
                    <a:pt x="11249" y="95693"/>
                  </a:cubicBezTo>
                  <a:cubicBezTo>
                    <a:pt x="8170" y="84916"/>
                    <a:pt x="2815" y="74785"/>
                    <a:pt x="617" y="63795"/>
                  </a:cubicBezTo>
                  <a:cubicBezTo>
                    <a:pt x="-773" y="56844"/>
                    <a:pt x="617" y="10632"/>
                    <a:pt x="617" y="0"/>
                  </a:cubicBezTo>
                  <a:close/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11EF79-0CE4-4612-845A-7A9D281A5ED0}"/>
                </a:ext>
              </a:extLst>
            </p:cNvPr>
            <p:cNvSpPr/>
            <p:nvPr/>
          </p:nvSpPr>
          <p:spPr>
            <a:xfrm>
              <a:off x="5745730" y="3489390"/>
              <a:ext cx="545532" cy="489098"/>
            </a:xfrm>
            <a:custGeom>
              <a:avLst/>
              <a:gdLst>
                <a:gd name="connsiteX0" fmla="*/ 617 w 545532"/>
                <a:gd name="connsiteY0" fmla="*/ 0 h 489098"/>
                <a:gd name="connsiteX1" fmla="*/ 617 w 545532"/>
                <a:gd name="connsiteY1" fmla="*/ 0 h 489098"/>
                <a:gd name="connsiteX2" fmla="*/ 149472 w 545532"/>
                <a:gd name="connsiteY2" fmla="*/ 10632 h 489098"/>
                <a:gd name="connsiteX3" fmla="*/ 213268 w 545532"/>
                <a:gd name="connsiteY3" fmla="*/ 31898 h 489098"/>
                <a:gd name="connsiteX4" fmla="*/ 245165 w 545532"/>
                <a:gd name="connsiteY4" fmla="*/ 42530 h 489098"/>
                <a:gd name="connsiteX5" fmla="*/ 308961 w 545532"/>
                <a:gd name="connsiteY5" fmla="*/ 95693 h 489098"/>
                <a:gd name="connsiteX6" fmla="*/ 383389 w 545532"/>
                <a:gd name="connsiteY6" fmla="*/ 138223 h 489098"/>
                <a:gd name="connsiteX7" fmla="*/ 415286 w 545532"/>
                <a:gd name="connsiteY7" fmla="*/ 148856 h 489098"/>
                <a:gd name="connsiteX8" fmla="*/ 425919 w 545532"/>
                <a:gd name="connsiteY8" fmla="*/ 180753 h 489098"/>
                <a:gd name="connsiteX9" fmla="*/ 457817 w 545532"/>
                <a:gd name="connsiteY9" fmla="*/ 202018 h 489098"/>
                <a:gd name="connsiteX10" fmla="*/ 479082 w 545532"/>
                <a:gd name="connsiteY10" fmla="*/ 223284 h 489098"/>
                <a:gd name="connsiteX11" fmla="*/ 532244 w 545532"/>
                <a:gd name="connsiteY11" fmla="*/ 318977 h 489098"/>
                <a:gd name="connsiteX12" fmla="*/ 532244 w 545532"/>
                <a:gd name="connsiteY12" fmla="*/ 414670 h 489098"/>
                <a:gd name="connsiteX13" fmla="*/ 436551 w 545532"/>
                <a:gd name="connsiteY13" fmla="*/ 457200 h 489098"/>
                <a:gd name="connsiteX14" fmla="*/ 287696 w 545532"/>
                <a:gd name="connsiteY14" fmla="*/ 489098 h 489098"/>
                <a:gd name="connsiteX15" fmla="*/ 213268 w 545532"/>
                <a:gd name="connsiteY15" fmla="*/ 457200 h 489098"/>
                <a:gd name="connsiteX16" fmla="*/ 181370 w 545532"/>
                <a:gd name="connsiteY16" fmla="*/ 393404 h 489098"/>
                <a:gd name="connsiteX17" fmla="*/ 128207 w 545532"/>
                <a:gd name="connsiteY17" fmla="*/ 340242 h 489098"/>
                <a:gd name="connsiteX18" fmla="*/ 75044 w 545532"/>
                <a:gd name="connsiteY18" fmla="*/ 255181 h 489098"/>
                <a:gd name="connsiteX19" fmla="*/ 64412 w 545532"/>
                <a:gd name="connsiteY19" fmla="*/ 212651 h 489098"/>
                <a:gd name="connsiteX20" fmla="*/ 21882 w 545532"/>
                <a:gd name="connsiteY20" fmla="*/ 138223 h 489098"/>
                <a:gd name="connsiteX21" fmla="*/ 11249 w 545532"/>
                <a:gd name="connsiteY21" fmla="*/ 95693 h 489098"/>
                <a:gd name="connsiteX22" fmla="*/ 617 w 545532"/>
                <a:gd name="connsiteY22" fmla="*/ 63795 h 489098"/>
                <a:gd name="connsiteX23" fmla="*/ 617 w 545532"/>
                <a:gd name="connsiteY23" fmla="*/ 0 h 48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5532" h="489098">
                  <a:moveTo>
                    <a:pt x="617" y="0"/>
                  </a:moveTo>
                  <a:lnTo>
                    <a:pt x="617" y="0"/>
                  </a:lnTo>
                  <a:cubicBezTo>
                    <a:pt x="50235" y="3544"/>
                    <a:pt x="100278" y="3253"/>
                    <a:pt x="149472" y="10632"/>
                  </a:cubicBezTo>
                  <a:cubicBezTo>
                    <a:pt x="171640" y="13957"/>
                    <a:pt x="192003" y="24809"/>
                    <a:pt x="213268" y="31898"/>
                  </a:cubicBezTo>
                  <a:lnTo>
                    <a:pt x="245165" y="42530"/>
                  </a:lnTo>
                  <a:cubicBezTo>
                    <a:pt x="324356" y="95323"/>
                    <a:pt x="227099" y="27474"/>
                    <a:pt x="308961" y="95693"/>
                  </a:cubicBezTo>
                  <a:cubicBezTo>
                    <a:pt x="327807" y="111398"/>
                    <a:pt x="361975" y="129046"/>
                    <a:pt x="383389" y="138223"/>
                  </a:cubicBezTo>
                  <a:cubicBezTo>
                    <a:pt x="393690" y="142638"/>
                    <a:pt x="404654" y="145312"/>
                    <a:pt x="415286" y="148856"/>
                  </a:cubicBezTo>
                  <a:cubicBezTo>
                    <a:pt x="418830" y="159488"/>
                    <a:pt x="418918" y="172001"/>
                    <a:pt x="425919" y="180753"/>
                  </a:cubicBezTo>
                  <a:cubicBezTo>
                    <a:pt x="433902" y="190731"/>
                    <a:pt x="447838" y="194035"/>
                    <a:pt x="457817" y="202018"/>
                  </a:cubicBezTo>
                  <a:cubicBezTo>
                    <a:pt x="465645" y="208280"/>
                    <a:pt x="471994" y="216195"/>
                    <a:pt x="479082" y="223284"/>
                  </a:cubicBezTo>
                  <a:cubicBezTo>
                    <a:pt x="505102" y="301344"/>
                    <a:pt x="484497" y="271229"/>
                    <a:pt x="532244" y="318977"/>
                  </a:cubicBezTo>
                  <a:cubicBezTo>
                    <a:pt x="544506" y="355762"/>
                    <a:pt x="554700" y="369758"/>
                    <a:pt x="532244" y="414670"/>
                  </a:cubicBezTo>
                  <a:cubicBezTo>
                    <a:pt x="522269" y="434619"/>
                    <a:pt x="441298" y="456013"/>
                    <a:pt x="436551" y="457200"/>
                  </a:cubicBezTo>
                  <a:cubicBezTo>
                    <a:pt x="330576" y="483694"/>
                    <a:pt x="380319" y="473660"/>
                    <a:pt x="287696" y="489098"/>
                  </a:cubicBezTo>
                  <a:cubicBezTo>
                    <a:pt x="255160" y="480964"/>
                    <a:pt x="237743" y="481676"/>
                    <a:pt x="213268" y="457200"/>
                  </a:cubicBezTo>
                  <a:cubicBezTo>
                    <a:pt x="182797" y="426729"/>
                    <a:pt x="198666" y="427995"/>
                    <a:pt x="181370" y="393404"/>
                  </a:cubicBezTo>
                  <a:cubicBezTo>
                    <a:pt x="163649" y="357963"/>
                    <a:pt x="160105" y="361507"/>
                    <a:pt x="128207" y="340242"/>
                  </a:cubicBezTo>
                  <a:cubicBezTo>
                    <a:pt x="102901" y="264323"/>
                    <a:pt x="125593" y="288880"/>
                    <a:pt x="75044" y="255181"/>
                  </a:cubicBezTo>
                  <a:cubicBezTo>
                    <a:pt x="71500" y="241004"/>
                    <a:pt x="69543" y="226334"/>
                    <a:pt x="64412" y="212651"/>
                  </a:cubicBezTo>
                  <a:cubicBezTo>
                    <a:pt x="52850" y="181818"/>
                    <a:pt x="39509" y="164663"/>
                    <a:pt x="21882" y="138223"/>
                  </a:cubicBezTo>
                  <a:cubicBezTo>
                    <a:pt x="18338" y="124046"/>
                    <a:pt x="15263" y="109744"/>
                    <a:pt x="11249" y="95693"/>
                  </a:cubicBezTo>
                  <a:cubicBezTo>
                    <a:pt x="8170" y="84916"/>
                    <a:pt x="2815" y="74785"/>
                    <a:pt x="617" y="63795"/>
                  </a:cubicBezTo>
                  <a:cubicBezTo>
                    <a:pt x="-773" y="56844"/>
                    <a:pt x="617" y="10632"/>
                    <a:pt x="617" y="0"/>
                  </a:cubicBezTo>
                  <a:close/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AB3B2D-F14C-4DDA-B269-E48EAE2CE1D1}"/>
                </a:ext>
              </a:extLst>
            </p:cNvPr>
            <p:cNvSpPr/>
            <p:nvPr/>
          </p:nvSpPr>
          <p:spPr>
            <a:xfrm>
              <a:off x="4958388" y="712381"/>
              <a:ext cx="953314" cy="542261"/>
            </a:xfrm>
            <a:custGeom>
              <a:avLst/>
              <a:gdLst>
                <a:gd name="connsiteX0" fmla="*/ 113342 w 953314"/>
                <a:gd name="connsiteY0" fmla="*/ 31898 h 542261"/>
                <a:gd name="connsiteX1" fmla="*/ 113342 w 953314"/>
                <a:gd name="connsiteY1" fmla="*/ 31898 h 542261"/>
                <a:gd name="connsiteX2" fmla="*/ 219668 w 953314"/>
                <a:gd name="connsiteY2" fmla="*/ 21266 h 542261"/>
                <a:gd name="connsiteX3" fmla="*/ 262198 w 953314"/>
                <a:gd name="connsiteY3" fmla="*/ 10633 h 542261"/>
                <a:gd name="connsiteX4" fmla="*/ 315361 w 953314"/>
                <a:gd name="connsiteY4" fmla="*/ 0 h 542261"/>
                <a:gd name="connsiteX5" fmla="*/ 421686 w 953314"/>
                <a:gd name="connsiteY5" fmla="*/ 21266 h 542261"/>
                <a:gd name="connsiteX6" fmla="*/ 506747 w 953314"/>
                <a:gd name="connsiteY6" fmla="*/ 42531 h 542261"/>
                <a:gd name="connsiteX7" fmla="*/ 538645 w 953314"/>
                <a:gd name="connsiteY7" fmla="*/ 63796 h 542261"/>
                <a:gd name="connsiteX8" fmla="*/ 602440 w 953314"/>
                <a:gd name="connsiteY8" fmla="*/ 85061 h 542261"/>
                <a:gd name="connsiteX9" fmla="*/ 634338 w 953314"/>
                <a:gd name="connsiteY9" fmla="*/ 95693 h 542261"/>
                <a:gd name="connsiteX10" fmla="*/ 687500 w 953314"/>
                <a:gd name="connsiteY10" fmla="*/ 138224 h 542261"/>
                <a:gd name="connsiteX11" fmla="*/ 719398 w 953314"/>
                <a:gd name="connsiteY11" fmla="*/ 148856 h 542261"/>
                <a:gd name="connsiteX12" fmla="*/ 751296 w 953314"/>
                <a:gd name="connsiteY12" fmla="*/ 212652 h 542261"/>
                <a:gd name="connsiteX13" fmla="*/ 761928 w 953314"/>
                <a:gd name="connsiteY13" fmla="*/ 244549 h 542261"/>
                <a:gd name="connsiteX14" fmla="*/ 793826 w 953314"/>
                <a:gd name="connsiteY14" fmla="*/ 265814 h 542261"/>
                <a:gd name="connsiteX15" fmla="*/ 846989 w 953314"/>
                <a:gd name="connsiteY15" fmla="*/ 329610 h 542261"/>
                <a:gd name="connsiteX16" fmla="*/ 900152 w 953314"/>
                <a:gd name="connsiteY16" fmla="*/ 382772 h 542261"/>
                <a:gd name="connsiteX17" fmla="*/ 942682 w 953314"/>
                <a:gd name="connsiteY17" fmla="*/ 435935 h 542261"/>
                <a:gd name="connsiteX18" fmla="*/ 953314 w 953314"/>
                <a:gd name="connsiteY18" fmla="*/ 467833 h 542261"/>
                <a:gd name="connsiteX19" fmla="*/ 910784 w 953314"/>
                <a:gd name="connsiteY19" fmla="*/ 520996 h 542261"/>
                <a:gd name="connsiteX20" fmla="*/ 825724 w 953314"/>
                <a:gd name="connsiteY20" fmla="*/ 542261 h 542261"/>
                <a:gd name="connsiteX21" fmla="*/ 708765 w 953314"/>
                <a:gd name="connsiteY21" fmla="*/ 531628 h 542261"/>
                <a:gd name="connsiteX22" fmla="*/ 676868 w 953314"/>
                <a:gd name="connsiteY22" fmla="*/ 520996 h 542261"/>
                <a:gd name="connsiteX23" fmla="*/ 666235 w 953314"/>
                <a:gd name="connsiteY23" fmla="*/ 489098 h 542261"/>
                <a:gd name="connsiteX24" fmla="*/ 655603 w 953314"/>
                <a:gd name="connsiteY24" fmla="*/ 425303 h 542261"/>
                <a:gd name="connsiteX25" fmla="*/ 591807 w 953314"/>
                <a:gd name="connsiteY25" fmla="*/ 372140 h 542261"/>
                <a:gd name="connsiteX26" fmla="*/ 559910 w 953314"/>
                <a:gd name="connsiteY26" fmla="*/ 361507 h 542261"/>
                <a:gd name="connsiteX27" fmla="*/ 528012 w 953314"/>
                <a:gd name="connsiteY27" fmla="*/ 340242 h 542261"/>
                <a:gd name="connsiteX28" fmla="*/ 357891 w 953314"/>
                <a:gd name="connsiteY28" fmla="*/ 350875 h 542261"/>
                <a:gd name="connsiteX29" fmla="*/ 102710 w 953314"/>
                <a:gd name="connsiteY29" fmla="*/ 329610 h 542261"/>
                <a:gd name="connsiteX30" fmla="*/ 17649 w 953314"/>
                <a:gd name="connsiteY30" fmla="*/ 287079 h 542261"/>
                <a:gd name="connsiteX31" fmla="*/ 17649 w 953314"/>
                <a:gd name="connsiteY31" fmla="*/ 127591 h 542261"/>
                <a:gd name="connsiteX32" fmla="*/ 49547 w 953314"/>
                <a:gd name="connsiteY32" fmla="*/ 106326 h 542261"/>
                <a:gd name="connsiteX33" fmla="*/ 113342 w 953314"/>
                <a:gd name="connsiteY33" fmla="*/ 31898 h 54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3314" h="542261">
                  <a:moveTo>
                    <a:pt x="113342" y="31898"/>
                  </a:moveTo>
                  <a:lnTo>
                    <a:pt x="113342" y="31898"/>
                  </a:lnTo>
                  <a:cubicBezTo>
                    <a:pt x="148784" y="28354"/>
                    <a:pt x="184407" y="26303"/>
                    <a:pt x="219668" y="21266"/>
                  </a:cubicBezTo>
                  <a:cubicBezTo>
                    <a:pt x="234134" y="19199"/>
                    <a:pt x="247933" y="13803"/>
                    <a:pt x="262198" y="10633"/>
                  </a:cubicBezTo>
                  <a:cubicBezTo>
                    <a:pt x="279840" y="6712"/>
                    <a:pt x="297640" y="3544"/>
                    <a:pt x="315361" y="0"/>
                  </a:cubicBezTo>
                  <a:cubicBezTo>
                    <a:pt x="440399" y="20841"/>
                    <a:pt x="326499" y="113"/>
                    <a:pt x="421686" y="21266"/>
                  </a:cubicBezTo>
                  <a:cubicBezTo>
                    <a:pt x="443530" y="26120"/>
                    <a:pt x="483944" y="31129"/>
                    <a:pt x="506747" y="42531"/>
                  </a:cubicBezTo>
                  <a:cubicBezTo>
                    <a:pt x="518177" y="48246"/>
                    <a:pt x="526968" y="58606"/>
                    <a:pt x="538645" y="63796"/>
                  </a:cubicBezTo>
                  <a:cubicBezTo>
                    <a:pt x="559128" y="72900"/>
                    <a:pt x="581175" y="77973"/>
                    <a:pt x="602440" y="85061"/>
                  </a:cubicBezTo>
                  <a:lnTo>
                    <a:pt x="634338" y="95693"/>
                  </a:lnTo>
                  <a:cubicBezTo>
                    <a:pt x="654116" y="115472"/>
                    <a:pt x="660675" y="124812"/>
                    <a:pt x="687500" y="138224"/>
                  </a:cubicBezTo>
                  <a:cubicBezTo>
                    <a:pt x="697525" y="143236"/>
                    <a:pt x="708765" y="145312"/>
                    <a:pt x="719398" y="148856"/>
                  </a:cubicBezTo>
                  <a:cubicBezTo>
                    <a:pt x="746126" y="229036"/>
                    <a:pt x="710071" y="130201"/>
                    <a:pt x="751296" y="212652"/>
                  </a:cubicBezTo>
                  <a:cubicBezTo>
                    <a:pt x="756308" y="222676"/>
                    <a:pt x="754927" y="235798"/>
                    <a:pt x="761928" y="244549"/>
                  </a:cubicBezTo>
                  <a:cubicBezTo>
                    <a:pt x="769911" y="254528"/>
                    <a:pt x="783193" y="258726"/>
                    <a:pt x="793826" y="265814"/>
                  </a:cubicBezTo>
                  <a:cubicBezTo>
                    <a:pt x="846619" y="345005"/>
                    <a:pt x="778770" y="247748"/>
                    <a:pt x="846989" y="329610"/>
                  </a:cubicBezTo>
                  <a:cubicBezTo>
                    <a:pt x="891291" y="382772"/>
                    <a:pt x="841673" y="343787"/>
                    <a:pt x="900152" y="382772"/>
                  </a:cubicBezTo>
                  <a:cubicBezTo>
                    <a:pt x="926876" y="462948"/>
                    <a:pt x="887718" y="367230"/>
                    <a:pt x="942682" y="435935"/>
                  </a:cubicBezTo>
                  <a:cubicBezTo>
                    <a:pt x="949683" y="444687"/>
                    <a:pt x="949770" y="457200"/>
                    <a:pt x="953314" y="467833"/>
                  </a:cubicBezTo>
                  <a:cubicBezTo>
                    <a:pt x="942797" y="499387"/>
                    <a:pt x="947270" y="507729"/>
                    <a:pt x="910784" y="520996"/>
                  </a:cubicBezTo>
                  <a:cubicBezTo>
                    <a:pt x="883318" y="530984"/>
                    <a:pt x="825724" y="542261"/>
                    <a:pt x="825724" y="542261"/>
                  </a:cubicBezTo>
                  <a:cubicBezTo>
                    <a:pt x="786738" y="538717"/>
                    <a:pt x="747519" y="537164"/>
                    <a:pt x="708765" y="531628"/>
                  </a:cubicBezTo>
                  <a:cubicBezTo>
                    <a:pt x="697670" y="530043"/>
                    <a:pt x="684793" y="528921"/>
                    <a:pt x="676868" y="520996"/>
                  </a:cubicBezTo>
                  <a:cubicBezTo>
                    <a:pt x="668943" y="513071"/>
                    <a:pt x="669779" y="499731"/>
                    <a:pt x="666235" y="489098"/>
                  </a:cubicBezTo>
                  <a:cubicBezTo>
                    <a:pt x="662691" y="467833"/>
                    <a:pt x="664359" y="445003"/>
                    <a:pt x="655603" y="425303"/>
                  </a:cubicBezTo>
                  <a:cubicBezTo>
                    <a:pt x="648884" y="410185"/>
                    <a:pt x="607139" y="379806"/>
                    <a:pt x="591807" y="372140"/>
                  </a:cubicBezTo>
                  <a:cubicBezTo>
                    <a:pt x="581783" y="367128"/>
                    <a:pt x="569934" y="366519"/>
                    <a:pt x="559910" y="361507"/>
                  </a:cubicBezTo>
                  <a:cubicBezTo>
                    <a:pt x="548480" y="355792"/>
                    <a:pt x="538645" y="347330"/>
                    <a:pt x="528012" y="340242"/>
                  </a:cubicBezTo>
                  <a:cubicBezTo>
                    <a:pt x="471305" y="343786"/>
                    <a:pt x="414709" y="350875"/>
                    <a:pt x="357891" y="350875"/>
                  </a:cubicBezTo>
                  <a:cubicBezTo>
                    <a:pt x="236858" y="350875"/>
                    <a:pt x="201701" y="343751"/>
                    <a:pt x="102710" y="329610"/>
                  </a:cubicBezTo>
                  <a:cubicBezTo>
                    <a:pt x="29404" y="305175"/>
                    <a:pt x="54764" y="324196"/>
                    <a:pt x="17649" y="287079"/>
                  </a:cubicBezTo>
                  <a:cubicBezTo>
                    <a:pt x="-2508" y="226607"/>
                    <a:pt x="-9035" y="220985"/>
                    <a:pt x="17649" y="127591"/>
                  </a:cubicBezTo>
                  <a:cubicBezTo>
                    <a:pt x="21160" y="115304"/>
                    <a:pt x="38914" y="113414"/>
                    <a:pt x="49547" y="106326"/>
                  </a:cubicBezTo>
                  <a:cubicBezTo>
                    <a:pt x="62685" y="66910"/>
                    <a:pt x="102710" y="44303"/>
                    <a:pt x="113342" y="31898"/>
                  </a:cubicBezTo>
                  <a:close/>
                </a:path>
              </a:pathLst>
            </a:custGeom>
            <a:noFill/>
            <a:ln w="38100">
              <a:solidFill>
                <a:srgbClr val="3399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404C4B-E4EA-4796-AA73-8F101D4058EB}"/>
                </a:ext>
              </a:extLst>
            </p:cNvPr>
            <p:cNvSpPr/>
            <p:nvPr/>
          </p:nvSpPr>
          <p:spPr>
            <a:xfrm>
              <a:off x="5059770" y="3572540"/>
              <a:ext cx="936993" cy="595423"/>
            </a:xfrm>
            <a:custGeom>
              <a:avLst/>
              <a:gdLst>
                <a:gd name="connsiteX0" fmla="*/ 213979 w 936993"/>
                <a:gd name="connsiteY0" fmla="*/ 0 h 595423"/>
                <a:gd name="connsiteX1" fmla="*/ 213979 w 936993"/>
                <a:gd name="connsiteY1" fmla="*/ 0 h 595423"/>
                <a:gd name="connsiteX2" fmla="*/ 554221 w 936993"/>
                <a:gd name="connsiteY2" fmla="*/ 53162 h 595423"/>
                <a:gd name="connsiteX3" fmla="*/ 586118 w 936993"/>
                <a:gd name="connsiteY3" fmla="*/ 148855 h 595423"/>
                <a:gd name="connsiteX4" fmla="*/ 618016 w 936993"/>
                <a:gd name="connsiteY4" fmla="*/ 212651 h 595423"/>
                <a:gd name="connsiteX5" fmla="*/ 649914 w 936993"/>
                <a:gd name="connsiteY5" fmla="*/ 276446 h 595423"/>
                <a:gd name="connsiteX6" fmla="*/ 713709 w 936993"/>
                <a:gd name="connsiteY6" fmla="*/ 297711 h 595423"/>
                <a:gd name="connsiteX7" fmla="*/ 745607 w 936993"/>
                <a:gd name="connsiteY7" fmla="*/ 308344 h 595423"/>
                <a:gd name="connsiteX8" fmla="*/ 777504 w 936993"/>
                <a:gd name="connsiteY8" fmla="*/ 329609 h 595423"/>
                <a:gd name="connsiteX9" fmla="*/ 798770 w 936993"/>
                <a:gd name="connsiteY9" fmla="*/ 350874 h 595423"/>
                <a:gd name="connsiteX10" fmla="*/ 830667 w 936993"/>
                <a:gd name="connsiteY10" fmla="*/ 361507 h 595423"/>
                <a:gd name="connsiteX11" fmla="*/ 894463 w 936993"/>
                <a:gd name="connsiteY11" fmla="*/ 404037 h 595423"/>
                <a:gd name="connsiteX12" fmla="*/ 915728 w 936993"/>
                <a:gd name="connsiteY12" fmla="*/ 435934 h 595423"/>
                <a:gd name="connsiteX13" fmla="*/ 936993 w 936993"/>
                <a:gd name="connsiteY13" fmla="*/ 499730 h 595423"/>
                <a:gd name="connsiteX14" fmla="*/ 926360 w 936993"/>
                <a:gd name="connsiteY14" fmla="*/ 584790 h 595423"/>
                <a:gd name="connsiteX15" fmla="*/ 894463 w 936993"/>
                <a:gd name="connsiteY15" fmla="*/ 595423 h 595423"/>
                <a:gd name="connsiteX16" fmla="*/ 777504 w 936993"/>
                <a:gd name="connsiteY16" fmla="*/ 584790 h 595423"/>
                <a:gd name="connsiteX17" fmla="*/ 724342 w 936993"/>
                <a:gd name="connsiteY17" fmla="*/ 531627 h 595423"/>
                <a:gd name="connsiteX18" fmla="*/ 660546 w 936993"/>
                <a:gd name="connsiteY18" fmla="*/ 467832 h 595423"/>
                <a:gd name="connsiteX19" fmla="*/ 639281 w 936993"/>
                <a:gd name="connsiteY19" fmla="*/ 435934 h 595423"/>
                <a:gd name="connsiteX20" fmla="*/ 607383 w 936993"/>
                <a:gd name="connsiteY20" fmla="*/ 404037 h 595423"/>
                <a:gd name="connsiteX21" fmla="*/ 586118 w 936993"/>
                <a:gd name="connsiteY21" fmla="*/ 372139 h 595423"/>
                <a:gd name="connsiteX22" fmla="*/ 554221 w 936993"/>
                <a:gd name="connsiteY22" fmla="*/ 340241 h 595423"/>
                <a:gd name="connsiteX23" fmla="*/ 479793 w 936993"/>
                <a:gd name="connsiteY23" fmla="*/ 255181 h 595423"/>
                <a:gd name="connsiteX24" fmla="*/ 447895 w 936993"/>
                <a:gd name="connsiteY24" fmla="*/ 244548 h 595423"/>
                <a:gd name="connsiteX25" fmla="*/ 11960 w 936993"/>
                <a:gd name="connsiteY25" fmla="*/ 233916 h 595423"/>
                <a:gd name="connsiteX26" fmla="*/ 1328 w 936993"/>
                <a:gd name="connsiteY26" fmla="*/ 202018 h 595423"/>
                <a:gd name="connsiteX27" fmla="*/ 33225 w 936993"/>
                <a:gd name="connsiteY27" fmla="*/ 74427 h 595423"/>
                <a:gd name="connsiteX28" fmla="*/ 65123 w 936993"/>
                <a:gd name="connsiteY28" fmla="*/ 63795 h 595423"/>
                <a:gd name="connsiteX29" fmla="*/ 128918 w 936993"/>
                <a:gd name="connsiteY29" fmla="*/ 31897 h 595423"/>
                <a:gd name="connsiteX30" fmla="*/ 213979 w 936993"/>
                <a:gd name="connsiteY30" fmla="*/ 0 h 5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36993" h="595423">
                  <a:moveTo>
                    <a:pt x="213979" y="0"/>
                  </a:moveTo>
                  <a:lnTo>
                    <a:pt x="213979" y="0"/>
                  </a:lnTo>
                  <a:cubicBezTo>
                    <a:pt x="327393" y="17721"/>
                    <a:pt x="442482" y="26871"/>
                    <a:pt x="554221" y="53162"/>
                  </a:cubicBezTo>
                  <a:cubicBezTo>
                    <a:pt x="580247" y="59286"/>
                    <a:pt x="585528" y="146199"/>
                    <a:pt x="586118" y="148855"/>
                  </a:cubicBezTo>
                  <a:cubicBezTo>
                    <a:pt x="596807" y="196957"/>
                    <a:pt x="595078" y="166775"/>
                    <a:pt x="618016" y="212651"/>
                  </a:cubicBezTo>
                  <a:cubicBezTo>
                    <a:pt x="628022" y="232663"/>
                    <a:pt x="627755" y="262596"/>
                    <a:pt x="649914" y="276446"/>
                  </a:cubicBezTo>
                  <a:cubicBezTo>
                    <a:pt x="668922" y="288326"/>
                    <a:pt x="692444" y="290623"/>
                    <a:pt x="713709" y="297711"/>
                  </a:cubicBezTo>
                  <a:cubicBezTo>
                    <a:pt x="724342" y="301255"/>
                    <a:pt x="736282" y="302127"/>
                    <a:pt x="745607" y="308344"/>
                  </a:cubicBezTo>
                  <a:cubicBezTo>
                    <a:pt x="756239" y="315432"/>
                    <a:pt x="767526" y="321626"/>
                    <a:pt x="777504" y="329609"/>
                  </a:cubicBezTo>
                  <a:cubicBezTo>
                    <a:pt x="785332" y="335871"/>
                    <a:pt x="790174" y="345716"/>
                    <a:pt x="798770" y="350874"/>
                  </a:cubicBezTo>
                  <a:cubicBezTo>
                    <a:pt x="808380" y="356640"/>
                    <a:pt x="820870" y="356064"/>
                    <a:pt x="830667" y="361507"/>
                  </a:cubicBezTo>
                  <a:cubicBezTo>
                    <a:pt x="853008" y="373919"/>
                    <a:pt x="894463" y="404037"/>
                    <a:pt x="894463" y="404037"/>
                  </a:cubicBezTo>
                  <a:cubicBezTo>
                    <a:pt x="901551" y="414669"/>
                    <a:pt x="910538" y="424257"/>
                    <a:pt x="915728" y="435934"/>
                  </a:cubicBezTo>
                  <a:cubicBezTo>
                    <a:pt x="924832" y="456418"/>
                    <a:pt x="936993" y="499730"/>
                    <a:pt x="936993" y="499730"/>
                  </a:cubicBezTo>
                  <a:cubicBezTo>
                    <a:pt x="933449" y="528083"/>
                    <a:pt x="937965" y="558679"/>
                    <a:pt x="926360" y="584790"/>
                  </a:cubicBezTo>
                  <a:cubicBezTo>
                    <a:pt x="921808" y="595032"/>
                    <a:pt x="905671" y="595423"/>
                    <a:pt x="894463" y="595423"/>
                  </a:cubicBezTo>
                  <a:cubicBezTo>
                    <a:pt x="855316" y="595423"/>
                    <a:pt x="816490" y="588334"/>
                    <a:pt x="777504" y="584790"/>
                  </a:cubicBezTo>
                  <a:cubicBezTo>
                    <a:pt x="711774" y="540969"/>
                    <a:pt x="775896" y="589625"/>
                    <a:pt x="724342" y="531627"/>
                  </a:cubicBezTo>
                  <a:cubicBezTo>
                    <a:pt x="704362" y="509150"/>
                    <a:pt x="677228" y="492855"/>
                    <a:pt x="660546" y="467832"/>
                  </a:cubicBezTo>
                  <a:cubicBezTo>
                    <a:pt x="653458" y="457199"/>
                    <a:pt x="647462" y="445751"/>
                    <a:pt x="639281" y="435934"/>
                  </a:cubicBezTo>
                  <a:cubicBezTo>
                    <a:pt x="629655" y="424383"/>
                    <a:pt x="617009" y="415588"/>
                    <a:pt x="607383" y="404037"/>
                  </a:cubicBezTo>
                  <a:cubicBezTo>
                    <a:pt x="599202" y="394220"/>
                    <a:pt x="594299" y="381956"/>
                    <a:pt x="586118" y="372139"/>
                  </a:cubicBezTo>
                  <a:cubicBezTo>
                    <a:pt x="576492" y="360587"/>
                    <a:pt x="563453" y="352110"/>
                    <a:pt x="554221" y="340241"/>
                  </a:cubicBezTo>
                  <a:cubicBezTo>
                    <a:pt x="513626" y="288047"/>
                    <a:pt x="528443" y="279506"/>
                    <a:pt x="479793" y="255181"/>
                  </a:cubicBezTo>
                  <a:cubicBezTo>
                    <a:pt x="469768" y="250169"/>
                    <a:pt x="459091" y="245057"/>
                    <a:pt x="447895" y="244548"/>
                  </a:cubicBezTo>
                  <a:cubicBezTo>
                    <a:pt x="302690" y="237948"/>
                    <a:pt x="157272" y="237460"/>
                    <a:pt x="11960" y="233916"/>
                  </a:cubicBezTo>
                  <a:cubicBezTo>
                    <a:pt x="8416" y="223283"/>
                    <a:pt x="1328" y="213226"/>
                    <a:pt x="1328" y="202018"/>
                  </a:cubicBezTo>
                  <a:cubicBezTo>
                    <a:pt x="1328" y="158720"/>
                    <a:pt x="-9952" y="100334"/>
                    <a:pt x="33225" y="74427"/>
                  </a:cubicBezTo>
                  <a:cubicBezTo>
                    <a:pt x="42836" y="68661"/>
                    <a:pt x="54490" y="67339"/>
                    <a:pt x="65123" y="63795"/>
                  </a:cubicBezTo>
                  <a:cubicBezTo>
                    <a:pt x="156539" y="2852"/>
                    <a:pt x="40877" y="75918"/>
                    <a:pt x="128918" y="31897"/>
                  </a:cubicBezTo>
                  <a:cubicBezTo>
                    <a:pt x="183243" y="4734"/>
                    <a:pt x="199802" y="5316"/>
                    <a:pt x="213979" y="0"/>
                  </a:cubicBezTo>
                  <a:close/>
                </a:path>
              </a:pathLst>
            </a:custGeom>
            <a:noFill/>
            <a:ln w="38100">
              <a:solidFill>
                <a:srgbClr val="3399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48144C-5FB6-49CA-A316-B21FE091B797}"/>
              </a:ext>
            </a:extLst>
          </p:cNvPr>
          <p:cNvGrpSpPr/>
          <p:nvPr/>
        </p:nvGrpSpPr>
        <p:grpSpPr>
          <a:xfrm>
            <a:off x="5224812" y="1874621"/>
            <a:ext cx="1113303" cy="3366693"/>
            <a:chOff x="5224812" y="1874621"/>
            <a:chExt cx="1113303" cy="336669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5432CC0-F4E0-43D8-83EF-6431C65EC85E}"/>
                </a:ext>
              </a:extLst>
            </p:cNvPr>
            <p:cNvSpPr/>
            <p:nvPr/>
          </p:nvSpPr>
          <p:spPr>
            <a:xfrm>
              <a:off x="5624623" y="4864281"/>
              <a:ext cx="713492" cy="377033"/>
            </a:xfrm>
            <a:custGeom>
              <a:avLst/>
              <a:gdLst>
                <a:gd name="connsiteX0" fmla="*/ 287079 w 713492"/>
                <a:gd name="connsiteY0" fmla="*/ 0 h 424766"/>
                <a:gd name="connsiteX1" fmla="*/ 287079 w 713492"/>
                <a:gd name="connsiteY1" fmla="*/ 0 h 424766"/>
                <a:gd name="connsiteX2" fmla="*/ 435935 w 713492"/>
                <a:gd name="connsiteY2" fmla="*/ 10632 h 424766"/>
                <a:gd name="connsiteX3" fmla="*/ 510363 w 713492"/>
                <a:gd name="connsiteY3" fmla="*/ 42530 h 424766"/>
                <a:gd name="connsiteX4" fmla="*/ 552893 w 713492"/>
                <a:gd name="connsiteY4" fmla="*/ 53163 h 424766"/>
                <a:gd name="connsiteX5" fmla="*/ 584791 w 713492"/>
                <a:gd name="connsiteY5" fmla="*/ 63795 h 424766"/>
                <a:gd name="connsiteX6" fmla="*/ 616689 w 713492"/>
                <a:gd name="connsiteY6" fmla="*/ 85060 h 424766"/>
                <a:gd name="connsiteX7" fmla="*/ 680484 w 713492"/>
                <a:gd name="connsiteY7" fmla="*/ 106325 h 424766"/>
                <a:gd name="connsiteX8" fmla="*/ 701749 w 713492"/>
                <a:gd name="connsiteY8" fmla="*/ 127591 h 424766"/>
                <a:gd name="connsiteX9" fmla="*/ 701749 w 713492"/>
                <a:gd name="connsiteY9" fmla="*/ 340242 h 424766"/>
                <a:gd name="connsiteX10" fmla="*/ 669851 w 713492"/>
                <a:gd name="connsiteY10" fmla="*/ 350874 h 424766"/>
                <a:gd name="connsiteX11" fmla="*/ 637954 w 713492"/>
                <a:gd name="connsiteY11" fmla="*/ 372139 h 424766"/>
                <a:gd name="connsiteX12" fmla="*/ 467833 w 713492"/>
                <a:gd name="connsiteY12" fmla="*/ 350874 h 424766"/>
                <a:gd name="connsiteX13" fmla="*/ 372140 w 713492"/>
                <a:gd name="connsiteY13" fmla="*/ 372139 h 424766"/>
                <a:gd name="connsiteX14" fmla="*/ 308344 w 713492"/>
                <a:gd name="connsiteY14" fmla="*/ 393404 h 424766"/>
                <a:gd name="connsiteX15" fmla="*/ 276447 w 713492"/>
                <a:gd name="connsiteY15" fmla="*/ 404037 h 424766"/>
                <a:gd name="connsiteX16" fmla="*/ 244549 w 713492"/>
                <a:gd name="connsiteY16" fmla="*/ 414670 h 424766"/>
                <a:gd name="connsiteX17" fmla="*/ 10633 w 713492"/>
                <a:gd name="connsiteY17" fmla="*/ 372139 h 424766"/>
                <a:gd name="connsiteX18" fmla="*/ 0 w 713492"/>
                <a:gd name="connsiteY18" fmla="*/ 340242 h 424766"/>
                <a:gd name="connsiteX19" fmla="*/ 10633 w 713492"/>
                <a:gd name="connsiteY19" fmla="*/ 276446 h 424766"/>
                <a:gd name="connsiteX20" fmla="*/ 42530 w 713492"/>
                <a:gd name="connsiteY20" fmla="*/ 265814 h 424766"/>
                <a:gd name="connsiteX21" fmla="*/ 191386 w 713492"/>
                <a:gd name="connsiteY21" fmla="*/ 255181 h 424766"/>
                <a:gd name="connsiteX22" fmla="*/ 223284 w 713492"/>
                <a:gd name="connsiteY22" fmla="*/ 244549 h 424766"/>
                <a:gd name="connsiteX23" fmla="*/ 265814 w 713492"/>
                <a:gd name="connsiteY23" fmla="*/ 180753 h 424766"/>
                <a:gd name="connsiteX24" fmla="*/ 297712 w 713492"/>
                <a:gd name="connsiteY24" fmla="*/ 116958 h 424766"/>
                <a:gd name="connsiteX25" fmla="*/ 329610 w 713492"/>
                <a:gd name="connsiteY25" fmla="*/ 74428 h 424766"/>
                <a:gd name="connsiteX26" fmla="*/ 287079 w 713492"/>
                <a:gd name="connsiteY26" fmla="*/ 0 h 42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13492" h="424766">
                  <a:moveTo>
                    <a:pt x="287079" y="0"/>
                  </a:moveTo>
                  <a:lnTo>
                    <a:pt x="287079" y="0"/>
                  </a:lnTo>
                  <a:cubicBezTo>
                    <a:pt x="336698" y="3544"/>
                    <a:pt x="386494" y="5139"/>
                    <a:pt x="435935" y="10632"/>
                  </a:cubicBezTo>
                  <a:cubicBezTo>
                    <a:pt x="504612" y="18263"/>
                    <a:pt x="454282" y="18495"/>
                    <a:pt x="510363" y="42530"/>
                  </a:cubicBezTo>
                  <a:cubicBezTo>
                    <a:pt x="523794" y="48286"/>
                    <a:pt x="538842" y="49149"/>
                    <a:pt x="552893" y="53163"/>
                  </a:cubicBezTo>
                  <a:cubicBezTo>
                    <a:pt x="563670" y="56242"/>
                    <a:pt x="574158" y="60251"/>
                    <a:pt x="584791" y="63795"/>
                  </a:cubicBezTo>
                  <a:cubicBezTo>
                    <a:pt x="595424" y="70883"/>
                    <a:pt x="605012" y="79870"/>
                    <a:pt x="616689" y="85060"/>
                  </a:cubicBezTo>
                  <a:cubicBezTo>
                    <a:pt x="637172" y="94164"/>
                    <a:pt x="680484" y="106325"/>
                    <a:pt x="680484" y="106325"/>
                  </a:cubicBezTo>
                  <a:cubicBezTo>
                    <a:pt x="687572" y="113414"/>
                    <a:pt x="697800" y="118377"/>
                    <a:pt x="701749" y="127591"/>
                  </a:cubicBezTo>
                  <a:cubicBezTo>
                    <a:pt x="724736" y="181227"/>
                    <a:pt x="707969" y="315361"/>
                    <a:pt x="701749" y="340242"/>
                  </a:cubicBezTo>
                  <a:cubicBezTo>
                    <a:pt x="699031" y="351115"/>
                    <a:pt x="680484" y="347330"/>
                    <a:pt x="669851" y="350874"/>
                  </a:cubicBezTo>
                  <a:cubicBezTo>
                    <a:pt x="659219" y="357962"/>
                    <a:pt x="650708" y="371342"/>
                    <a:pt x="637954" y="372139"/>
                  </a:cubicBezTo>
                  <a:cubicBezTo>
                    <a:pt x="541174" y="378188"/>
                    <a:pt x="530808" y="371867"/>
                    <a:pt x="467833" y="350874"/>
                  </a:cubicBezTo>
                  <a:cubicBezTo>
                    <a:pt x="376576" y="381294"/>
                    <a:pt x="521828" y="334718"/>
                    <a:pt x="372140" y="372139"/>
                  </a:cubicBezTo>
                  <a:cubicBezTo>
                    <a:pt x="350394" y="377575"/>
                    <a:pt x="329609" y="386315"/>
                    <a:pt x="308344" y="393404"/>
                  </a:cubicBezTo>
                  <a:lnTo>
                    <a:pt x="276447" y="404037"/>
                  </a:lnTo>
                  <a:lnTo>
                    <a:pt x="244549" y="414670"/>
                  </a:lnTo>
                  <a:cubicBezTo>
                    <a:pt x="105473" y="407716"/>
                    <a:pt x="55720" y="462312"/>
                    <a:pt x="10633" y="372139"/>
                  </a:cubicBezTo>
                  <a:cubicBezTo>
                    <a:pt x="5621" y="362115"/>
                    <a:pt x="3544" y="350874"/>
                    <a:pt x="0" y="340242"/>
                  </a:cubicBezTo>
                  <a:cubicBezTo>
                    <a:pt x="3544" y="318977"/>
                    <a:pt x="-63" y="295164"/>
                    <a:pt x="10633" y="276446"/>
                  </a:cubicBezTo>
                  <a:cubicBezTo>
                    <a:pt x="16193" y="266715"/>
                    <a:pt x="31399" y="267123"/>
                    <a:pt x="42530" y="265814"/>
                  </a:cubicBezTo>
                  <a:cubicBezTo>
                    <a:pt x="91934" y="260002"/>
                    <a:pt x="141767" y="258725"/>
                    <a:pt x="191386" y="255181"/>
                  </a:cubicBezTo>
                  <a:cubicBezTo>
                    <a:pt x="202019" y="251637"/>
                    <a:pt x="215359" y="252474"/>
                    <a:pt x="223284" y="244549"/>
                  </a:cubicBezTo>
                  <a:cubicBezTo>
                    <a:pt x="241356" y="226477"/>
                    <a:pt x="257732" y="204999"/>
                    <a:pt x="265814" y="180753"/>
                  </a:cubicBezTo>
                  <a:cubicBezTo>
                    <a:pt x="276470" y="148786"/>
                    <a:pt x="274811" y="144439"/>
                    <a:pt x="297712" y="116958"/>
                  </a:cubicBezTo>
                  <a:cubicBezTo>
                    <a:pt x="332116" y="75673"/>
                    <a:pt x="329610" y="101719"/>
                    <a:pt x="329610" y="74428"/>
                  </a:cubicBezTo>
                  <a:lnTo>
                    <a:pt x="287079" y="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53BAFA-BF7C-4678-8E56-3383020650A5}"/>
                </a:ext>
              </a:extLst>
            </p:cNvPr>
            <p:cNvSpPr/>
            <p:nvPr/>
          </p:nvSpPr>
          <p:spPr>
            <a:xfrm>
              <a:off x="5624623" y="2155427"/>
              <a:ext cx="713492" cy="377033"/>
            </a:xfrm>
            <a:custGeom>
              <a:avLst/>
              <a:gdLst>
                <a:gd name="connsiteX0" fmla="*/ 287079 w 713492"/>
                <a:gd name="connsiteY0" fmla="*/ 0 h 424766"/>
                <a:gd name="connsiteX1" fmla="*/ 287079 w 713492"/>
                <a:gd name="connsiteY1" fmla="*/ 0 h 424766"/>
                <a:gd name="connsiteX2" fmla="*/ 435935 w 713492"/>
                <a:gd name="connsiteY2" fmla="*/ 10632 h 424766"/>
                <a:gd name="connsiteX3" fmla="*/ 510363 w 713492"/>
                <a:gd name="connsiteY3" fmla="*/ 42530 h 424766"/>
                <a:gd name="connsiteX4" fmla="*/ 552893 w 713492"/>
                <a:gd name="connsiteY4" fmla="*/ 53163 h 424766"/>
                <a:gd name="connsiteX5" fmla="*/ 584791 w 713492"/>
                <a:gd name="connsiteY5" fmla="*/ 63795 h 424766"/>
                <a:gd name="connsiteX6" fmla="*/ 616689 w 713492"/>
                <a:gd name="connsiteY6" fmla="*/ 85060 h 424766"/>
                <a:gd name="connsiteX7" fmla="*/ 680484 w 713492"/>
                <a:gd name="connsiteY7" fmla="*/ 106325 h 424766"/>
                <a:gd name="connsiteX8" fmla="*/ 701749 w 713492"/>
                <a:gd name="connsiteY8" fmla="*/ 127591 h 424766"/>
                <a:gd name="connsiteX9" fmla="*/ 701749 w 713492"/>
                <a:gd name="connsiteY9" fmla="*/ 340242 h 424766"/>
                <a:gd name="connsiteX10" fmla="*/ 669851 w 713492"/>
                <a:gd name="connsiteY10" fmla="*/ 350874 h 424766"/>
                <a:gd name="connsiteX11" fmla="*/ 637954 w 713492"/>
                <a:gd name="connsiteY11" fmla="*/ 372139 h 424766"/>
                <a:gd name="connsiteX12" fmla="*/ 467833 w 713492"/>
                <a:gd name="connsiteY12" fmla="*/ 350874 h 424766"/>
                <a:gd name="connsiteX13" fmla="*/ 372140 w 713492"/>
                <a:gd name="connsiteY13" fmla="*/ 372139 h 424766"/>
                <a:gd name="connsiteX14" fmla="*/ 308344 w 713492"/>
                <a:gd name="connsiteY14" fmla="*/ 393404 h 424766"/>
                <a:gd name="connsiteX15" fmla="*/ 276447 w 713492"/>
                <a:gd name="connsiteY15" fmla="*/ 404037 h 424766"/>
                <a:gd name="connsiteX16" fmla="*/ 244549 w 713492"/>
                <a:gd name="connsiteY16" fmla="*/ 414670 h 424766"/>
                <a:gd name="connsiteX17" fmla="*/ 10633 w 713492"/>
                <a:gd name="connsiteY17" fmla="*/ 372139 h 424766"/>
                <a:gd name="connsiteX18" fmla="*/ 0 w 713492"/>
                <a:gd name="connsiteY18" fmla="*/ 340242 h 424766"/>
                <a:gd name="connsiteX19" fmla="*/ 10633 w 713492"/>
                <a:gd name="connsiteY19" fmla="*/ 276446 h 424766"/>
                <a:gd name="connsiteX20" fmla="*/ 42530 w 713492"/>
                <a:gd name="connsiteY20" fmla="*/ 265814 h 424766"/>
                <a:gd name="connsiteX21" fmla="*/ 191386 w 713492"/>
                <a:gd name="connsiteY21" fmla="*/ 255181 h 424766"/>
                <a:gd name="connsiteX22" fmla="*/ 223284 w 713492"/>
                <a:gd name="connsiteY22" fmla="*/ 244549 h 424766"/>
                <a:gd name="connsiteX23" fmla="*/ 265814 w 713492"/>
                <a:gd name="connsiteY23" fmla="*/ 180753 h 424766"/>
                <a:gd name="connsiteX24" fmla="*/ 297712 w 713492"/>
                <a:gd name="connsiteY24" fmla="*/ 116958 h 424766"/>
                <a:gd name="connsiteX25" fmla="*/ 329610 w 713492"/>
                <a:gd name="connsiteY25" fmla="*/ 74428 h 424766"/>
                <a:gd name="connsiteX26" fmla="*/ 287079 w 713492"/>
                <a:gd name="connsiteY26" fmla="*/ 0 h 42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13492" h="424766">
                  <a:moveTo>
                    <a:pt x="287079" y="0"/>
                  </a:moveTo>
                  <a:lnTo>
                    <a:pt x="287079" y="0"/>
                  </a:lnTo>
                  <a:cubicBezTo>
                    <a:pt x="336698" y="3544"/>
                    <a:pt x="386494" y="5139"/>
                    <a:pt x="435935" y="10632"/>
                  </a:cubicBezTo>
                  <a:cubicBezTo>
                    <a:pt x="504612" y="18263"/>
                    <a:pt x="454282" y="18495"/>
                    <a:pt x="510363" y="42530"/>
                  </a:cubicBezTo>
                  <a:cubicBezTo>
                    <a:pt x="523794" y="48286"/>
                    <a:pt x="538842" y="49149"/>
                    <a:pt x="552893" y="53163"/>
                  </a:cubicBezTo>
                  <a:cubicBezTo>
                    <a:pt x="563670" y="56242"/>
                    <a:pt x="574158" y="60251"/>
                    <a:pt x="584791" y="63795"/>
                  </a:cubicBezTo>
                  <a:cubicBezTo>
                    <a:pt x="595424" y="70883"/>
                    <a:pt x="605012" y="79870"/>
                    <a:pt x="616689" y="85060"/>
                  </a:cubicBezTo>
                  <a:cubicBezTo>
                    <a:pt x="637172" y="94164"/>
                    <a:pt x="680484" y="106325"/>
                    <a:pt x="680484" y="106325"/>
                  </a:cubicBezTo>
                  <a:cubicBezTo>
                    <a:pt x="687572" y="113414"/>
                    <a:pt x="697800" y="118377"/>
                    <a:pt x="701749" y="127591"/>
                  </a:cubicBezTo>
                  <a:cubicBezTo>
                    <a:pt x="724736" y="181227"/>
                    <a:pt x="707969" y="315361"/>
                    <a:pt x="701749" y="340242"/>
                  </a:cubicBezTo>
                  <a:cubicBezTo>
                    <a:pt x="699031" y="351115"/>
                    <a:pt x="680484" y="347330"/>
                    <a:pt x="669851" y="350874"/>
                  </a:cubicBezTo>
                  <a:cubicBezTo>
                    <a:pt x="659219" y="357962"/>
                    <a:pt x="650708" y="371342"/>
                    <a:pt x="637954" y="372139"/>
                  </a:cubicBezTo>
                  <a:cubicBezTo>
                    <a:pt x="541174" y="378188"/>
                    <a:pt x="530808" y="371867"/>
                    <a:pt x="467833" y="350874"/>
                  </a:cubicBezTo>
                  <a:cubicBezTo>
                    <a:pt x="376576" y="381294"/>
                    <a:pt x="521828" y="334718"/>
                    <a:pt x="372140" y="372139"/>
                  </a:cubicBezTo>
                  <a:cubicBezTo>
                    <a:pt x="350394" y="377575"/>
                    <a:pt x="329609" y="386315"/>
                    <a:pt x="308344" y="393404"/>
                  </a:cubicBezTo>
                  <a:lnTo>
                    <a:pt x="276447" y="404037"/>
                  </a:lnTo>
                  <a:lnTo>
                    <a:pt x="244549" y="414670"/>
                  </a:lnTo>
                  <a:cubicBezTo>
                    <a:pt x="105473" y="407716"/>
                    <a:pt x="55720" y="462312"/>
                    <a:pt x="10633" y="372139"/>
                  </a:cubicBezTo>
                  <a:cubicBezTo>
                    <a:pt x="5621" y="362115"/>
                    <a:pt x="3544" y="350874"/>
                    <a:pt x="0" y="340242"/>
                  </a:cubicBezTo>
                  <a:cubicBezTo>
                    <a:pt x="3544" y="318977"/>
                    <a:pt x="-63" y="295164"/>
                    <a:pt x="10633" y="276446"/>
                  </a:cubicBezTo>
                  <a:cubicBezTo>
                    <a:pt x="16193" y="266715"/>
                    <a:pt x="31399" y="267123"/>
                    <a:pt x="42530" y="265814"/>
                  </a:cubicBezTo>
                  <a:cubicBezTo>
                    <a:pt x="91934" y="260002"/>
                    <a:pt x="141767" y="258725"/>
                    <a:pt x="191386" y="255181"/>
                  </a:cubicBezTo>
                  <a:cubicBezTo>
                    <a:pt x="202019" y="251637"/>
                    <a:pt x="215359" y="252474"/>
                    <a:pt x="223284" y="244549"/>
                  </a:cubicBezTo>
                  <a:cubicBezTo>
                    <a:pt x="241356" y="226477"/>
                    <a:pt x="257732" y="204999"/>
                    <a:pt x="265814" y="180753"/>
                  </a:cubicBezTo>
                  <a:cubicBezTo>
                    <a:pt x="276470" y="148786"/>
                    <a:pt x="274811" y="144439"/>
                    <a:pt x="297712" y="116958"/>
                  </a:cubicBezTo>
                  <a:cubicBezTo>
                    <a:pt x="332116" y="75673"/>
                    <a:pt x="329610" y="101719"/>
                    <a:pt x="329610" y="74428"/>
                  </a:cubicBezTo>
                  <a:lnTo>
                    <a:pt x="287079" y="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C98807-AF24-4370-B583-D9BE48753F22}"/>
                </a:ext>
              </a:extLst>
            </p:cNvPr>
            <p:cNvSpPr/>
            <p:nvPr/>
          </p:nvSpPr>
          <p:spPr>
            <a:xfrm>
              <a:off x="5305647" y="4561367"/>
              <a:ext cx="606907" cy="404038"/>
            </a:xfrm>
            <a:custGeom>
              <a:avLst/>
              <a:gdLst>
                <a:gd name="connsiteX0" fmla="*/ 393404 w 606907"/>
                <a:gd name="connsiteY0" fmla="*/ 0 h 404038"/>
                <a:gd name="connsiteX1" fmla="*/ 393404 w 606907"/>
                <a:gd name="connsiteY1" fmla="*/ 0 h 404038"/>
                <a:gd name="connsiteX2" fmla="*/ 510362 w 606907"/>
                <a:gd name="connsiteY2" fmla="*/ 74428 h 404038"/>
                <a:gd name="connsiteX3" fmla="*/ 542260 w 606907"/>
                <a:gd name="connsiteY3" fmla="*/ 95693 h 404038"/>
                <a:gd name="connsiteX4" fmla="*/ 574158 w 606907"/>
                <a:gd name="connsiteY4" fmla="*/ 116959 h 404038"/>
                <a:gd name="connsiteX5" fmla="*/ 584790 w 606907"/>
                <a:gd name="connsiteY5" fmla="*/ 148856 h 404038"/>
                <a:gd name="connsiteX6" fmla="*/ 606055 w 606907"/>
                <a:gd name="connsiteY6" fmla="*/ 180754 h 404038"/>
                <a:gd name="connsiteX7" fmla="*/ 595423 w 606907"/>
                <a:gd name="connsiteY7" fmla="*/ 244549 h 404038"/>
                <a:gd name="connsiteX8" fmla="*/ 563525 w 606907"/>
                <a:gd name="connsiteY8" fmla="*/ 255182 h 404038"/>
                <a:gd name="connsiteX9" fmla="*/ 531627 w 606907"/>
                <a:gd name="connsiteY9" fmla="*/ 276447 h 404038"/>
                <a:gd name="connsiteX10" fmla="*/ 489097 w 606907"/>
                <a:gd name="connsiteY10" fmla="*/ 287080 h 404038"/>
                <a:gd name="connsiteX11" fmla="*/ 457200 w 606907"/>
                <a:gd name="connsiteY11" fmla="*/ 297712 h 404038"/>
                <a:gd name="connsiteX12" fmla="*/ 372139 w 606907"/>
                <a:gd name="connsiteY12" fmla="*/ 318977 h 404038"/>
                <a:gd name="connsiteX13" fmla="*/ 308344 w 606907"/>
                <a:gd name="connsiteY13" fmla="*/ 361507 h 404038"/>
                <a:gd name="connsiteX14" fmla="*/ 276446 w 606907"/>
                <a:gd name="connsiteY14" fmla="*/ 382773 h 404038"/>
                <a:gd name="connsiteX15" fmla="*/ 127590 w 606907"/>
                <a:gd name="connsiteY15" fmla="*/ 404038 h 404038"/>
                <a:gd name="connsiteX16" fmla="*/ 21265 w 606907"/>
                <a:gd name="connsiteY16" fmla="*/ 361507 h 404038"/>
                <a:gd name="connsiteX17" fmla="*/ 0 w 606907"/>
                <a:gd name="connsiteY17" fmla="*/ 297712 h 404038"/>
                <a:gd name="connsiteX18" fmla="*/ 10632 w 606907"/>
                <a:gd name="connsiteY18" fmla="*/ 255182 h 404038"/>
                <a:gd name="connsiteX19" fmla="*/ 85060 w 606907"/>
                <a:gd name="connsiteY19" fmla="*/ 223284 h 404038"/>
                <a:gd name="connsiteX20" fmla="*/ 148855 w 606907"/>
                <a:gd name="connsiteY20" fmla="*/ 180754 h 404038"/>
                <a:gd name="connsiteX21" fmla="*/ 212651 w 606907"/>
                <a:gd name="connsiteY21" fmla="*/ 148856 h 404038"/>
                <a:gd name="connsiteX22" fmla="*/ 233916 w 606907"/>
                <a:gd name="connsiteY22" fmla="*/ 116959 h 404038"/>
                <a:gd name="connsiteX23" fmla="*/ 308344 w 606907"/>
                <a:gd name="connsiteY23" fmla="*/ 95693 h 404038"/>
                <a:gd name="connsiteX24" fmla="*/ 350874 w 606907"/>
                <a:gd name="connsiteY24" fmla="*/ 53163 h 404038"/>
                <a:gd name="connsiteX25" fmla="*/ 393404 w 606907"/>
                <a:gd name="connsiteY25" fmla="*/ 0 h 40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907" h="404038">
                  <a:moveTo>
                    <a:pt x="393404" y="0"/>
                  </a:moveTo>
                  <a:lnTo>
                    <a:pt x="393404" y="0"/>
                  </a:lnTo>
                  <a:lnTo>
                    <a:pt x="510362" y="74428"/>
                  </a:lnTo>
                  <a:cubicBezTo>
                    <a:pt x="521111" y="81338"/>
                    <a:pt x="531627" y="88605"/>
                    <a:pt x="542260" y="95693"/>
                  </a:cubicBezTo>
                  <a:lnTo>
                    <a:pt x="574158" y="116959"/>
                  </a:lnTo>
                  <a:cubicBezTo>
                    <a:pt x="577702" y="127591"/>
                    <a:pt x="579778" y="138832"/>
                    <a:pt x="584790" y="148856"/>
                  </a:cubicBezTo>
                  <a:cubicBezTo>
                    <a:pt x="590505" y="160286"/>
                    <a:pt x="604644" y="168053"/>
                    <a:pt x="606055" y="180754"/>
                  </a:cubicBezTo>
                  <a:cubicBezTo>
                    <a:pt x="608436" y="202180"/>
                    <a:pt x="606119" y="225831"/>
                    <a:pt x="595423" y="244549"/>
                  </a:cubicBezTo>
                  <a:cubicBezTo>
                    <a:pt x="589862" y="254280"/>
                    <a:pt x="573550" y="250170"/>
                    <a:pt x="563525" y="255182"/>
                  </a:cubicBezTo>
                  <a:cubicBezTo>
                    <a:pt x="552095" y="260897"/>
                    <a:pt x="543373" y="271413"/>
                    <a:pt x="531627" y="276447"/>
                  </a:cubicBezTo>
                  <a:cubicBezTo>
                    <a:pt x="518196" y="282203"/>
                    <a:pt x="503148" y="283065"/>
                    <a:pt x="489097" y="287080"/>
                  </a:cubicBezTo>
                  <a:cubicBezTo>
                    <a:pt x="478321" y="290159"/>
                    <a:pt x="468073" y="294994"/>
                    <a:pt x="457200" y="297712"/>
                  </a:cubicBezTo>
                  <a:lnTo>
                    <a:pt x="372139" y="318977"/>
                  </a:lnTo>
                  <a:lnTo>
                    <a:pt x="308344" y="361507"/>
                  </a:lnTo>
                  <a:cubicBezTo>
                    <a:pt x="297711" y="368596"/>
                    <a:pt x="289097" y="380966"/>
                    <a:pt x="276446" y="382773"/>
                  </a:cubicBezTo>
                  <a:lnTo>
                    <a:pt x="127590" y="404038"/>
                  </a:lnTo>
                  <a:cubicBezTo>
                    <a:pt x="78198" y="396982"/>
                    <a:pt x="46930" y="407704"/>
                    <a:pt x="21265" y="361507"/>
                  </a:cubicBezTo>
                  <a:cubicBezTo>
                    <a:pt x="10379" y="341912"/>
                    <a:pt x="0" y="297712"/>
                    <a:pt x="0" y="297712"/>
                  </a:cubicBezTo>
                  <a:cubicBezTo>
                    <a:pt x="3544" y="283535"/>
                    <a:pt x="2526" y="267341"/>
                    <a:pt x="10632" y="255182"/>
                  </a:cubicBezTo>
                  <a:cubicBezTo>
                    <a:pt x="25317" y="233155"/>
                    <a:pt x="63720" y="228619"/>
                    <a:pt x="85060" y="223284"/>
                  </a:cubicBezTo>
                  <a:cubicBezTo>
                    <a:pt x="106325" y="209107"/>
                    <a:pt x="124609" y="188836"/>
                    <a:pt x="148855" y="180754"/>
                  </a:cubicBezTo>
                  <a:cubicBezTo>
                    <a:pt x="192876" y="166080"/>
                    <a:pt x="171427" y="176338"/>
                    <a:pt x="212651" y="148856"/>
                  </a:cubicBezTo>
                  <a:cubicBezTo>
                    <a:pt x="219739" y="138224"/>
                    <a:pt x="223938" y="124942"/>
                    <a:pt x="233916" y="116959"/>
                  </a:cubicBezTo>
                  <a:cubicBezTo>
                    <a:pt x="240851" y="111411"/>
                    <a:pt x="305564" y="96388"/>
                    <a:pt x="308344" y="95693"/>
                  </a:cubicBezTo>
                  <a:lnTo>
                    <a:pt x="350874" y="53163"/>
                  </a:lnTo>
                  <a:lnTo>
                    <a:pt x="393404" y="0"/>
                  </a:lnTo>
                  <a:close/>
                </a:path>
              </a:pathLst>
            </a:custGeom>
            <a:noFill/>
            <a:ln w="38100">
              <a:solidFill>
                <a:srgbClr val="3399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0EE7AA-C120-439E-A31D-D3EDCB229C41}"/>
                </a:ext>
              </a:extLst>
            </p:cNvPr>
            <p:cNvSpPr/>
            <p:nvPr/>
          </p:nvSpPr>
          <p:spPr>
            <a:xfrm>
              <a:off x="5224812" y="1874621"/>
              <a:ext cx="606907" cy="404038"/>
            </a:xfrm>
            <a:custGeom>
              <a:avLst/>
              <a:gdLst>
                <a:gd name="connsiteX0" fmla="*/ 393404 w 606907"/>
                <a:gd name="connsiteY0" fmla="*/ 0 h 404038"/>
                <a:gd name="connsiteX1" fmla="*/ 393404 w 606907"/>
                <a:gd name="connsiteY1" fmla="*/ 0 h 404038"/>
                <a:gd name="connsiteX2" fmla="*/ 510362 w 606907"/>
                <a:gd name="connsiteY2" fmla="*/ 74428 h 404038"/>
                <a:gd name="connsiteX3" fmla="*/ 542260 w 606907"/>
                <a:gd name="connsiteY3" fmla="*/ 95693 h 404038"/>
                <a:gd name="connsiteX4" fmla="*/ 574158 w 606907"/>
                <a:gd name="connsiteY4" fmla="*/ 116959 h 404038"/>
                <a:gd name="connsiteX5" fmla="*/ 584790 w 606907"/>
                <a:gd name="connsiteY5" fmla="*/ 148856 h 404038"/>
                <a:gd name="connsiteX6" fmla="*/ 606055 w 606907"/>
                <a:gd name="connsiteY6" fmla="*/ 180754 h 404038"/>
                <a:gd name="connsiteX7" fmla="*/ 595423 w 606907"/>
                <a:gd name="connsiteY7" fmla="*/ 244549 h 404038"/>
                <a:gd name="connsiteX8" fmla="*/ 563525 w 606907"/>
                <a:gd name="connsiteY8" fmla="*/ 255182 h 404038"/>
                <a:gd name="connsiteX9" fmla="*/ 531627 w 606907"/>
                <a:gd name="connsiteY9" fmla="*/ 276447 h 404038"/>
                <a:gd name="connsiteX10" fmla="*/ 489097 w 606907"/>
                <a:gd name="connsiteY10" fmla="*/ 287080 h 404038"/>
                <a:gd name="connsiteX11" fmla="*/ 457200 w 606907"/>
                <a:gd name="connsiteY11" fmla="*/ 297712 h 404038"/>
                <a:gd name="connsiteX12" fmla="*/ 372139 w 606907"/>
                <a:gd name="connsiteY12" fmla="*/ 318977 h 404038"/>
                <a:gd name="connsiteX13" fmla="*/ 308344 w 606907"/>
                <a:gd name="connsiteY13" fmla="*/ 361507 h 404038"/>
                <a:gd name="connsiteX14" fmla="*/ 276446 w 606907"/>
                <a:gd name="connsiteY14" fmla="*/ 382773 h 404038"/>
                <a:gd name="connsiteX15" fmla="*/ 127590 w 606907"/>
                <a:gd name="connsiteY15" fmla="*/ 404038 h 404038"/>
                <a:gd name="connsiteX16" fmla="*/ 21265 w 606907"/>
                <a:gd name="connsiteY16" fmla="*/ 361507 h 404038"/>
                <a:gd name="connsiteX17" fmla="*/ 0 w 606907"/>
                <a:gd name="connsiteY17" fmla="*/ 297712 h 404038"/>
                <a:gd name="connsiteX18" fmla="*/ 10632 w 606907"/>
                <a:gd name="connsiteY18" fmla="*/ 255182 h 404038"/>
                <a:gd name="connsiteX19" fmla="*/ 85060 w 606907"/>
                <a:gd name="connsiteY19" fmla="*/ 223284 h 404038"/>
                <a:gd name="connsiteX20" fmla="*/ 148855 w 606907"/>
                <a:gd name="connsiteY20" fmla="*/ 180754 h 404038"/>
                <a:gd name="connsiteX21" fmla="*/ 212651 w 606907"/>
                <a:gd name="connsiteY21" fmla="*/ 148856 h 404038"/>
                <a:gd name="connsiteX22" fmla="*/ 233916 w 606907"/>
                <a:gd name="connsiteY22" fmla="*/ 116959 h 404038"/>
                <a:gd name="connsiteX23" fmla="*/ 308344 w 606907"/>
                <a:gd name="connsiteY23" fmla="*/ 95693 h 404038"/>
                <a:gd name="connsiteX24" fmla="*/ 350874 w 606907"/>
                <a:gd name="connsiteY24" fmla="*/ 53163 h 404038"/>
                <a:gd name="connsiteX25" fmla="*/ 393404 w 606907"/>
                <a:gd name="connsiteY25" fmla="*/ 0 h 40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6907" h="404038">
                  <a:moveTo>
                    <a:pt x="393404" y="0"/>
                  </a:moveTo>
                  <a:lnTo>
                    <a:pt x="393404" y="0"/>
                  </a:lnTo>
                  <a:lnTo>
                    <a:pt x="510362" y="74428"/>
                  </a:lnTo>
                  <a:cubicBezTo>
                    <a:pt x="521111" y="81338"/>
                    <a:pt x="531627" y="88605"/>
                    <a:pt x="542260" y="95693"/>
                  </a:cubicBezTo>
                  <a:lnTo>
                    <a:pt x="574158" y="116959"/>
                  </a:lnTo>
                  <a:cubicBezTo>
                    <a:pt x="577702" y="127591"/>
                    <a:pt x="579778" y="138832"/>
                    <a:pt x="584790" y="148856"/>
                  </a:cubicBezTo>
                  <a:cubicBezTo>
                    <a:pt x="590505" y="160286"/>
                    <a:pt x="604644" y="168053"/>
                    <a:pt x="606055" y="180754"/>
                  </a:cubicBezTo>
                  <a:cubicBezTo>
                    <a:pt x="608436" y="202180"/>
                    <a:pt x="606119" y="225831"/>
                    <a:pt x="595423" y="244549"/>
                  </a:cubicBezTo>
                  <a:cubicBezTo>
                    <a:pt x="589862" y="254280"/>
                    <a:pt x="573550" y="250170"/>
                    <a:pt x="563525" y="255182"/>
                  </a:cubicBezTo>
                  <a:cubicBezTo>
                    <a:pt x="552095" y="260897"/>
                    <a:pt x="543373" y="271413"/>
                    <a:pt x="531627" y="276447"/>
                  </a:cubicBezTo>
                  <a:cubicBezTo>
                    <a:pt x="518196" y="282203"/>
                    <a:pt x="503148" y="283065"/>
                    <a:pt x="489097" y="287080"/>
                  </a:cubicBezTo>
                  <a:cubicBezTo>
                    <a:pt x="478321" y="290159"/>
                    <a:pt x="468073" y="294994"/>
                    <a:pt x="457200" y="297712"/>
                  </a:cubicBezTo>
                  <a:lnTo>
                    <a:pt x="372139" y="318977"/>
                  </a:lnTo>
                  <a:lnTo>
                    <a:pt x="308344" y="361507"/>
                  </a:lnTo>
                  <a:cubicBezTo>
                    <a:pt x="297711" y="368596"/>
                    <a:pt x="289097" y="380966"/>
                    <a:pt x="276446" y="382773"/>
                  </a:cubicBezTo>
                  <a:lnTo>
                    <a:pt x="127590" y="404038"/>
                  </a:lnTo>
                  <a:cubicBezTo>
                    <a:pt x="78198" y="396982"/>
                    <a:pt x="46930" y="407704"/>
                    <a:pt x="21265" y="361507"/>
                  </a:cubicBezTo>
                  <a:cubicBezTo>
                    <a:pt x="10379" y="341912"/>
                    <a:pt x="0" y="297712"/>
                    <a:pt x="0" y="297712"/>
                  </a:cubicBezTo>
                  <a:cubicBezTo>
                    <a:pt x="3544" y="283535"/>
                    <a:pt x="2526" y="267341"/>
                    <a:pt x="10632" y="255182"/>
                  </a:cubicBezTo>
                  <a:cubicBezTo>
                    <a:pt x="25317" y="233155"/>
                    <a:pt x="63720" y="228619"/>
                    <a:pt x="85060" y="223284"/>
                  </a:cubicBezTo>
                  <a:cubicBezTo>
                    <a:pt x="106325" y="209107"/>
                    <a:pt x="124609" y="188836"/>
                    <a:pt x="148855" y="180754"/>
                  </a:cubicBezTo>
                  <a:cubicBezTo>
                    <a:pt x="192876" y="166080"/>
                    <a:pt x="171427" y="176338"/>
                    <a:pt x="212651" y="148856"/>
                  </a:cubicBezTo>
                  <a:cubicBezTo>
                    <a:pt x="219739" y="138224"/>
                    <a:pt x="223938" y="124942"/>
                    <a:pt x="233916" y="116959"/>
                  </a:cubicBezTo>
                  <a:cubicBezTo>
                    <a:pt x="240851" y="111411"/>
                    <a:pt x="305564" y="96388"/>
                    <a:pt x="308344" y="95693"/>
                  </a:cubicBezTo>
                  <a:lnTo>
                    <a:pt x="350874" y="53163"/>
                  </a:lnTo>
                  <a:lnTo>
                    <a:pt x="393404" y="0"/>
                  </a:lnTo>
                  <a:close/>
                </a:path>
              </a:pathLst>
            </a:custGeom>
            <a:noFill/>
            <a:ln w="38100">
              <a:solidFill>
                <a:srgbClr val="3399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923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5"/>
          <p:cNvSpPr txBox="1"/>
          <p:nvPr/>
        </p:nvSpPr>
        <p:spPr>
          <a:xfrm>
            <a:off x="483621" y="607257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 monsoon rainfall correlations with regional circulation</a:t>
            </a:r>
            <a:endParaRPr lang="en-AU" sz="2400" b="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" r="50176"/>
          <a:stretch/>
        </p:blipFill>
        <p:spPr bwMode="auto">
          <a:xfrm>
            <a:off x="483621" y="326845"/>
            <a:ext cx="3784777" cy="565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554"/>
          <a:stretch/>
        </p:blipFill>
        <p:spPr bwMode="auto">
          <a:xfrm>
            <a:off x="4535489" y="1124744"/>
            <a:ext cx="4608511" cy="351425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F6B2BB-818B-4257-81E0-60325CE440E7}"/>
              </a:ext>
            </a:extLst>
          </p:cNvPr>
          <p:cNvGrpSpPr/>
          <p:nvPr/>
        </p:nvGrpSpPr>
        <p:grpSpPr>
          <a:xfrm>
            <a:off x="1547156" y="980728"/>
            <a:ext cx="5322602" cy="3923602"/>
            <a:chOff x="1547156" y="980728"/>
            <a:chExt cx="5322602" cy="3923602"/>
          </a:xfrm>
        </p:grpSpPr>
        <p:sp>
          <p:nvSpPr>
            <p:cNvPr id="2" name="右弧形箭头 1"/>
            <p:cNvSpPr/>
            <p:nvPr/>
          </p:nvSpPr>
          <p:spPr bwMode="auto">
            <a:xfrm>
              <a:off x="1547156" y="3835607"/>
              <a:ext cx="864604" cy="1068723"/>
            </a:xfrm>
            <a:prstGeom prst="curvedLeftArrow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AU" sz="2000" b="1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右弧形箭头 7"/>
            <p:cNvSpPr/>
            <p:nvPr/>
          </p:nvSpPr>
          <p:spPr bwMode="auto">
            <a:xfrm>
              <a:off x="5940152" y="2132856"/>
              <a:ext cx="929606" cy="1152128"/>
            </a:xfrm>
            <a:prstGeom prst="curvedLeftArrow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AU" sz="2000" b="1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左弧形箭头 2"/>
            <p:cNvSpPr/>
            <p:nvPr/>
          </p:nvSpPr>
          <p:spPr bwMode="auto">
            <a:xfrm>
              <a:off x="1835697" y="980728"/>
              <a:ext cx="864604" cy="1008112"/>
            </a:xfrm>
            <a:prstGeom prst="curvedRightArrow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AU" sz="2000" b="1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2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85544" y="1075036"/>
            <a:ext cx="5248740" cy="371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690" y="5534561"/>
            <a:ext cx="4464497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  <a:latin typeface="+mn-lt"/>
              </a:rPr>
              <a:t>Diabetic heating intensity is almost doubled over Indian monsoon region in ~GA7 (G. Martin)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495839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/>
              <a:t>Q1 (apparent diabatic heating)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6751" y="307775"/>
            <a:ext cx="8703806" cy="6145561"/>
            <a:chOff x="1583588" y="699647"/>
            <a:chExt cx="7404428" cy="5767724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5051" y="699647"/>
              <a:ext cx="7072965" cy="57677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583588" y="5818210"/>
              <a:ext cx="396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Courtesy: Sean Milton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2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CE12BDF-BE99-491D-9ED2-724FE941780F}"/>
              </a:ext>
            </a:extLst>
          </p:cNvPr>
          <p:cNvPicPr/>
          <p:nvPr/>
        </p:nvPicPr>
        <p:blipFill rotWithShape="1">
          <a:blip r:embed="rId3"/>
          <a:srcRect t="6049" r="33628"/>
          <a:stretch/>
        </p:blipFill>
        <p:spPr bwMode="auto">
          <a:xfrm>
            <a:off x="3212123" y="476672"/>
            <a:ext cx="5832648" cy="5904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3BE59D-CCFE-4D8C-9BD3-CC189C560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1" t="2201" r="52778" b="73418"/>
          <a:stretch/>
        </p:blipFill>
        <p:spPr>
          <a:xfrm>
            <a:off x="99229" y="3275819"/>
            <a:ext cx="6146695" cy="2736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DF218-B634-40AE-8D4E-C288FB885704}"/>
              </a:ext>
            </a:extLst>
          </p:cNvPr>
          <p:cNvSpPr txBox="1"/>
          <p:nvPr/>
        </p:nvSpPr>
        <p:spPr>
          <a:xfrm>
            <a:off x="13574" y="1196752"/>
            <a:ext cx="3190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Interhemispheric teleconnections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727D8-95C5-4783-8237-61A69B0CB958}"/>
              </a:ext>
            </a:extLst>
          </p:cNvPr>
          <p:cNvSpPr txBox="1"/>
          <p:nvPr/>
        </p:nvSpPr>
        <p:spPr>
          <a:xfrm>
            <a:off x="1429663" y="6012123"/>
            <a:ext cx="4824536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  <a:latin typeface="+mj-lt"/>
              </a:rPr>
              <a:t>Zhao et al. (2018) Climate Dynamics</a:t>
            </a:r>
          </a:p>
        </p:txBody>
      </p:sp>
    </p:spTree>
    <p:extLst>
      <p:ext uri="{BB962C8B-B14F-4D97-AF65-F5344CB8AC3E}">
        <p14:creationId xmlns:p14="http://schemas.microsoft.com/office/powerpoint/2010/main" val="26534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4149080"/>
            <a:ext cx="8988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8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Conclusions: 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800" b="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Teleconnection is an essential component in ACCESS model evaluation;</a:t>
            </a:r>
          </a:p>
          <a:p>
            <a:pPr marL="457200" indent="-45720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2800" b="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Model errors are connected and think outside of the square when exploring model uncertainty.</a:t>
            </a:r>
            <a:endParaRPr kumimoji="0" lang="en-US" sz="2800" dirty="0">
              <a:solidFill>
                <a:prstClr val="white">
                  <a:lumMod val="9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3FE86-1BC4-4787-ABFF-561009A5C593}"/>
              </a:ext>
            </a:extLst>
          </p:cNvPr>
          <p:cNvSpPr txBox="1"/>
          <p:nvPr/>
        </p:nvSpPr>
        <p:spPr>
          <a:xfrm>
            <a:off x="467544" y="318135"/>
            <a:ext cx="835292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altLang="zh-CN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Questions:</a:t>
            </a:r>
          </a:p>
          <a:p>
            <a:pPr algn="l"/>
            <a:endParaRPr lang="en-AU" altLang="zh-CN" sz="2800" dirty="0">
              <a:solidFill>
                <a:schemeClr val="bg1">
                  <a:lumMod val="8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altLang="zh-CN" sz="28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If tropical monsoon is poorly simulated in current climate, how confident are we in predicting its potential changes in warmed climate?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altLang="zh-CN" sz="2800" b="0" dirty="0">
                <a:solidFill>
                  <a:schemeClr val="bg1">
                    <a:lumMod val="85000"/>
                  </a:schemeClr>
                </a:solidFill>
                <a:latin typeface="+mn-lt"/>
                <a:cs typeface="Arial" panose="020B0604020202020204" pitchFamily="34" charset="0"/>
              </a:rPr>
              <a:t>As tropical monsoon has far-reaching impacts, how could we consider its induced uncertainty in regional climate projections outside the monsoon domain?</a:t>
            </a:r>
          </a:p>
          <a:p>
            <a:pPr algn="l"/>
            <a:r>
              <a:rPr lang="en-AU" altLang="zh-CN" sz="3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8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MRC banner">
  <a:themeElements>
    <a:clrScheme name="">
      <a:dk1>
        <a:srgbClr val="2804FE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2103D9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MRC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RC banner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RC banner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RC banner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Office\Templates\BMRC\BMRC banner.pot</Template>
  <TotalTime>26530</TotalTime>
  <Words>273</Words>
  <Application>Microsoft Office PowerPoint</Application>
  <PresentationFormat>On-screen Show (4:3)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Times New Roman</vt:lpstr>
      <vt:lpstr>Wingdings</vt:lpstr>
      <vt:lpstr>BMRC banner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Meteorology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BMRC Banner Template</dc:title>
  <dc:creator>Neville Smith</dc:creator>
  <cp:lastModifiedBy>Huqiang Zhang</cp:lastModifiedBy>
  <cp:revision>483</cp:revision>
  <cp:lastPrinted>2004-08-24T01:57:20Z</cp:lastPrinted>
  <dcterms:created xsi:type="dcterms:W3CDTF">2002-05-08T03:27:40Z</dcterms:created>
  <dcterms:modified xsi:type="dcterms:W3CDTF">2019-05-23T02:31:46Z</dcterms:modified>
</cp:coreProperties>
</file>