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9" r:id="rId6"/>
    <p:sldId id="260" r:id="rId7"/>
    <p:sldId id="261" r:id="rId8"/>
    <p:sldId id="262" r:id="rId9"/>
    <p:sldId id="276" r:id="rId10"/>
    <p:sldId id="277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7C8C"/>
    <a:srgbClr val="532939"/>
    <a:srgbClr val="8A6579"/>
    <a:srgbClr val="899F99"/>
    <a:srgbClr val="ACA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9"/>
    <p:restoredTop sz="94744"/>
  </p:normalViewPr>
  <p:slideViewPr>
    <p:cSldViewPr snapToGrid="0" snapToObjects="1">
      <p:cViewPr varScale="1">
        <p:scale>
          <a:sx n="161" d="100"/>
          <a:sy n="161" d="100"/>
        </p:scale>
        <p:origin x="224" y="2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6E645-434C-EA49-B6C6-C5690AE0E696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06D3A-93EA-CB41-BAE5-94634AB78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12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C43BC-87C1-AD48-8DA8-7FA849D3A8A5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6F5A1-B8CD-C341-A68D-A28A25926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17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Australian Water Availability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6F5A1-B8CD-C341-A68D-A28A25926E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9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tif"/><Relationship Id="rId9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854843" y="4173746"/>
            <a:ext cx="2162158" cy="909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311" y="4509245"/>
            <a:ext cx="8013597" cy="49085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t="31367" b="22132"/>
          <a:stretch/>
        </p:blipFill>
        <p:spPr>
          <a:xfrm>
            <a:off x="0" y="1208713"/>
            <a:ext cx="9144000" cy="283464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3" y="3199894"/>
            <a:ext cx="9143999" cy="10108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309" y="3258409"/>
            <a:ext cx="8013596" cy="990050"/>
          </a:xfrm>
        </p:spPr>
        <p:txBody>
          <a:bodyPr anchor="t" anchorCtr="0">
            <a:normAutofit/>
          </a:bodyPr>
          <a:lstStyle>
            <a:lvl1pPr algn="l">
              <a:defRPr sz="3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" y="897565"/>
            <a:ext cx="9143999" cy="154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16" name="Triangle 15"/>
          <p:cNvSpPr/>
          <p:nvPr userDrawn="1"/>
        </p:nvSpPr>
        <p:spPr>
          <a:xfrm rot="10800000">
            <a:off x="774890" y="4192902"/>
            <a:ext cx="393539" cy="21327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45" y="257751"/>
            <a:ext cx="1899865" cy="75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3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12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3000" y="2701529"/>
            <a:ext cx="6261100" cy="605937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8A6579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389226" y="4173746"/>
            <a:ext cx="2627776" cy="909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5401"/>
            <a:ext cx="9145394" cy="226800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2902834"/>
            <a:ext cx="9144000" cy="8345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riangle 18"/>
          <p:cNvSpPr/>
          <p:nvPr userDrawn="1"/>
        </p:nvSpPr>
        <p:spPr>
          <a:xfrm>
            <a:off x="8083794" y="3537927"/>
            <a:ext cx="393539" cy="20252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745" y="3170627"/>
            <a:ext cx="5370969" cy="511329"/>
          </a:xfrm>
        </p:spPr>
        <p:txBody>
          <a:bodyPr anchor="t">
            <a:noAutofit/>
          </a:bodyPr>
          <a:lstStyle>
            <a:lvl1pPr algn="l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887331" y="3171126"/>
            <a:ext cx="2772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www.nespclimate.com.au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344039" y="2885442"/>
            <a:ext cx="3449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FOR MORE INFORMATION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" y="375325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en-US" sz="900" baseline="0" dirty="0">
                <a:latin typeface="Arial" charset="0"/>
                <a:ea typeface="Arial" charset="0"/>
                <a:cs typeface="Arial" charset="0"/>
              </a:rPr>
              <a:t> Earth Systems and Climate Change Hub is funded by the Australian Government’s National Environmental Science Program,</a:t>
            </a:r>
            <a:br>
              <a:rPr lang="en-US" sz="900" baseline="0" dirty="0">
                <a:latin typeface="Arial" charset="0"/>
                <a:ea typeface="Arial" charset="0"/>
                <a:cs typeface="Arial" charset="0"/>
              </a:rPr>
            </a:br>
            <a:r>
              <a:rPr lang="en-US" sz="900" baseline="0" dirty="0">
                <a:latin typeface="Arial" charset="0"/>
                <a:ea typeface="Arial" charset="0"/>
                <a:cs typeface="Arial" charset="0"/>
              </a:rPr>
              <a:t>with co-investment from the following partner agencies</a:t>
            </a:r>
            <a:endParaRPr lang="en-US" sz="9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3" y="897565"/>
            <a:ext cx="9143999" cy="154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745" y="200909"/>
            <a:ext cx="1815290" cy="7243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4503" y="4173746"/>
            <a:ext cx="926026" cy="6484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" y="4269264"/>
            <a:ext cx="515735" cy="5157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443" y="4371355"/>
            <a:ext cx="975392" cy="3338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736" y="4345326"/>
            <a:ext cx="1395006" cy="36270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964" y="4266683"/>
            <a:ext cx="1350354" cy="5804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242" y="4350010"/>
            <a:ext cx="1116418" cy="47219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088" y="4285449"/>
            <a:ext cx="921762" cy="48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3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933"/>
            <a:ext cx="7886700" cy="994172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4000"/>
              </a:lnSpc>
              <a:defRPr/>
            </a:lvl1pPr>
            <a:lvl2pPr>
              <a:lnSpc>
                <a:spcPct val="114000"/>
              </a:lnSpc>
              <a:defRPr/>
            </a:lvl2pPr>
            <a:lvl3pPr>
              <a:lnSpc>
                <a:spcPct val="114000"/>
              </a:lnSpc>
              <a:defRPr/>
            </a:lvl3pPr>
            <a:lvl4pPr>
              <a:lnSpc>
                <a:spcPct val="114000"/>
              </a:lnSpc>
              <a:defRPr/>
            </a:lvl4pPr>
            <a:lvl5pPr>
              <a:lnSpc>
                <a:spcPct val="114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9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8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6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717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0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8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2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3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704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3413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473392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6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rgbClr val="7F7F7F"/>
          </a:solidFill>
          <a:latin typeface="Arial" charset="0"/>
          <a:ea typeface="Arial" charset="0"/>
          <a:cs typeface="Arial" charset="0"/>
        </a:defRPr>
      </a:lvl1pPr>
    </p:titleStyle>
    <p:bodyStyle>
      <a:lvl1pPr marL="228594" indent="-228594" algn="l" defTabSz="914377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8A6579"/>
          </a:solidFill>
          <a:latin typeface="Arial" charset="0"/>
          <a:ea typeface="Arial" charset="0"/>
          <a:cs typeface="Arial" charset="0"/>
        </a:defRPr>
      </a:lvl1pPr>
      <a:lvl2pPr marL="685783" indent="-228594" algn="l" defTabSz="914377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2971" indent="-228594" algn="l" defTabSz="914377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160" indent="-228594" algn="l" defTabSz="914377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349" indent="-228594" algn="l" defTabSz="914377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Roger Bodman | University of Melbourne &amp; CSIRO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2000" b="1" dirty="0"/>
              <a:t>ACCESS-CM2 - AMIP realisations</a:t>
            </a:r>
            <a:br>
              <a:rPr lang="en-AU" sz="2000" b="1" dirty="0"/>
            </a:br>
            <a:r>
              <a:rPr lang="en-AU" sz="2000" b="1" dirty="0"/>
              <a:t>24 May 2019</a:t>
            </a:r>
          </a:p>
        </p:txBody>
      </p:sp>
    </p:spTree>
    <p:extLst>
      <p:ext uri="{BB962C8B-B14F-4D97-AF65-F5344CB8AC3E}">
        <p14:creationId xmlns:p14="http://schemas.microsoft.com/office/powerpoint/2010/main" val="118291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32264-097F-164B-8DD4-CDFC4313FF3E}"/>
              </a:ext>
            </a:extLst>
          </p:cNvPr>
          <p:cNvSpPr txBox="1"/>
          <p:nvPr/>
        </p:nvSpPr>
        <p:spPr>
          <a:xfrm>
            <a:off x="482600" y="4062561"/>
            <a:ext cx="4397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Setup for CMIP6 </a:t>
            </a:r>
          </a:p>
          <a:p>
            <a:r>
              <a:rPr lang="en-AU" sz="1200" dirty="0"/>
              <a:t>CABLE and JULES versions</a:t>
            </a:r>
          </a:p>
          <a:p>
            <a:endParaRPr lang="en-US" sz="1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B4AB16-1C50-AC46-95D6-D8B82795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36" y="110837"/>
            <a:ext cx="7080271" cy="739232"/>
          </a:xfrm>
        </p:spPr>
        <p:txBody>
          <a:bodyPr>
            <a:normAutofit/>
          </a:bodyPr>
          <a:lstStyle/>
          <a:p>
            <a:r>
              <a:rPr lang="en-US" sz="2800" dirty="0"/>
              <a:t>AMIP Surface air temperature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86AA38-A1FD-6240-A9E7-1447C5F11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86"/>
          <a:stretch/>
        </p:blipFill>
        <p:spPr>
          <a:xfrm>
            <a:off x="-1049" y="797830"/>
            <a:ext cx="4573049" cy="3291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75F6D6-C453-A647-82E5-92BB50A41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1" r="7386"/>
          <a:stretch/>
        </p:blipFill>
        <p:spPr>
          <a:xfrm>
            <a:off x="4669761" y="784276"/>
            <a:ext cx="4397183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9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F1DE23-362C-AD49-9127-BED2DDED6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"/>
            <a:ext cx="9144000" cy="4876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DC6F50-E1D9-C842-81F8-AEB7CFB4B8E4}"/>
              </a:ext>
            </a:extLst>
          </p:cNvPr>
          <p:cNvSpPr txBox="1"/>
          <p:nvPr/>
        </p:nvSpPr>
        <p:spPr>
          <a:xfrm>
            <a:off x="375023" y="4651810"/>
            <a:ext cx="4397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CABLE version (bg209).  ERAI = ERA-Interim reanalysis.</a:t>
            </a:r>
          </a:p>
        </p:txBody>
      </p:sp>
    </p:spTree>
    <p:extLst>
      <p:ext uri="{BB962C8B-B14F-4D97-AF65-F5344CB8AC3E}">
        <p14:creationId xmlns:p14="http://schemas.microsoft.com/office/powerpoint/2010/main" val="287999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6D3EE6-1776-2040-95FF-DCC10B4AD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"/>
            <a:ext cx="9144000" cy="4876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EC62AC-8720-5D42-A9B2-FF6622488F32}"/>
              </a:ext>
            </a:extLst>
          </p:cNvPr>
          <p:cNvSpPr txBox="1"/>
          <p:nvPr/>
        </p:nvSpPr>
        <p:spPr>
          <a:xfrm>
            <a:off x="375023" y="4651810"/>
            <a:ext cx="4397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CABLE version (bg209). GPCP observations.</a:t>
            </a:r>
          </a:p>
        </p:txBody>
      </p:sp>
    </p:spTree>
    <p:extLst>
      <p:ext uri="{BB962C8B-B14F-4D97-AF65-F5344CB8AC3E}">
        <p14:creationId xmlns:p14="http://schemas.microsoft.com/office/powerpoint/2010/main" val="429403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F4C3-26C9-EC49-A620-3A1AC019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6323"/>
            <a:ext cx="7886700" cy="712596"/>
          </a:xfrm>
        </p:spPr>
        <p:txBody>
          <a:bodyPr>
            <a:normAutofit/>
          </a:bodyPr>
          <a:lstStyle/>
          <a:p>
            <a:r>
              <a:rPr lang="en-US" sz="2800" dirty="0"/>
              <a:t>Temp and </a:t>
            </a:r>
            <a:r>
              <a:rPr lang="en-US" sz="2800" dirty="0" err="1"/>
              <a:t>Precip</a:t>
            </a:r>
            <a:r>
              <a:rPr lang="en-US" sz="2800" dirty="0"/>
              <a:t>: global scale biases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AC2EB4-348E-A94C-B9E7-86CE39829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974741"/>
              </p:ext>
            </p:extLst>
          </p:nvPr>
        </p:nvGraphicFramePr>
        <p:xfrm>
          <a:off x="1270335" y="898432"/>
          <a:ext cx="4313356" cy="3983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8339">
                  <a:extLst>
                    <a:ext uri="{9D8B030D-6E8A-4147-A177-3AD203B41FA5}">
                      <a16:colId xmlns:a16="http://schemas.microsoft.com/office/drawing/2014/main" val="3222912332"/>
                    </a:ext>
                  </a:extLst>
                </a:gridCol>
                <a:gridCol w="1078339">
                  <a:extLst>
                    <a:ext uri="{9D8B030D-6E8A-4147-A177-3AD203B41FA5}">
                      <a16:colId xmlns:a16="http://schemas.microsoft.com/office/drawing/2014/main" val="3776112536"/>
                    </a:ext>
                  </a:extLst>
                </a:gridCol>
                <a:gridCol w="1078339">
                  <a:extLst>
                    <a:ext uri="{9D8B030D-6E8A-4147-A177-3AD203B41FA5}">
                      <a16:colId xmlns:a16="http://schemas.microsoft.com/office/drawing/2014/main" val="1620982469"/>
                    </a:ext>
                  </a:extLst>
                </a:gridCol>
                <a:gridCol w="1078339">
                  <a:extLst>
                    <a:ext uri="{9D8B030D-6E8A-4147-A177-3AD203B41FA5}">
                      <a16:colId xmlns:a16="http://schemas.microsoft.com/office/drawing/2014/main" val="1741078618"/>
                    </a:ext>
                  </a:extLst>
                </a:gridCol>
              </a:tblGrid>
              <a:tr h="34253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  <a:latin typeface="+mn-lt"/>
                        </a:rPr>
                        <a:t>AMIP AWRMSE bias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242740"/>
                  </a:ext>
                </a:extLst>
              </a:tr>
              <a:tr h="34253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+mn-lt"/>
                        </a:rPr>
                        <a:t> 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  <a:latin typeface="+mn-lt"/>
                        </a:rPr>
                        <a:t>A1.3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  <a:latin typeface="+mn-lt"/>
                        </a:rPr>
                        <a:t>CABLE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  <a:latin typeface="+mn-lt"/>
                        </a:rPr>
                        <a:t>JULES ensemble*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2432193"/>
                  </a:ext>
                </a:extLst>
              </a:tr>
              <a:tr h="34253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+mn-lt"/>
                        </a:rPr>
                        <a:t>Temperature (model – ERAI)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2222705"/>
                  </a:ext>
                </a:extLst>
              </a:tr>
              <a:tr h="34253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+mn-lt"/>
                        </a:rPr>
                        <a:t>annual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  <a:latin typeface="+mn-lt"/>
                        </a:rPr>
                        <a:t>1.21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  <a:latin typeface="+mn-lt"/>
                        </a:rPr>
                        <a:t>1.04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  <a:latin typeface="+mn-lt"/>
                        </a:rPr>
                        <a:t>1.06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824120"/>
                  </a:ext>
                </a:extLst>
              </a:tr>
              <a:tr h="34253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+mn-lt"/>
                        </a:rPr>
                        <a:t>djf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  <a:latin typeface="+mn-lt"/>
                        </a:rPr>
                        <a:t>1.50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  <a:latin typeface="+mn-lt"/>
                        </a:rPr>
                        <a:t>1.29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  <a:latin typeface="+mn-lt"/>
                        </a:rPr>
                        <a:t>1.44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685306"/>
                  </a:ext>
                </a:extLst>
              </a:tr>
              <a:tr h="34253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+mn-lt"/>
                        </a:rPr>
                        <a:t>jja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  <a:latin typeface="+mn-lt"/>
                        </a:rPr>
                        <a:t>1.44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  <a:latin typeface="+mn-lt"/>
                        </a:rPr>
                        <a:t>1.34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  <a:latin typeface="+mn-lt"/>
                        </a:rPr>
                        <a:t>1.33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8974679"/>
                  </a:ext>
                </a:extLst>
              </a:tr>
              <a:tr h="342530">
                <a:tc>
                  <a:txBody>
                    <a:bodyPr/>
                    <a:lstStyle/>
                    <a:p>
                      <a:pPr algn="l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0049515"/>
                  </a:ext>
                </a:extLst>
              </a:tr>
              <a:tr h="34253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+mn-lt"/>
                        </a:rPr>
                        <a:t>Precipitation (model – GPCP)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7234854"/>
                  </a:ext>
                </a:extLst>
              </a:tr>
              <a:tr h="34253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 dirty="0">
                          <a:effectLst/>
                          <a:latin typeface="+mn-lt"/>
                        </a:rPr>
                        <a:t>annual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  <a:latin typeface="+mn-lt"/>
                        </a:rPr>
                        <a:t>1.26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  <a:latin typeface="+mn-lt"/>
                        </a:rPr>
                        <a:t>1.34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  <a:latin typeface="+mn-lt"/>
                        </a:rPr>
                        <a:t>1.23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278398"/>
                  </a:ext>
                </a:extLst>
              </a:tr>
              <a:tr h="34253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+mn-lt"/>
                        </a:rPr>
                        <a:t>djf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  <a:latin typeface="+mn-lt"/>
                        </a:rPr>
                        <a:t>1.57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  <a:latin typeface="+mn-lt"/>
                        </a:rPr>
                        <a:t>1.53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  <a:latin typeface="+mn-lt"/>
                        </a:rPr>
                        <a:t>1.34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079892"/>
                  </a:ext>
                </a:extLst>
              </a:tr>
              <a:tr h="34253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u="none" strike="noStrike">
                          <a:effectLst/>
                          <a:latin typeface="+mn-lt"/>
                        </a:rPr>
                        <a:t>jja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>
                          <a:effectLst/>
                          <a:latin typeface="+mn-lt"/>
                        </a:rPr>
                        <a:t>2.02</a:t>
                      </a:r>
                      <a:endParaRPr lang="en-A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  <a:latin typeface="+mn-lt"/>
                        </a:rPr>
                        <a:t>1.88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>
                          <a:effectLst/>
                          <a:latin typeface="+mn-lt"/>
                        </a:rPr>
                        <a:t>1.72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98234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CDB9608-8705-454E-8CF2-2BE6CCF976A2}"/>
              </a:ext>
            </a:extLst>
          </p:cNvPr>
          <p:cNvSpPr txBox="1"/>
          <p:nvPr/>
        </p:nvSpPr>
        <p:spPr>
          <a:xfrm>
            <a:off x="6619460" y="4460681"/>
            <a:ext cx="1630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3 </a:t>
            </a:r>
            <a:r>
              <a:rPr lang="en-US" sz="1400" dirty="0" err="1"/>
              <a:t>realisations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CE333-3B4B-884F-842A-BC5575631EC6}"/>
              </a:ext>
            </a:extLst>
          </p:cNvPr>
          <p:cNvSpPr txBox="1"/>
          <p:nvPr/>
        </p:nvSpPr>
        <p:spPr>
          <a:xfrm>
            <a:off x="6619460" y="1281486"/>
            <a:ext cx="163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A1.3, ACCESS1.3 AMIP from CMIP5</a:t>
            </a:r>
          </a:p>
        </p:txBody>
      </p:sp>
    </p:spTree>
    <p:extLst>
      <p:ext uri="{BB962C8B-B14F-4D97-AF65-F5344CB8AC3E}">
        <p14:creationId xmlns:p14="http://schemas.microsoft.com/office/powerpoint/2010/main" val="281232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C68DCA-32B3-AA44-A195-1719890A4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0"/>
            <a:ext cx="8572500" cy="5143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A60D02-2D50-8B46-BB9C-2E5494A02C65}"/>
              </a:ext>
            </a:extLst>
          </p:cNvPr>
          <p:cNvSpPr txBox="1"/>
          <p:nvPr/>
        </p:nvSpPr>
        <p:spPr>
          <a:xfrm>
            <a:off x="718956" y="4767444"/>
            <a:ext cx="7768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Bars: AWAP observations. Correlations between AWAP and model annual </a:t>
            </a:r>
            <a:r>
              <a:rPr lang="en-US" sz="1400"/>
              <a:t>time series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087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1435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79F7BD-7E5E-F546-AFE6-8D262A7B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026" y="1532747"/>
            <a:ext cx="4578895" cy="15232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68950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SCC Hub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E6877"/>
      </a:accent1>
      <a:accent2>
        <a:srgbClr val="9E9F9D"/>
      </a:accent2>
      <a:accent3>
        <a:srgbClr val="615E5F"/>
      </a:accent3>
      <a:accent4>
        <a:srgbClr val="899F99"/>
      </a:accent4>
      <a:accent5>
        <a:srgbClr val="2E4045"/>
      </a:accent5>
      <a:accent6>
        <a:srgbClr val="5E3C58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60739987-0465-2146-A55F-979FC588DF3C}" vid="{502EAF14-3905-C040-9C5A-F3C93ECF80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B82DC99B231B4289A7D2DA8AEF491E" ma:contentTypeVersion="0" ma:contentTypeDescription="Create a new document." ma:contentTypeScope="" ma:versionID="7ab2771f0ff6c8db12c66e47e5277da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FE7265-1029-4149-B1EE-3C0A7B4398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6E393D-08A9-448F-AF81-3114C5ACFC4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08FB0DC-211C-4581-BEF8-8316ED0A35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121</Words>
  <Application>Microsoft Macintosh PowerPoint</Application>
  <PresentationFormat>On-screen Show (16:9)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ACCESS-CM2 - AMIP realisations 24 May 2019</vt:lpstr>
      <vt:lpstr>AMIP Surface air temperature</vt:lpstr>
      <vt:lpstr>PowerPoint Presentation</vt:lpstr>
      <vt:lpstr>PowerPoint Presentation</vt:lpstr>
      <vt:lpstr>Temp and Precip: global scale biases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ACCESS-CM2 AMIP realisation 24 May 2019</dc:title>
  <dc:creator>Roger Bodman</dc:creator>
  <cp:lastModifiedBy>Roger Bodman</cp:lastModifiedBy>
  <cp:revision>27</cp:revision>
  <dcterms:created xsi:type="dcterms:W3CDTF">2019-05-17T04:06:29Z</dcterms:created>
  <dcterms:modified xsi:type="dcterms:W3CDTF">2019-05-22T23:52:08Z</dcterms:modified>
</cp:coreProperties>
</file>