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2" r:id="rId5"/>
    <p:sldId id="638" r:id="rId6"/>
    <p:sldId id="639" r:id="rId7"/>
    <p:sldId id="640" r:id="rId8"/>
    <p:sldId id="636" r:id="rId9"/>
    <p:sldId id="637" r:id="rId10"/>
  </p:sldIdLst>
  <p:sldSz cx="9144000" cy="5143500" type="screen16x9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577" userDrawn="1">
          <p15:clr>
            <a:srgbClr val="A4A3A4"/>
          </p15:clr>
        </p15:guide>
        <p15:guide id="3" pos="2880">
          <p15:clr>
            <a:srgbClr val="A4A3A4"/>
          </p15:clr>
        </p15:guide>
        <p15:guide id="4" pos="5647" userDrawn="1">
          <p15:clr>
            <a:srgbClr val="A4A3A4"/>
          </p15:clr>
        </p15:guide>
        <p15:guide id="5" pos="1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bing, Chris (Comms, Clayton)" initials="GC(C" lastIdx="1" clrIdx="0">
    <p:extLst>
      <p:ext uri="{19B8F6BF-5375-455C-9EA6-DF929625EA0E}">
        <p15:presenceInfo xmlns:p15="http://schemas.microsoft.com/office/powerpoint/2012/main" userId="S-1-5-21-61289985-2027487937-1858953157-1893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7"/>
    <a:srgbClr val="06756F"/>
    <a:srgbClr val="CCECFF"/>
    <a:srgbClr val="00313C"/>
    <a:srgbClr val="CBD0E3"/>
    <a:srgbClr val="41B6E6"/>
    <a:srgbClr val="622064"/>
    <a:srgbClr val="CBD0D9"/>
    <a:srgbClr val="9FAEE5"/>
    <a:srgbClr val="2D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79409" autoAdjust="0"/>
  </p:normalViewPr>
  <p:slideViewPr>
    <p:cSldViewPr snapToGrid="0" showGuides="1">
      <p:cViewPr varScale="1">
        <p:scale>
          <a:sx n="106" d="100"/>
          <a:sy n="106" d="100"/>
        </p:scale>
        <p:origin x="120" y="306"/>
      </p:cViewPr>
      <p:guideLst>
        <p:guide orient="horz" pos="1620"/>
        <p:guide orient="horz" pos="577"/>
        <p:guide pos="2880"/>
        <p:guide pos="5647"/>
        <p:guide pos="1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008" y="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A697C-5849-4DDF-A6C8-08E6893940F4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014AF-979A-46D9-9B43-4C67319580D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4441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92BC2-9435-4D31-AEB3-5D5877AD6447}" type="datetimeFigureOut">
              <a:rPr lang="en-AU" smtClean="0"/>
              <a:pPr/>
              <a:t>23/05/2019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96215-5E4C-414D-A8DB-C38AA7CF7C2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18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Acquised</a:t>
            </a:r>
            <a:r>
              <a:rPr lang="en-AU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496215-5E4C-414D-A8DB-C38AA7CF7C2A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25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44440" y="2341960"/>
            <a:ext cx="7611936" cy="810000"/>
          </a:xfr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44440" y="3192819"/>
            <a:ext cx="7619322" cy="270030"/>
          </a:xfrm>
        </p:spPr>
        <p:txBody>
          <a:bodyPr>
            <a:normAutofit/>
          </a:bodyPr>
          <a:lstStyle>
            <a:lvl1pPr marL="0" indent="0" algn="l">
              <a:buNone/>
              <a:defRPr sz="2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grpSp>
        <p:nvGrpSpPr>
          <p:cNvPr id="26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28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2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rgbClr val="00313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5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30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1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3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6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>
              <a:buFontTx/>
              <a:buNone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err="1"/>
              <a:t>Csiro</a:t>
            </a:r>
            <a:r>
              <a:rPr lang="en-AU" dirty="0"/>
              <a:t> Climate science centre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213995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978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0000" y="957263"/>
            <a:ext cx="8460000" cy="3419475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69382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49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0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51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4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5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7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8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3" y="957263"/>
            <a:ext cx="7477125" cy="3419476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994" y="4924512"/>
            <a:ext cx="6083845" cy="93206"/>
          </a:xfrm>
        </p:spPr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pic>
        <p:nvPicPr>
          <p:cNvPr id="47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64123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Option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99"/>
          <p:cNvGrpSpPr/>
          <p:nvPr userDrawn="1"/>
        </p:nvGrpSpPr>
        <p:grpSpPr>
          <a:xfrm>
            <a:off x="0" y="4124457"/>
            <a:ext cx="9144000" cy="745712"/>
            <a:chOff x="1" y="4124455"/>
            <a:chExt cx="9144000" cy="745712"/>
          </a:xfrm>
        </p:grpSpPr>
        <p:grpSp>
          <p:nvGrpSpPr>
            <p:cNvPr id="44" name="Group 98"/>
            <p:cNvGrpSpPr/>
            <p:nvPr userDrawn="1"/>
          </p:nvGrpSpPr>
          <p:grpSpPr>
            <a:xfrm>
              <a:off x="1" y="4124455"/>
              <a:ext cx="9144000" cy="745712"/>
              <a:chOff x="1" y="4124455"/>
              <a:chExt cx="9159874" cy="745712"/>
            </a:xfrm>
          </p:grpSpPr>
          <p:sp>
            <p:nvSpPr>
              <p:cNvPr id="60" name="Freeform 42"/>
              <p:cNvSpPr>
                <a:spLocks noEditPoints="1"/>
              </p:cNvSpPr>
              <p:nvPr/>
            </p:nvSpPr>
            <p:spPr bwMode="auto">
              <a:xfrm>
                <a:off x="1" y="4171566"/>
                <a:ext cx="9159873" cy="698601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0" y="88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881" y="0"/>
                  </a:cxn>
                  <a:cxn ang="0">
                    <a:pos x="2855" y="0"/>
                  </a:cxn>
                  <a:cxn ang="0">
                    <a:pos x="2855" y="88"/>
                  </a:cxn>
                  <a:cxn ang="0">
                    <a:pos x="2415" y="88"/>
                  </a:cxn>
                  <a:cxn ang="0">
                    <a:pos x="2415" y="88"/>
                  </a:cxn>
                  <a:cxn ang="0">
                    <a:pos x="2768" y="220"/>
                  </a:cxn>
                  <a:cxn ang="0">
                    <a:pos x="2881" y="220"/>
                  </a:cxn>
                  <a:cxn ang="0">
                    <a:pos x="2881" y="0"/>
                  </a:cxn>
                </a:cxnLst>
                <a:rect l="0" t="0" r="r" b="b"/>
                <a:pathLst>
                  <a:path w="2881" h="220">
                    <a:moveTo>
                      <a:pt x="2415" y="88"/>
                    </a:moveTo>
                    <a:cubicBezTo>
                      <a:pt x="0" y="88"/>
                      <a:pt x="0" y="88"/>
                      <a:pt x="0" y="88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moveTo>
                      <a:pt x="2881" y="0"/>
                    </a:moveTo>
                    <a:cubicBezTo>
                      <a:pt x="2855" y="0"/>
                      <a:pt x="2855" y="0"/>
                      <a:pt x="2855" y="0"/>
                    </a:cubicBezTo>
                    <a:cubicBezTo>
                      <a:pt x="2855" y="88"/>
                      <a:pt x="2855" y="88"/>
                      <a:pt x="285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15" y="88"/>
                      <a:pt x="2415" y="88"/>
                      <a:pt x="2415" y="88"/>
                    </a:cubicBezTo>
                    <a:cubicBezTo>
                      <a:pt x="2489" y="148"/>
                      <a:pt x="2587" y="220"/>
                      <a:pt x="2768" y="220"/>
                    </a:cubicBezTo>
                    <a:cubicBezTo>
                      <a:pt x="2812" y="220"/>
                      <a:pt x="2881" y="220"/>
                      <a:pt x="2881" y="220"/>
                    </a:cubicBezTo>
                    <a:cubicBezTo>
                      <a:pt x="2881" y="0"/>
                      <a:pt x="2881" y="0"/>
                      <a:pt x="2881" y="0"/>
                    </a:cubicBezTo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2" name="Freeform 43"/>
              <p:cNvSpPr>
                <a:spLocks noEditPoints="1"/>
              </p:cNvSpPr>
              <p:nvPr/>
            </p:nvSpPr>
            <p:spPr bwMode="auto">
              <a:xfrm>
                <a:off x="1" y="4124455"/>
                <a:ext cx="9077765" cy="327091"/>
              </a:xfrm>
              <a:custGeom>
                <a:avLst/>
                <a:gdLst/>
                <a:ahLst/>
                <a:cxnLst>
                  <a:cxn ang="0">
                    <a:pos x="2855" y="15"/>
                  </a:cxn>
                  <a:cxn ang="0">
                    <a:pos x="2773" y="15"/>
                  </a:cxn>
                  <a:cxn ang="0">
                    <a:pos x="2415" y="103"/>
                  </a:cxn>
                  <a:cxn ang="0">
                    <a:pos x="2855" y="103"/>
                  </a:cxn>
                  <a:cxn ang="0">
                    <a:pos x="2855" y="15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3"/>
                  </a:cxn>
                  <a:cxn ang="0">
                    <a:pos x="2415" y="103"/>
                  </a:cxn>
                  <a:cxn ang="0">
                    <a:pos x="2075" y="0"/>
                  </a:cxn>
                </a:cxnLst>
                <a:rect l="0" t="0" r="r" b="b"/>
                <a:pathLst>
                  <a:path w="2855" h="103">
                    <a:moveTo>
                      <a:pt x="2855" y="15"/>
                    </a:moveTo>
                    <a:cubicBezTo>
                      <a:pt x="2773" y="15"/>
                      <a:pt x="2773" y="15"/>
                      <a:pt x="2773" y="15"/>
                    </a:cubicBezTo>
                    <a:cubicBezTo>
                      <a:pt x="2555" y="15"/>
                      <a:pt x="2475" y="80"/>
                      <a:pt x="2415" y="103"/>
                    </a:cubicBezTo>
                    <a:cubicBezTo>
                      <a:pt x="2855" y="103"/>
                      <a:pt x="2855" y="103"/>
                      <a:pt x="2855" y="103"/>
                    </a:cubicBezTo>
                    <a:cubicBezTo>
                      <a:pt x="2855" y="15"/>
                      <a:pt x="2855" y="15"/>
                      <a:pt x="2855" y="15"/>
                    </a:cubicBezTo>
                    <a:moveTo>
                      <a:pt x="207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2415" y="103"/>
                      <a:pt x="2415" y="103"/>
                      <a:pt x="2415" y="103"/>
                    </a:cubicBezTo>
                    <a:cubicBezTo>
                      <a:pt x="2342" y="43"/>
                      <a:pt x="2220" y="0"/>
                      <a:pt x="2075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3" name="Freeform 44"/>
              <p:cNvSpPr>
                <a:spLocks/>
              </p:cNvSpPr>
              <p:nvPr/>
            </p:nvSpPr>
            <p:spPr bwMode="auto">
              <a:xfrm>
                <a:off x="1" y="4171566"/>
                <a:ext cx="7677872" cy="324399"/>
              </a:xfrm>
              <a:custGeom>
                <a:avLst/>
                <a:gdLst/>
                <a:ahLst/>
                <a:cxnLst>
                  <a:cxn ang="0">
                    <a:pos x="2415" y="88"/>
                  </a:cxn>
                  <a:cxn ang="0">
                    <a:pos x="2075" y="0"/>
                  </a:cxn>
                  <a:cxn ang="0">
                    <a:pos x="0" y="0"/>
                  </a:cxn>
                  <a:cxn ang="0">
                    <a:pos x="0" y="102"/>
                  </a:cxn>
                  <a:cxn ang="0">
                    <a:pos x="2202" y="102"/>
                  </a:cxn>
                  <a:cxn ang="0">
                    <a:pos x="2415" y="88"/>
                  </a:cxn>
                </a:cxnLst>
                <a:rect l="0" t="0" r="r" b="b"/>
                <a:pathLst>
                  <a:path w="2415" h="102">
                    <a:moveTo>
                      <a:pt x="2415" y="88"/>
                    </a:moveTo>
                    <a:cubicBezTo>
                      <a:pt x="2333" y="41"/>
                      <a:pt x="2220" y="0"/>
                      <a:pt x="207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202" y="102"/>
                      <a:pt x="2202" y="102"/>
                      <a:pt x="2202" y="102"/>
                    </a:cubicBezTo>
                    <a:cubicBezTo>
                      <a:pt x="2341" y="102"/>
                      <a:pt x="2386" y="99"/>
                      <a:pt x="2415" y="88"/>
                    </a:cubicBezTo>
                  </a:path>
                </a:pathLst>
              </a:custGeom>
              <a:solidFill>
                <a:srgbClr val="00313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  <p:sp>
            <p:nvSpPr>
              <p:cNvPr id="64" name="Freeform 45"/>
              <p:cNvSpPr>
                <a:spLocks/>
              </p:cNvSpPr>
              <p:nvPr/>
            </p:nvSpPr>
            <p:spPr bwMode="auto">
              <a:xfrm>
                <a:off x="7677873" y="4171566"/>
                <a:ext cx="1482002" cy="648796"/>
              </a:xfrm>
              <a:custGeom>
                <a:avLst/>
                <a:gdLst/>
                <a:ahLst/>
                <a:cxnLst>
                  <a:cxn ang="0">
                    <a:pos x="358" y="0"/>
                  </a:cxn>
                  <a:cxn ang="0">
                    <a:pos x="0" y="88"/>
                  </a:cxn>
                  <a:cxn ang="0">
                    <a:pos x="353" y="204"/>
                  </a:cxn>
                  <a:cxn ang="0">
                    <a:pos x="466" y="204"/>
                  </a:cxn>
                  <a:cxn ang="0">
                    <a:pos x="466" y="0"/>
                  </a:cxn>
                  <a:cxn ang="0">
                    <a:pos x="358" y="0"/>
                  </a:cxn>
                </a:cxnLst>
                <a:rect l="0" t="0" r="r" b="b"/>
                <a:pathLst>
                  <a:path w="466" h="204">
                    <a:moveTo>
                      <a:pt x="358" y="0"/>
                    </a:moveTo>
                    <a:cubicBezTo>
                      <a:pt x="140" y="0"/>
                      <a:pt x="60" y="65"/>
                      <a:pt x="0" y="88"/>
                    </a:cubicBezTo>
                    <a:cubicBezTo>
                      <a:pt x="96" y="142"/>
                      <a:pt x="172" y="204"/>
                      <a:pt x="353" y="204"/>
                    </a:cubicBezTo>
                    <a:cubicBezTo>
                      <a:pt x="397" y="204"/>
                      <a:pt x="466" y="204"/>
                      <a:pt x="466" y="204"/>
                    </a:cubicBezTo>
                    <a:cubicBezTo>
                      <a:pt x="466" y="0"/>
                      <a:pt x="466" y="0"/>
                      <a:pt x="466" y="0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AU"/>
              </a:p>
            </p:txBody>
          </p:sp>
        </p:grpSp>
        <p:pic>
          <p:nvPicPr>
            <p:cNvPr id="46" name="Picture 78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301816" y="4256808"/>
              <a:ext cx="489038" cy="489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7" name="Group 19"/>
            <p:cNvGrpSpPr/>
            <p:nvPr userDrawn="1"/>
          </p:nvGrpSpPr>
          <p:grpSpPr>
            <a:xfrm>
              <a:off x="359397" y="4355630"/>
              <a:ext cx="612558" cy="71438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48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1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8774" y="2499742"/>
            <a:ext cx="6121438" cy="1442432"/>
          </a:xfrm>
        </p:spPr>
        <p:txBody>
          <a:bodyPr numCol="2" spcCol="360000">
            <a:normAutofit/>
          </a:bodyPr>
          <a:lstStyle>
            <a:lvl1pPr marL="0" indent="0" algn="l">
              <a:lnSpc>
                <a:spcPct val="90000"/>
              </a:lnSpc>
              <a:spcBef>
                <a:spcPts val="3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spcAft>
                <a:spcPts val="563"/>
              </a:spcAft>
              <a:buNone/>
              <a:defRPr sz="1600">
                <a:solidFill>
                  <a:schemeClr val="bg1"/>
                </a:solidFill>
              </a:defRPr>
            </a:lvl2pPr>
            <a:lvl3pPr marL="266400" indent="-266400" algn="l">
              <a:lnSpc>
                <a:spcPct val="90000"/>
              </a:lnSpc>
              <a:spcBef>
                <a:spcPts val="0"/>
              </a:spcBef>
              <a:buNone/>
              <a:tabLst>
                <a:tab pos="356400" algn="l"/>
              </a:tabLst>
              <a:defRPr sz="1600"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358775" y="1563639"/>
            <a:ext cx="8461374" cy="639365"/>
          </a:xfrm>
        </p:spPr>
        <p:txBody>
          <a:bodyPr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1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59999" y="4219470"/>
            <a:ext cx="4752000" cy="108000"/>
          </a:xfrm>
        </p:spPr>
        <p:txBody>
          <a:bodyPr anchor="ctr">
            <a:noAutofit/>
          </a:bodyPr>
          <a:lstStyle>
            <a:lvl1pPr marL="216000" marR="0" indent="-2160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r>
              <a:rPr lang="en-AU" dirty="0" err="1"/>
              <a:t>Csiro</a:t>
            </a:r>
            <a:r>
              <a:rPr lang="en-AU" dirty="0"/>
              <a:t> climate science centre</a:t>
            </a:r>
          </a:p>
        </p:txBody>
      </p:sp>
    </p:spTree>
    <p:extLst>
      <p:ext uri="{BB962C8B-B14F-4D97-AF65-F5344CB8AC3E}">
        <p14:creationId xmlns:p14="http://schemas.microsoft.com/office/powerpoint/2010/main" val="46302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80961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- dark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31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4637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54646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202500"/>
            <a:ext cx="8460000" cy="6399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dirty="0"/>
              <a:t>Click to edit Master title style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59831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775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1550" y="95131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047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896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dark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1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22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6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9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0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31" name="Picture 7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10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78064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426388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 userDrawn="1"/>
        </p:nvGrpSpPr>
        <p:grpSpPr>
          <a:xfrm>
            <a:off x="-9525" y="4538664"/>
            <a:ext cx="9169400" cy="636985"/>
            <a:chOff x="-9525" y="4538663"/>
            <a:chExt cx="9169400" cy="636985"/>
          </a:xfrm>
        </p:grpSpPr>
        <p:sp>
          <p:nvSpPr>
            <p:cNvPr id="3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4542235"/>
              <a:ext cx="9161463" cy="6012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5" name="Rectangle 7"/>
            <p:cNvSpPr>
              <a:spLocks noChangeArrowheads="1"/>
            </p:cNvSpPr>
            <p:nvPr userDrawn="1"/>
          </p:nvSpPr>
          <p:spPr bwMode="auto">
            <a:xfrm>
              <a:off x="1588" y="4775598"/>
              <a:ext cx="9142412" cy="36790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37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4538663"/>
              <a:ext cx="9169400" cy="636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Rectangle 84"/>
            <p:cNvSpPr>
              <a:spLocks noChangeArrowheads="1"/>
            </p:cNvSpPr>
            <p:nvPr/>
          </p:nvSpPr>
          <p:spPr bwMode="auto">
            <a:xfrm>
              <a:off x="-9525" y="4767263"/>
              <a:ext cx="9167813" cy="408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AutoShape 2"/>
            <p:cNvSpPr>
              <a:spLocks noChangeAspect="1" noChangeArrowheads="1" noTextEdit="1"/>
            </p:cNvSpPr>
            <p:nvPr userDrawn="1"/>
          </p:nvSpPr>
          <p:spPr bwMode="auto">
            <a:xfrm>
              <a:off x="-9525" y="4562475"/>
              <a:ext cx="91694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Rectangle 4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2" name="Rectangle 5"/>
            <p:cNvSpPr>
              <a:spLocks noChangeArrowheads="1"/>
            </p:cNvSpPr>
            <p:nvPr userDrawn="1"/>
          </p:nvSpPr>
          <p:spPr bwMode="auto">
            <a:xfrm>
              <a:off x="0" y="4794250"/>
              <a:ext cx="9150350" cy="352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5" name="Freeform 6"/>
            <p:cNvSpPr>
              <a:spLocks noEditPoints="1"/>
            </p:cNvSpPr>
            <p:nvPr userDrawn="1"/>
          </p:nvSpPr>
          <p:spPr bwMode="auto">
            <a:xfrm>
              <a:off x="0" y="4575175"/>
              <a:ext cx="9150350" cy="498475"/>
            </a:xfrm>
            <a:custGeom>
              <a:avLst/>
              <a:gdLst/>
              <a:ahLst/>
              <a:cxnLst>
                <a:cxn ang="0">
                  <a:pos x="2877" y="10"/>
                </a:cxn>
                <a:cxn ang="0">
                  <a:pos x="2814" y="10"/>
                </a:cxn>
                <a:cxn ang="0">
                  <a:pos x="2576" y="69"/>
                </a:cxn>
                <a:cxn ang="0">
                  <a:pos x="2877" y="69"/>
                </a:cxn>
                <a:cxn ang="0">
                  <a:pos x="2877" y="157"/>
                </a:cxn>
                <a:cxn ang="0">
                  <a:pos x="2877" y="157"/>
                </a:cxn>
                <a:cxn ang="0">
                  <a:pos x="2877" y="10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9"/>
                </a:cxn>
                <a:cxn ang="0">
                  <a:pos x="2576" y="69"/>
                </a:cxn>
                <a:cxn ang="0">
                  <a:pos x="2349" y="0"/>
                </a:cxn>
              </a:cxnLst>
              <a:rect l="0" t="0" r="r" b="b"/>
              <a:pathLst>
                <a:path w="2877" h="157">
                  <a:moveTo>
                    <a:pt x="2877" y="10"/>
                  </a:moveTo>
                  <a:cubicBezTo>
                    <a:pt x="2814" y="10"/>
                    <a:pt x="2814" y="10"/>
                    <a:pt x="2814" y="10"/>
                  </a:cubicBezTo>
                  <a:cubicBezTo>
                    <a:pt x="2669" y="10"/>
                    <a:pt x="2616" y="53"/>
                    <a:pt x="2576" y="69"/>
                  </a:cubicBezTo>
                  <a:cubicBezTo>
                    <a:pt x="2877" y="69"/>
                    <a:pt x="2877" y="69"/>
                    <a:pt x="2877" y="69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57"/>
                    <a:pt x="2877" y="157"/>
                    <a:pt x="2877" y="157"/>
                  </a:cubicBezTo>
                  <a:cubicBezTo>
                    <a:pt x="2877" y="10"/>
                    <a:pt x="2877" y="10"/>
                    <a:pt x="2877" y="10"/>
                  </a:cubicBezTo>
                  <a:moveTo>
                    <a:pt x="23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576" y="69"/>
                    <a:pt x="2576" y="69"/>
                    <a:pt x="2576" y="69"/>
                  </a:cubicBezTo>
                  <a:cubicBezTo>
                    <a:pt x="2527" y="29"/>
                    <a:pt x="2446" y="0"/>
                    <a:pt x="2349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6" name="Freeform 7"/>
            <p:cNvSpPr>
              <a:spLocks noEditPoints="1"/>
            </p:cNvSpPr>
            <p:nvPr userDrawn="1"/>
          </p:nvSpPr>
          <p:spPr bwMode="auto">
            <a:xfrm>
              <a:off x="0" y="4794250"/>
              <a:ext cx="9150350" cy="279400"/>
            </a:xfrm>
            <a:custGeom>
              <a:avLst/>
              <a:gdLst/>
              <a:ahLst/>
              <a:cxnLst>
                <a:cxn ang="0">
                  <a:pos x="2576" y="0"/>
                </a:cxn>
                <a:cxn ang="0">
                  <a:pos x="0" y="0"/>
                </a:cxn>
                <a:cxn ang="0">
                  <a:pos x="0" y="9"/>
                </a:cxn>
                <a:cxn ang="0">
                  <a:pos x="2434" y="9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77" y="0"/>
                </a:cxn>
                <a:cxn ang="0">
                  <a:pos x="2576" y="0"/>
                </a:cxn>
                <a:cxn ang="0">
                  <a:pos x="2576" y="0"/>
                </a:cxn>
                <a:cxn ang="0">
                  <a:pos x="2811" y="88"/>
                </a:cxn>
                <a:cxn ang="0">
                  <a:pos x="2877" y="88"/>
                </a:cxn>
                <a:cxn ang="0">
                  <a:pos x="2877" y="0"/>
                </a:cxn>
              </a:cxnLst>
              <a:rect l="0" t="0" r="r" b="b"/>
              <a:pathLst>
                <a:path w="2877" h="88">
                  <a:moveTo>
                    <a:pt x="25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434" y="9"/>
                    <a:pt x="2434" y="9"/>
                    <a:pt x="2434" y="9"/>
                  </a:cubicBezTo>
                  <a:cubicBezTo>
                    <a:pt x="2526" y="9"/>
                    <a:pt x="2556" y="7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moveTo>
                    <a:pt x="2877" y="0"/>
                  </a:moveTo>
                  <a:cubicBezTo>
                    <a:pt x="2576" y="0"/>
                    <a:pt x="2576" y="0"/>
                    <a:pt x="2576" y="0"/>
                  </a:cubicBezTo>
                  <a:cubicBezTo>
                    <a:pt x="2576" y="0"/>
                    <a:pt x="2576" y="0"/>
                    <a:pt x="2576" y="0"/>
                  </a:cubicBezTo>
                  <a:cubicBezTo>
                    <a:pt x="2625" y="40"/>
                    <a:pt x="2691" y="88"/>
                    <a:pt x="2811" y="88"/>
                  </a:cubicBezTo>
                  <a:cubicBezTo>
                    <a:pt x="2841" y="88"/>
                    <a:pt x="2877" y="88"/>
                    <a:pt x="2877" y="88"/>
                  </a:cubicBezTo>
                  <a:cubicBezTo>
                    <a:pt x="2877" y="0"/>
                    <a:pt x="2877" y="0"/>
                    <a:pt x="2877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0" y="4606925"/>
              <a:ext cx="8193088" cy="215900"/>
            </a:xfrm>
            <a:custGeom>
              <a:avLst/>
              <a:gdLst/>
              <a:ahLst/>
              <a:cxnLst>
                <a:cxn ang="0">
                  <a:pos x="2576" y="59"/>
                </a:cxn>
                <a:cxn ang="0">
                  <a:pos x="2349" y="0"/>
                </a:cxn>
                <a:cxn ang="0">
                  <a:pos x="0" y="0"/>
                </a:cxn>
                <a:cxn ang="0">
                  <a:pos x="0" y="68"/>
                </a:cxn>
                <a:cxn ang="0">
                  <a:pos x="2434" y="68"/>
                </a:cxn>
                <a:cxn ang="0">
                  <a:pos x="2576" y="59"/>
                </a:cxn>
              </a:cxnLst>
              <a:rect l="0" t="0" r="r" b="b"/>
              <a:pathLst>
                <a:path w="2576" h="68">
                  <a:moveTo>
                    <a:pt x="2576" y="59"/>
                  </a:moveTo>
                  <a:cubicBezTo>
                    <a:pt x="2521" y="27"/>
                    <a:pt x="2446" y="0"/>
                    <a:pt x="234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2434" y="68"/>
                    <a:pt x="2434" y="68"/>
                    <a:pt x="2434" y="68"/>
                  </a:cubicBezTo>
                  <a:cubicBezTo>
                    <a:pt x="2526" y="68"/>
                    <a:pt x="2556" y="66"/>
                    <a:pt x="2576" y="59"/>
                  </a:cubicBezTo>
                </a:path>
              </a:pathLst>
            </a:custGeom>
            <a:solidFill>
              <a:srgbClr val="00313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8193088" y="4606925"/>
              <a:ext cx="957263" cy="43180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0" y="59"/>
                </a:cxn>
                <a:cxn ang="0">
                  <a:pos x="235" y="136"/>
                </a:cxn>
                <a:cxn ang="0">
                  <a:pos x="301" y="136"/>
                </a:cxn>
                <a:cxn ang="0">
                  <a:pos x="301" y="0"/>
                </a:cxn>
                <a:cxn ang="0">
                  <a:pos x="238" y="0"/>
                </a:cxn>
              </a:cxnLst>
              <a:rect l="0" t="0" r="r" b="b"/>
              <a:pathLst>
                <a:path w="301" h="136">
                  <a:moveTo>
                    <a:pt x="238" y="0"/>
                  </a:moveTo>
                  <a:cubicBezTo>
                    <a:pt x="93" y="0"/>
                    <a:pt x="40" y="43"/>
                    <a:pt x="0" y="59"/>
                  </a:cubicBezTo>
                  <a:cubicBezTo>
                    <a:pt x="64" y="95"/>
                    <a:pt x="115" y="136"/>
                    <a:pt x="235" y="136"/>
                  </a:cubicBezTo>
                  <a:cubicBezTo>
                    <a:pt x="265" y="136"/>
                    <a:pt x="301" y="136"/>
                    <a:pt x="301" y="136"/>
                  </a:cubicBezTo>
                  <a:cubicBezTo>
                    <a:pt x="301" y="0"/>
                    <a:pt x="301" y="0"/>
                    <a:pt x="301" y="0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F7F7F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49" name="Picture 78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03656" y="4659719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776" y="205980"/>
            <a:ext cx="8461374" cy="63936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778" y="951311"/>
            <a:ext cx="8461375" cy="342964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994" y="4924512"/>
            <a:ext cx="6083845" cy="9320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fr-FR"/>
              <a:t>Martin Dix |  Climate Science Centre</a:t>
            </a:r>
            <a:endParaRPr lang="en-AU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30201" y="4924512"/>
            <a:ext cx="288789" cy="955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ABE124A-B5C5-46E0-B944-45307B126769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36" name="AutoShape 4"/>
          <p:cNvSpPr>
            <a:spLocks noChangeAspect="1" noChangeArrowheads="1" noTextEdit="1"/>
          </p:cNvSpPr>
          <p:nvPr userDrawn="1"/>
        </p:nvSpPr>
        <p:spPr bwMode="auto">
          <a:xfrm>
            <a:off x="3178" y="2494956"/>
            <a:ext cx="9161463" cy="60126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38" name="Rectangle 7"/>
          <p:cNvSpPr>
            <a:spLocks noChangeArrowheads="1"/>
          </p:cNvSpPr>
          <p:nvPr userDrawn="1"/>
        </p:nvSpPr>
        <p:spPr bwMode="auto">
          <a:xfrm>
            <a:off x="12701" y="2728318"/>
            <a:ext cx="9142412" cy="367903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44" name="Rectangle 84"/>
          <p:cNvSpPr>
            <a:spLocks noChangeArrowheads="1"/>
          </p:cNvSpPr>
          <p:nvPr/>
        </p:nvSpPr>
        <p:spPr bwMode="auto">
          <a:xfrm>
            <a:off x="1591" y="2719984"/>
            <a:ext cx="9167813" cy="408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84" r:id="rId3"/>
    <p:sldLayoutId id="2147483680" r:id="rId4"/>
    <p:sldLayoutId id="2147483679" r:id="rId5"/>
    <p:sldLayoutId id="2147483661" r:id="rId6"/>
    <p:sldLayoutId id="2147483663" r:id="rId7"/>
    <p:sldLayoutId id="2147483685" r:id="rId8"/>
    <p:sldLayoutId id="2147483664" r:id="rId9"/>
    <p:sldLayoutId id="2147483667" r:id="rId10"/>
    <p:sldLayoutId id="2147483665" r:id="rId11"/>
    <p:sldLayoutId id="214748368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90000"/>
        </a:lnSpc>
        <a:spcBef>
          <a:spcPts val="600"/>
        </a:spcBef>
        <a:buFont typeface="Calibri" pitchFamily="34" charset="0"/>
        <a:buChar char="•"/>
        <a:tabLst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9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8" r="12878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901" y="2391580"/>
            <a:ext cx="6960197" cy="1151953"/>
          </a:xfrm>
        </p:spPr>
        <p:txBody>
          <a:bodyPr>
            <a:normAutofit fontScale="90000"/>
          </a:bodyPr>
          <a:lstStyle/>
          <a:p>
            <a:pPr algn="ctr"/>
            <a:r>
              <a:rPr lang="en-AU" dirty="0"/>
              <a:t>Current state of ACCESS-CM2 CMIP6 simulations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dirty="0"/>
              <a:t>CSIRO Climate Science Centre</a:t>
            </a:r>
          </a:p>
        </p:txBody>
      </p:sp>
      <p:sp>
        <p:nvSpPr>
          <p:cNvPr id="16" name="Footer Placeholder 2"/>
          <p:cNvSpPr txBox="1">
            <a:spLocks/>
          </p:cNvSpPr>
          <p:nvPr/>
        </p:nvSpPr>
        <p:spPr bwMode="auto">
          <a:xfrm>
            <a:off x="344440" y="4653644"/>
            <a:ext cx="8042275" cy="188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AU" sz="1600" b="1" dirty="0">
                <a:solidFill>
                  <a:schemeClr val="bg1"/>
                </a:solidFill>
                <a:latin typeface="Calibri" pitchFamily="34" charset="0"/>
              </a:rPr>
              <a:t>Martin Dix</a:t>
            </a:r>
            <a:r>
              <a:rPr lang="en-AU" sz="1600" dirty="0">
                <a:solidFill>
                  <a:schemeClr val="bg1"/>
                </a:solidFill>
                <a:latin typeface="Calibri" pitchFamily="34" charset="0"/>
              </a:rPr>
              <a:t>|  Coupled climate modelling team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72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8CF1-4193-4850-8FA1-4E23E116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Spinup</a:t>
            </a:r>
            <a:r>
              <a:rPr lang="en-AU" dirty="0"/>
              <a:t> and DECK runs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4F1FB-5283-43D3-8938-E0AC68D6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41FFB-619F-408C-B0B7-0C17DC8AE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0108E-5F01-4DE2-B880-032AD52BD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25" y="845344"/>
            <a:ext cx="4389500" cy="329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06F359-2899-4143-BB6D-4E2A1E50B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173" y="845345"/>
            <a:ext cx="438950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7C16-EA6E-43FC-B345-CB1E69AB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5B07-55CD-4D91-B8FD-8401B3196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Sea salt aerosol showed problems from unphysical spikes in CABLE diagnostic 10m wind speed in calm stable conditions</a:t>
            </a:r>
          </a:p>
          <a:p>
            <a:r>
              <a:rPr lang="en-AU" dirty="0"/>
              <a:t>Surface fluxes unaffected so expect little effect on overall climate</a:t>
            </a:r>
          </a:p>
          <a:p>
            <a:r>
              <a:rPr lang="en-AU" dirty="0"/>
              <a:t>However several important CMIP6 diagnostics show effect </a:t>
            </a:r>
          </a:p>
          <a:p>
            <a:pPr lvl="1"/>
            <a:r>
              <a:rPr lang="en-AU" dirty="0"/>
              <a:t>E.g., daily surface net solar radiation</a:t>
            </a:r>
          </a:p>
          <a:p>
            <a:r>
              <a:rPr lang="en-AU" b="1" dirty="0"/>
              <a:t>Decided we couldn’t submit the simulations to CMIP6 with this problem</a:t>
            </a:r>
          </a:p>
          <a:p>
            <a:r>
              <a:rPr lang="en-AU" dirty="0"/>
              <a:t>PI control restarted with CABLE problem fixed</a:t>
            </a:r>
          </a:p>
          <a:p>
            <a:pPr lvl="1"/>
            <a:r>
              <a:rPr lang="en-AU" dirty="0"/>
              <a:t>Also some other JULES/UKCA sea-salt related bugs fixed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DF277-577F-4C21-B22F-F6D45ED3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1AF6-D672-4B08-9319-1602D4AAD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25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1EEA-11DF-4961-8343-953678A4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New PI control simulations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0CACA-D38F-4300-AD37-C29368BD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9F0E0-D234-4513-B4F2-FDBB1974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EE96B-73CA-4516-9D96-95338EDEA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0" y="845345"/>
            <a:ext cx="4389500" cy="329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BC2AD-B224-41A3-B975-D11920BA36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" b="-1398"/>
          <a:stretch/>
        </p:blipFill>
        <p:spPr>
          <a:xfrm>
            <a:off x="5509613" y="29140"/>
            <a:ext cx="3218967" cy="230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DDBBF4-6425-44BD-AE87-700B18B43E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4" b="1383"/>
          <a:stretch/>
        </p:blipFill>
        <p:spPr>
          <a:xfrm>
            <a:off x="5509612" y="2242346"/>
            <a:ext cx="3218967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3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5E0-4DD4-41E8-A2EF-C418298A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Equilibrium climate sensitivity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146AB-04C0-415D-8540-650B25F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ACED-E544-462A-A248-AC3337184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93A1B-A735-4177-BE8B-9A9D6FF58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22" y="735607"/>
            <a:ext cx="4389500" cy="3292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AB211-8743-4C88-8EBA-17B52C1D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32" y="735606"/>
            <a:ext cx="4389500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7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5E0-4DD4-41E8-A2EF-C418298A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Equilibrium climate sensitivity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146AB-04C0-415D-8540-650B25F2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Martin Dix |  Climate Science Centre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ACED-E544-462A-A248-AC3337184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ABE124A-B5C5-46E0-B944-45307B126769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6E477-283F-4E92-B8A2-43A887D1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94002"/>
            <a:ext cx="4740660" cy="355549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246C98-B03B-4BD0-8BEE-1EFE27DF4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25848"/>
              </p:ext>
            </p:extLst>
          </p:nvPr>
        </p:nvGraphicFramePr>
        <p:xfrm>
          <a:off x="5298039" y="1119141"/>
          <a:ext cx="328858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900">
                <a:tc>
                  <a:txBody>
                    <a:bodyPr/>
                    <a:lstStyle/>
                    <a:p>
                      <a:r>
                        <a:rPr lang="en-AU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2xCO2</a:t>
                      </a:r>
                      <a:r>
                        <a:rPr lang="en-AU" baseline="0" dirty="0"/>
                        <a:t> ECS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Std</a:t>
                      </a:r>
                      <a:r>
                        <a:rPr lang="en-AU" dirty="0"/>
                        <a:t> 150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Std 90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Ozone</a:t>
                      </a:r>
                      <a:r>
                        <a:rPr lang="en-AU" baseline="0" dirty="0"/>
                        <a:t> fix 90 years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466F6A89-86CE-48C4-93EC-DE7EFD569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266" y="2869579"/>
            <a:ext cx="4228571" cy="6057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27AA81-DC84-4992-A30A-7EA817ED6939}"/>
              </a:ext>
            </a:extLst>
          </p:cNvPr>
          <p:cNvSpPr txBox="1"/>
          <p:nvPr/>
        </p:nvSpPr>
        <p:spPr>
          <a:xfrm>
            <a:off x="5636370" y="3475293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Science, 19 April 2019</a:t>
            </a:r>
          </a:p>
        </p:txBody>
      </p:sp>
    </p:spTree>
    <p:extLst>
      <p:ext uri="{BB962C8B-B14F-4D97-AF65-F5344CB8AC3E}">
        <p14:creationId xmlns:p14="http://schemas.microsoft.com/office/powerpoint/2010/main" val="23413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CSIRO Theme - OA Review">
  <a:themeElements>
    <a:clrScheme name="CSIRO Sky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41B6E6"/>
      </a:accent1>
      <a:accent2>
        <a:srgbClr val="004B87"/>
      </a:accent2>
      <a:accent3>
        <a:srgbClr val="78BE20"/>
      </a:accent3>
      <a:accent4>
        <a:srgbClr val="4A7729"/>
      </a:accent4>
      <a:accent5>
        <a:srgbClr val="00A9CE"/>
      </a:accent5>
      <a:accent6>
        <a:srgbClr val="00313C"/>
      </a:accent6>
      <a:hlink>
        <a:srgbClr val="9FAEE5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0BBBEF49E70E4EB47049F3E1CFC54E" ma:contentTypeVersion="0" ma:contentTypeDescription="Create a new document." ma:contentTypeScope="" ma:versionID="0831a169ef363171d7d753091f4d24f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F1F81A-E282-4178-85D8-E89AB2237F0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4E79EF-F1FE-46B7-B4F2-2EDFB4F9A8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DD39FA-858E-49F0-8874-BAF5DA398A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Widescreen</Template>
  <TotalTime>53864</TotalTime>
  <Words>169</Words>
  <Application>Microsoft Office PowerPoint</Application>
  <PresentationFormat>On-screen Show (16:9)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CSIRO Theme - OA Review</vt:lpstr>
      <vt:lpstr>Current state of ACCESS-CM2 CMIP6 simulations</vt:lpstr>
      <vt:lpstr>Spinup and DECK runs</vt:lpstr>
      <vt:lpstr>Recent problems</vt:lpstr>
      <vt:lpstr>New PI control simulations</vt:lpstr>
      <vt:lpstr>Equilibrium climate sensitivity</vt:lpstr>
      <vt:lpstr>Equilibrium climate sensitivity</vt:lpstr>
    </vt:vector>
  </TitlesOfParts>
  <Company>CSIRO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 ECR PowerPoint</dc:title>
  <dc:creator>Gerbing, Chris (Comms, Clayton)</dc:creator>
  <cp:lastModifiedBy>Dix, Martin (O&amp;A, Aspendale)</cp:lastModifiedBy>
  <cp:revision>323</cp:revision>
  <cp:lastPrinted>2018-10-08T09:00:12Z</cp:lastPrinted>
  <dcterms:created xsi:type="dcterms:W3CDTF">2018-08-22T22:06:23Z</dcterms:created>
  <dcterms:modified xsi:type="dcterms:W3CDTF">2019-05-23T03:47:42Z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0x0101003B0BBBEF49E70E4EB47049F3E1CFC54E</vt:lpwstr>
  </property>
</Properties>
</file>