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5">
  <p:sldMasterIdLst>
    <p:sldMasterId id="2147484015" r:id="rId1"/>
    <p:sldMasterId id="2147484019" r:id="rId2"/>
  </p:sldMasterIdLst>
  <p:notesMasterIdLst>
    <p:notesMasterId r:id="rId9"/>
  </p:notesMasterIdLst>
  <p:handoutMasterIdLst>
    <p:handoutMasterId r:id="rId10"/>
  </p:handoutMasterIdLst>
  <p:sldIdLst>
    <p:sldId id="597" r:id="rId3"/>
    <p:sldId id="651" r:id="rId4"/>
    <p:sldId id="640" r:id="rId5"/>
    <p:sldId id="654" r:id="rId6"/>
    <p:sldId id="656" r:id="rId7"/>
    <p:sldId id="641" r:id="rId8"/>
  </p:sldIdLst>
  <p:sldSz cx="12192000" cy="6858000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4C6E8F-55F7-4B10-AB3D-8C2AB87EF6A4}">
          <p14:sldIdLst>
            <p14:sldId id="597"/>
            <p14:sldId id="651"/>
            <p14:sldId id="640"/>
            <p14:sldId id="654"/>
            <p14:sldId id="656"/>
            <p14:sldId id="641"/>
          </p14:sldIdLst>
        </p14:section>
        <p14:section name="Untitled Section" id="{E762797E-FA84-4DFB-9339-B9153488387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CC"/>
    <a:srgbClr val="CCFF99"/>
    <a:srgbClr val="CCFFCC"/>
    <a:srgbClr val="CCFFFF"/>
    <a:srgbClr val="660066"/>
    <a:srgbClr val="FF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94352" autoAdjust="0"/>
  </p:normalViewPr>
  <p:slideViewPr>
    <p:cSldViewPr>
      <p:cViewPr varScale="1">
        <p:scale>
          <a:sx n="102" d="100"/>
          <a:sy n="102" d="100"/>
        </p:scale>
        <p:origin x="82" y="7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72" y="61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58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7313" y="644525"/>
            <a:ext cx="6972301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39" tIns="45162" rIns="91939" bIns="451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1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7313" y="644525"/>
            <a:ext cx="6972301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7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Arial" panose="020B0604020202020204" pitchFamily="34" charset="0"/>
              </a:rPr>
              <a:t>Dry deposition is about three times the tropospheric</a:t>
            </a:r>
            <a:r>
              <a:rPr lang="en-AU" altLang="en-US" baseline="0" dirty="0">
                <a:latin typeface="Arial" panose="020B0604020202020204" pitchFamily="34" charset="0"/>
              </a:rPr>
              <a:t> ozone burden</a:t>
            </a:r>
            <a:endParaRPr lang="en-AU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9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4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8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35983" y="357189"/>
            <a:ext cx="12260545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7" y="126841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26841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04137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7409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09657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000" y="1276350"/>
            <a:ext cx="1128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8496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0583" y="6056314"/>
            <a:ext cx="12215284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0001" y="1276350"/>
            <a:ext cx="9969500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3989" y="6504332"/>
            <a:ext cx="8111793" cy="124274"/>
          </a:xfrm>
        </p:spPr>
        <p:txBody>
          <a:bodyPr/>
          <a:lstStyle/>
          <a:p>
            <a:r>
              <a:rPr lang="en-AU"/>
              <a:t>Modelling 20th century atmospheric composition  |  Matt Woodhouse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2914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366" y="3717032"/>
            <a:ext cx="8161917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78368" y="2744925"/>
            <a:ext cx="1128183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91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366" y="2168860"/>
            <a:ext cx="8161917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7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8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96" y="5500320"/>
            <a:ext cx="12227979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8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35984" y="357188"/>
            <a:ext cx="1226595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26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3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35983" y="357189"/>
            <a:ext cx="12260545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56239" y="5665420"/>
                <a:ext cx="518495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8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4872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1980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0484" y="270000"/>
            <a:ext cx="1128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3014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700" y="6051551"/>
            <a:ext cx="12225867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274639"/>
            <a:ext cx="11281832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68" y="1268413"/>
            <a:ext cx="11281833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989" y="6504332"/>
            <a:ext cx="8111793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4234" y="3326607"/>
            <a:ext cx="12215284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6935" y="3637756"/>
            <a:ext cx="12189883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2117" y="3321844"/>
            <a:ext cx="1222586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2118" y="3626644"/>
            <a:ext cx="12223751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700" y="6051551"/>
            <a:ext cx="12225867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63309" y="6177907"/>
              <a:ext cx="403363" cy="50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274639"/>
            <a:ext cx="11281832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68" y="1268413"/>
            <a:ext cx="11281833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989" y="6504332"/>
            <a:ext cx="8111793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4234" y="3326607"/>
            <a:ext cx="12215284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6935" y="3637756"/>
            <a:ext cx="12189883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2117" y="3321844"/>
            <a:ext cx="1222586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2118" y="3626644"/>
            <a:ext cx="12223751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2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ca.ac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6.wmf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5360" y="2709611"/>
            <a:ext cx="11448158" cy="935413"/>
          </a:xfrm>
        </p:spPr>
        <p:txBody>
          <a:bodyPr>
            <a:noAutofit/>
          </a:bodyPr>
          <a:lstStyle/>
          <a:p>
            <a:r>
              <a:rPr lang="en-AU" sz="4000" dirty="0"/>
              <a:t>Improving tropospheric ozone in ACCESS‐UKCA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Climate Science Centre, Oceans and atmosphere Business Unit</a:t>
            </a:r>
          </a:p>
        </p:txBody>
      </p:sp>
      <p:sp>
        <p:nvSpPr>
          <p:cNvPr id="12" name="Footer Placeholder 2"/>
          <p:cNvSpPr txBox="1">
            <a:spLocks/>
          </p:cNvSpPr>
          <p:nvPr/>
        </p:nvSpPr>
        <p:spPr bwMode="auto">
          <a:xfrm>
            <a:off x="335360" y="3861048"/>
            <a:ext cx="8042275" cy="5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sz="2400" b="1" dirty="0">
                <a:solidFill>
                  <a:srgbClr val="FFFFFF"/>
                </a:solidFill>
                <a:latin typeface="Calibri" pitchFamily="34" charset="0"/>
              </a:rPr>
              <a:t>Ashok Luhar, Matt Woodhouse and Ian </a:t>
            </a:r>
            <a:r>
              <a:rPr lang="en-AU" sz="2400" b="1" dirty="0" err="1">
                <a:solidFill>
                  <a:srgbClr val="FFFFFF"/>
                </a:solidFill>
                <a:latin typeface="Calibri" pitchFamily="34" charset="0"/>
              </a:rPr>
              <a:t>Galbally</a:t>
            </a:r>
            <a:endParaRPr lang="en-US" sz="2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853777" y="6309320"/>
            <a:ext cx="6083845" cy="237036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AU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86026DC-F9D4-4E81-A7CD-D0D0BA5DC327}"/>
              </a:ext>
            </a:extLst>
          </p:cNvPr>
          <p:cNvSpPr txBox="1">
            <a:spLocks/>
          </p:cNvSpPr>
          <p:nvPr/>
        </p:nvSpPr>
        <p:spPr bwMode="auto">
          <a:xfrm>
            <a:off x="335359" y="4365104"/>
            <a:ext cx="11737305" cy="5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b="1" dirty="0">
                <a:solidFill>
                  <a:srgbClr val="FFFFFF"/>
                </a:solidFill>
                <a:latin typeface="Calibri" pitchFamily="34" charset="0"/>
              </a:rPr>
              <a:t>Acknowledgements: Luke Abraham (Cambridge), Fiona O’Connor (Met Office), Marcus Thatcher, </a:t>
            </a:r>
            <a:r>
              <a:rPr lang="en-AU" b="1" dirty="0" err="1">
                <a:solidFill>
                  <a:srgbClr val="FFFFFF"/>
                </a:solidFill>
                <a:latin typeface="Calibri" pitchFamily="34" charset="0"/>
              </a:rPr>
              <a:t>Bodeker</a:t>
            </a:r>
            <a:r>
              <a:rPr lang="en-AU" b="1" dirty="0">
                <a:solidFill>
                  <a:srgbClr val="FFFFFF"/>
                </a:solidFill>
                <a:latin typeface="Calibri" pitchFamily="34" charset="0"/>
              </a:rPr>
              <a:t> Scientific, NCI, ECMWF, WDCGG and more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AU" sz="1600" b="1" dirty="0">
              <a:solidFill>
                <a:srgbClr val="FFFFFF"/>
              </a:solidFill>
              <a:latin typeface="Calibri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itchFamily="34" charset="0"/>
              </a:rPr>
              <a:t>ACCESS Science Day, 24 May 2019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8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116632"/>
            <a:ext cx="7488832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/>
              <a:t>Tropospheric ozone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844D7-DABA-4986-9F8E-14DC1FC8F786}"/>
              </a:ext>
            </a:extLst>
          </p:cNvPr>
          <p:cNvSpPr txBox="1">
            <a:spLocks noChangeArrowheads="1"/>
          </p:cNvSpPr>
          <p:nvPr/>
        </p:nvSpPr>
        <p:spPr>
          <a:xfrm>
            <a:off x="401452" y="764704"/>
            <a:ext cx="11389096" cy="587365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Ozone is a greenhouse gas, and impacts human health and plant productivity</a:t>
            </a:r>
          </a:p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Ozone represents about 15% of the net anthropogenic radiative forcing - dominated by tropospheric ozone</a:t>
            </a:r>
          </a:p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Ozone is not emitted directly but formed by photochemical reactions involving precursor species (e.g. NO</a:t>
            </a:r>
            <a:r>
              <a:rPr lang="en-AU" sz="1800" baseline="-25000" dirty="0"/>
              <a:t>x</a:t>
            </a:r>
            <a:r>
              <a:rPr lang="en-AU" sz="1800" dirty="0"/>
              <a:t>)</a:t>
            </a:r>
          </a:p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Tropospheric ozone budget (</a:t>
            </a:r>
            <a:r>
              <a:rPr lang="da-DK" sz="1800" dirty="0"/>
              <a:t>IPCC AR5</a:t>
            </a:r>
            <a:r>
              <a:rPr lang="en-AU" sz="1800" dirty="0"/>
              <a:t>):</a:t>
            </a:r>
            <a:br>
              <a:rPr lang="en-AU" sz="1800" dirty="0"/>
            </a:br>
            <a:r>
              <a:rPr lang="en-AU" sz="1800" dirty="0">
                <a:solidFill>
                  <a:srgbClr val="FF0000"/>
                </a:solidFill>
              </a:rPr>
              <a:t>Chemical production + stratosphere-to-troposphere exchange (STE) = chemical loss        +  dry deposition loss</a:t>
            </a:r>
            <a:br>
              <a:rPr lang="en-AU" sz="1800" dirty="0">
                <a:solidFill>
                  <a:srgbClr val="FF0000"/>
                </a:solidFill>
              </a:rPr>
            </a:br>
            <a:r>
              <a:rPr lang="en-AU" sz="1600" dirty="0"/>
              <a:t>(4877 ± 853 </a:t>
            </a:r>
            <a:r>
              <a:rPr lang="en-AU" sz="1600" dirty="0" err="1"/>
              <a:t>Tg</a:t>
            </a:r>
            <a:r>
              <a:rPr lang="en-AU" sz="1600" dirty="0"/>
              <a:t> yr</a:t>
            </a:r>
            <a:r>
              <a:rPr lang="en-AU" sz="1600" baseline="30000" dirty="0"/>
              <a:t>-1</a:t>
            </a:r>
            <a:r>
              <a:rPr lang="en-AU" sz="1600" dirty="0"/>
              <a:t>)         +  (477 ± 96 </a:t>
            </a:r>
            <a:r>
              <a:rPr lang="en-AU" sz="1600" dirty="0" err="1"/>
              <a:t>Tg</a:t>
            </a:r>
            <a:r>
              <a:rPr lang="en-AU" sz="1600" dirty="0"/>
              <a:t> yr</a:t>
            </a:r>
            <a:r>
              <a:rPr lang="en-AU" sz="1600" baseline="30000" dirty="0"/>
              <a:t>-1</a:t>
            </a:r>
            <a:r>
              <a:rPr lang="en-AU" sz="1600" dirty="0"/>
              <a:t>)                                                            = (4260 ± 645 </a:t>
            </a:r>
            <a:r>
              <a:rPr lang="en-AU" sz="1600" dirty="0" err="1"/>
              <a:t>Tg</a:t>
            </a:r>
            <a:r>
              <a:rPr lang="en-AU" sz="1600" dirty="0"/>
              <a:t> yr</a:t>
            </a:r>
            <a:r>
              <a:rPr lang="en-AU" sz="1600" baseline="30000" dirty="0"/>
              <a:t>-1</a:t>
            </a:r>
            <a:r>
              <a:rPr lang="en-AU" sz="1600" dirty="0"/>
              <a:t>) +  (1094 ± 264 </a:t>
            </a:r>
            <a:r>
              <a:rPr lang="en-AU" sz="1600" dirty="0" err="1"/>
              <a:t>Tg</a:t>
            </a:r>
            <a:r>
              <a:rPr lang="en-AU" sz="1600" dirty="0"/>
              <a:t> yr</a:t>
            </a:r>
            <a:r>
              <a:rPr lang="en-AU" sz="1600" baseline="30000" dirty="0"/>
              <a:t>-1</a:t>
            </a:r>
            <a:r>
              <a:rPr lang="en-AU" sz="1600" dirty="0"/>
              <a:t>)</a:t>
            </a:r>
            <a:br>
              <a:rPr lang="en-AU" sz="1600" dirty="0"/>
            </a:br>
            <a:br>
              <a:rPr lang="en-AU" sz="1600" dirty="0"/>
            </a:br>
            <a:r>
              <a:rPr lang="en-AU" sz="1800" dirty="0"/>
              <a:t>Ozone burden = 337 ± 23 </a:t>
            </a:r>
            <a:r>
              <a:rPr lang="en-AU" sz="1800" dirty="0" err="1"/>
              <a:t>Tg</a:t>
            </a:r>
            <a:r>
              <a:rPr lang="en-AU" sz="1800" dirty="0"/>
              <a:t> 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sz="1800" dirty="0"/>
              <a:t>In models, ozone burden and bias is linked to the processes associated with the above budget components, also impact OH</a:t>
            </a:r>
            <a:r>
              <a:rPr lang="en-AU" sz="1800" baseline="30000" dirty="0"/>
              <a:t>-</a:t>
            </a:r>
            <a:r>
              <a:rPr lang="en-AU" sz="1800" dirty="0"/>
              <a:t>, CH</a:t>
            </a:r>
            <a:r>
              <a:rPr lang="en-AU" sz="1800" baseline="-25000" dirty="0"/>
              <a:t>4</a:t>
            </a:r>
            <a:r>
              <a:rPr lang="en-AU" sz="1800" dirty="0"/>
              <a:t>, CO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sz="1800" dirty="0"/>
              <a:t>We have investigated processes influencing tropospheric ozone in ACCESS-UKCA (UK Chemistry and Aerosol)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UKCA is the climate-chemistry-aerosol component (</a:t>
            </a:r>
            <a:r>
              <a:rPr lang="en-AU" sz="1800" dirty="0">
                <a:hlinkClick r:id="rId3"/>
              </a:rPr>
              <a:t>https://www.ukca.ac.uk</a:t>
            </a:r>
            <a:r>
              <a:rPr lang="en-AU" sz="1800" dirty="0"/>
              <a:t>) of ACCESS; a component of UKESM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We use the model at UM vn8.4, N96L85, </a:t>
            </a:r>
            <a:r>
              <a:rPr lang="en-AU" sz="1800" dirty="0" err="1"/>
              <a:t>CheST</a:t>
            </a:r>
            <a:r>
              <a:rPr lang="en-AU" sz="1800" dirty="0"/>
              <a:t>, atmosphere only, monthly-varying emissions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792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66851" y="692696"/>
            <a:ext cx="11473566" cy="4572855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sz="1800" dirty="0"/>
              <a:t>All current global models (including UKCA) overestimate ozone dry deposition loss to the ocean, which is </a:t>
            </a:r>
            <a:br>
              <a:rPr lang="en-AU" sz="1800" dirty="0"/>
            </a:br>
            <a:r>
              <a:rPr lang="en-AU" sz="1800" dirty="0"/>
              <a:t>~ 30% (~300 </a:t>
            </a:r>
            <a:r>
              <a:rPr lang="en-AU" sz="1800" dirty="0" err="1"/>
              <a:t>Tg</a:t>
            </a:r>
            <a:r>
              <a:rPr lang="en-AU" sz="1800" dirty="0"/>
              <a:t> yr</a:t>
            </a:r>
            <a:r>
              <a:rPr lang="en-AU" sz="1800" baseline="30000" dirty="0"/>
              <a:t>-1</a:t>
            </a:r>
            <a:r>
              <a:rPr lang="en-AU" sz="1800" dirty="0"/>
              <a:t>) of the total (</a:t>
            </a:r>
            <a:r>
              <a:rPr lang="da-DK" sz="1800" dirty="0"/>
              <a:t>IPCC AR5; Young et al., 2013)</a:t>
            </a:r>
            <a:r>
              <a:rPr lang="en-AU" sz="1800" dirty="0"/>
              <a:t>; leads to smaller tropospheric ozone burden</a:t>
            </a:r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sz="1800" dirty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sz="1800" dirty="0"/>
              <a:t>The main reason for the </a:t>
            </a:r>
            <a:r>
              <a:rPr lang="en-AU" sz="1800" i="1" dirty="0" err="1"/>
              <a:t>v</a:t>
            </a:r>
            <a:r>
              <a:rPr lang="en-AU" sz="1800" i="1" baseline="-25000" dirty="0" err="1"/>
              <a:t>d</a:t>
            </a:r>
            <a:r>
              <a:rPr lang="en-AU" sz="1800" dirty="0"/>
              <a:t> overestimation is that is </a:t>
            </a:r>
            <a:br>
              <a:rPr lang="en-AU" sz="1800" dirty="0"/>
            </a:br>
            <a:r>
              <a:rPr lang="en-AU" sz="1800" dirty="0"/>
              <a:t>the dominant surface resistance term  </a:t>
            </a:r>
            <a:r>
              <a:rPr lang="en-AU" sz="1800" i="1" dirty="0" err="1"/>
              <a:t>r</a:t>
            </a:r>
            <a:r>
              <a:rPr lang="en-AU" sz="1800" i="1" baseline="-25000" dirty="0" err="1"/>
              <a:t>c</a:t>
            </a:r>
            <a:r>
              <a:rPr lang="en-AU" sz="1800" i="1" baseline="-25000" dirty="0"/>
              <a:t>  </a:t>
            </a:r>
            <a:r>
              <a:rPr lang="en-AU" sz="1800" dirty="0"/>
              <a:t>in                                            </a:t>
            </a:r>
            <a:br>
              <a:rPr lang="en-AU" sz="1800" dirty="0"/>
            </a:br>
            <a:r>
              <a:rPr lang="en-AU" sz="1800" dirty="0"/>
              <a:t>is assumed to be constant at </a:t>
            </a:r>
            <a:r>
              <a:rPr lang="en-AU" sz="1800" dirty="0">
                <a:solidFill>
                  <a:srgbClr val="FF0000"/>
                </a:solidFill>
              </a:rPr>
              <a:t>2000 – 2200 s/m </a:t>
            </a:r>
            <a:r>
              <a:rPr lang="en-AU" sz="1800" dirty="0"/>
              <a:t>(</a:t>
            </a:r>
            <a:r>
              <a:rPr lang="en-AU" sz="1800" dirty="0" err="1"/>
              <a:t>Wesely</a:t>
            </a:r>
            <a:r>
              <a:rPr lang="en-AU" sz="1800" dirty="0"/>
              <a:t>, 1989)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1" y="8213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116632"/>
            <a:ext cx="8064896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Dry deposition of ozone to the ocean</a:t>
            </a:r>
            <a:endParaRPr lang="en-AU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88088" y="1556792"/>
            <a:ext cx="3960440" cy="2987209"/>
            <a:chOff x="5139771" y="3553965"/>
            <a:chExt cx="3793614" cy="311539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771" y="3553965"/>
              <a:ext cx="3793614" cy="311539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519936" y="3789039"/>
              <a:ext cx="1542927" cy="588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/>
                <a:t>Cape Grim – O</a:t>
              </a:r>
              <a:r>
                <a:rPr lang="en-AU" sz="1200" baseline="-25000" dirty="0"/>
                <a:t>3</a:t>
              </a:r>
              <a:r>
                <a:rPr lang="en-AU" sz="1200" dirty="0"/>
                <a:t> (UKCA) </a:t>
              </a:r>
              <a:endParaRPr lang="en-AU" sz="1200" baseline="-250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EF3830B-E903-461D-8C4A-1108CC24AC5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1424" y="1439841"/>
            <a:ext cx="3898001" cy="32152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5AD320-853E-4003-8B6B-09EC970E483F}"/>
              </a:ext>
            </a:extLst>
          </p:cNvPr>
          <p:cNvSpPr/>
          <p:nvPr/>
        </p:nvSpPr>
        <p:spPr>
          <a:xfrm>
            <a:off x="4079776" y="1556792"/>
            <a:ext cx="2217897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400" dirty="0"/>
              <a:t>UKCA overestimates measured </a:t>
            </a:r>
            <a:r>
              <a:rPr lang="en-AU" sz="1400" dirty="0" err="1"/>
              <a:t>v</a:t>
            </a:r>
            <a:r>
              <a:rPr lang="en-AU" sz="1400" baseline="-25000" dirty="0" err="1"/>
              <a:t>d</a:t>
            </a:r>
            <a:r>
              <a:rPr lang="en-AU" sz="1400" dirty="0"/>
              <a:t> by a factor of 2–4 (Luhar et al., ACP, 2017)  </a:t>
            </a:r>
          </a:p>
          <a:p>
            <a:pPr algn="l"/>
            <a:r>
              <a:rPr lang="en-AU" sz="1400" baseline="-25000" dirty="0"/>
              <a:t>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BC42B77-1B6B-461C-96E5-5208C0B10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10601"/>
              </p:ext>
            </p:extLst>
          </p:nvPr>
        </p:nvGraphicFramePr>
        <p:xfrm>
          <a:off x="4465217" y="5121431"/>
          <a:ext cx="1883668" cy="3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6" imgW="2171606" imgH="426829" progId="Equation.DSMT4">
                  <p:embed/>
                </p:oleObj>
              </mc:Choice>
              <mc:Fallback>
                <p:oleObj name="Equation" r:id="rId6" imgW="2171606" imgH="4268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65217" y="5121431"/>
                        <a:ext cx="1883668" cy="3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F6063562-A97E-416E-8DDB-9E169D11DEE5}"/>
              </a:ext>
            </a:extLst>
          </p:cNvPr>
          <p:cNvSpPr txBox="1">
            <a:spLocks noChangeArrowheads="1"/>
          </p:cNvSpPr>
          <p:nvPr/>
        </p:nvSpPr>
        <p:spPr>
          <a:xfrm>
            <a:off x="6528048" y="4725144"/>
            <a:ext cx="5543487" cy="100811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altLang="ja-JP" sz="1800" dirty="0"/>
              <a:t>Ozone underestimation in mid to high latitudes, particularly in the Southern Hemisphere (e.g. Cape Grim); some of this can be explained by deposition overestimate</a:t>
            </a:r>
            <a:endParaRPr lang="en-GB" sz="1800" dirty="0"/>
          </a:p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AU" sz="1800" dirty="0"/>
          </a:p>
          <a:p>
            <a:pPr marL="0" lvl="1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Calibri" pitchFamily="34" charset="0"/>
              <a:buNone/>
              <a:defRPr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0732406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535" y="3827692"/>
            <a:ext cx="3808464" cy="2409620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540" y="257526"/>
            <a:ext cx="8424936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/>
              <a:t>Improving O</a:t>
            </a:r>
            <a:r>
              <a:rPr lang="en-AU" altLang="en-US" baseline="-25000" dirty="0"/>
              <a:t>3</a:t>
            </a:r>
            <a:r>
              <a:rPr lang="en-AU" altLang="en-US" dirty="0"/>
              <a:t> dry deposition to the ocean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57056" y="836712"/>
            <a:ext cx="11973686" cy="1008112"/>
          </a:xfrm>
          <a:noFill/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sz="1800" dirty="0"/>
              <a:t>A new analytical scheme for the surface resistance </a:t>
            </a:r>
            <a:r>
              <a:rPr lang="en-AU" sz="1800" i="1" dirty="0" err="1"/>
              <a:t>r</a:t>
            </a:r>
            <a:r>
              <a:rPr lang="en-AU" sz="1800" i="1" baseline="-25000" dirty="0" err="1"/>
              <a:t>c</a:t>
            </a:r>
            <a:r>
              <a:rPr lang="en-AU" sz="1800" dirty="0"/>
              <a:t> for the ocean developed; it includes waterside processes: </a:t>
            </a:r>
            <a:r>
              <a:rPr lang="en-GB" sz="1800" dirty="0"/>
              <a:t>ozone solubility, </a:t>
            </a:r>
            <a:r>
              <a:rPr lang="en-GB" sz="1800" dirty="0" err="1"/>
              <a:t>i</a:t>
            </a:r>
            <a:r>
              <a:rPr lang="en-AU" sz="1800" dirty="0" err="1"/>
              <a:t>ts</a:t>
            </a:r>
            <a:r>
              <a:rPr lang="en-AU" sz="1800" dirty="0"/>
              <a:t> reaction with dissolved iodide</a:t>
            </a:r>
            <a:r>
              <a:rPr lang="en-GB" sz="1800" dirty="0"/>
              <a:t>, molecular diffusion &amp; turbulent mixing  (Luhar et al., 2018)    </a:t>
            </a:r>
            <a:r>
              <a:rPr lang="en-GB" dirty="0"/>
              <a:t>                                        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i="1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148"/>
          <p:cNvSpPr>
            <a:spLocks noChangeArrowheads="1"/>
          </p:cNvSpPr>
          <p:nvPr/>
        </p:nvSpPr>
        <p:spPr bwMode="auto">
          <a:xfrm>
            <a:off x="12639226" y="18400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5" name="Rectangle 115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3" name="Group 2"/>
          <p:cNvGrpSpPr/>
          <p:nvPr/>
        </p:nvGrpSpPr>
        <p:grpSpPr>
          <a:xfrm>
            <a:off x="263352" y="1700808"/>
            <a:ext cx="4536504" cy="684159"/>
            <a:chOff x="304800" y="2178050"/>
            <a:chExt cx="4378325" cy="555625"/>
          </a:xfrm>
        </p:grpSpPr>
        <p:sp>
          <p:nvSpPr>
            <p:cNvPr id="20" name="Rectangle 19"/>
            <p:cNvSpPr/>
            <p:nvPr/>
          </p:nvSpPr>
          <p:spPr>
            <a:xfrm>
              <a:off x="304800" y="2178050"/>
              <a:ext cx="4378324" cy="555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04800" y="2178050"/>
            <a:ext cx="43783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7" name="Equation" r:id="rId5" imgW="3416040" imgH="533160" progId="Equation.3">
                    <p:embed/>
                  </p:oleObj>
                </mc:Choice>
                <mc:Fallback>
                  <p:oleObj name="Equation" r:id="rId5" imgW="3416040" imgH="533160" progId="Equation.3">
                    <p:embed/>
                    <p:pic>
                      <p:nvPicPr>
                        <p:cNvPr id="2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178050"/>
                          <a:ext cx="4378325" cy="555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96" y="3023927"/>
            <a:ext cx="3808464" cy="31413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71664" y="3070701"/>
            <a:ext cx="135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Original </a:t>
            </a:r>
          </a:p>
          <a:p>
            <a:r>
              <a:rPr lang="en-AU" sz="1200" i="1" dirty="0"/>
              <a:t>ACCESS-UKCA, </a:t>
            </a:r>
          </a:p>
          <a:p>
            <a:r>
              <a:rPr lang="en-AU" sz="1200" i="1" dirty="0" err="1"/>
              <a:t>r</a:t>
            </a:r>
            <a:r>
              <a:rPr lang="en-AU" sz="1200" i="1" baseline="-25000" dirty="0" err="1"/>
              <a:t>c</a:t>
            </a:r>
            <a:r>
              <a:rPr lang="en-AU" sz="1200" i="1" dirty="0"/>
              <a:t> = </a:t>
            </a:r>
            <a:r>
              <a:rPr lang="en-AU" sz="1200" i="1" dirty="0">
                <a:solidFill>
                  <a:srgbClr val="FF0000"/>
                </a:solidFill>
              </a:rPr>
              <a:t>2200 s/m</a:t>
            </a:r>
            <a:endParaRPr lang="en-AU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5880" y="3975447"/>
            <a:ext cx="155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New scheme for </a:t>
            </a:r>
            <a:r>
              <a:rPr lang="en-AU" sz="1200" i="1" dirty="0" err="1"/>
              <a:t>r</a:t>
            </a:r>
            <a:r>
              <a:rPr lang="en-AU" sz="1200" i="1" baseline="-25000" dirty="0" err="1"/>
              <a:t>c</a:t>
            </a:r>
            <a:r>
              <a:rPr lang="en-AU" sz="1200" i="1" dirty="0"/>
              <a:t> in ACCESS-UKCA</a:t>
            </a:r>
            <a:endParaRPr lang="en-AU" sz="1200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78814" y="2450878"/>
            <a:ext cx="2376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K</a:t>
            </a:r>
            <a:r>
              <a:rPr lang="en-AU" sz="1200" i="1" baseline="-25000" dirty="0"/>
              <a:t>0</a:t>
            </a:r>
            <a:r>
              <a:rPr lang="en-AU" sz="1200" i="1" dirty="0"/>
              <a:t>, K</a:t>
            </a:r>
            <a:r>
              <a:rPr lang="en-AU" sz="1200" i="1" baseline="-25000" dirty="0"/>
              <a:t>1 </a:t>
            </a:r>
            <a:r>
              <a:rPr lang="en-AU" sz="1200" dirty="0"/>
              <a:t>modified Bessel functions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1864" y="1544053"/>
            <a:ext cx="3957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% Surface O</a:t>
            </a:r>
            <a:r>
              <a:rPr lang="en-AU" sz="1200" i="1" baseline="-25000" dirty="0"/>
              <a:t>3</a:t>
            </a:r>
            <a:r>
              <a:rPr lang="en-AU" sz="1200" i="1" dirty="0"/>
              <a:t> difference ((original – new ) /new)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A1801-5448-4A85-889C-79C64253C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273" y="1772816"/>
            <a:ext cx="4304330" cy="205254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2C9B37-B34E-4DFD-AFE4-11AFB98DBECE}"/>
              </a:ext>
            </a:extLst>
          </p:cNvPr>
          <p:cNvGrpSpPr/>
          <p:nvPr/>
        </p:nvGrpSpPr>
        <p:grpSpPr>
          <a:xfrm>
            <a:off x="9502067" y="1700808"/>
            <a:ext cx="2431493" cy="1794879"/>
            <a:chOff x="5139771" y="3553965"/>
            <a:chExt cx="3793614" cy="311539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9A0B342-D6AA-4821-AE22-4C87E98DD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771" y="3553965"/>
              <a:ext cx="3793614" cy="31153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C8A4A7-0E58-4DDD-B00B-B4229C8E95F2}"/>
                </a:ext>
              </a:extLst>
            </p:cNvPr>
            <p:cNvSpPr/>
            <p:nvPr/>
          </p:nvSpPr>
          <p:spPr>
            <a:xfrm>
              <a:off x="5519935" y="3789040"/>
              <a:ext cx="1542926" cy="801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/>
                <a:t>Cape Grim O</a:t>
              </a:r>
              <a:r>
                <a:rPr lang="en-AU" sz="1200" baseline="-25000" dirty="0"/>
                <a:t>3</a:t>
              </a:r>
              <a:r>
                <a:rPr lang="en-AU" sz="1200" dirty="0"/>
                <a:t> (UKCA) </a:t>
              </a:r>
              <a:endParaRPr lang="en-AU" sz="1200" baseline="-25000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3D69EDA-0263-49B9-ADBF-50A8055E18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77" y="3645024"/>
            <a:ext cx="2424694" cy="199121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509AF6-000F-441A-93D4-3279683F56C0}"/>
              </a:ext>
            </a:extLst>
          </p:cNvPr>
          <p:cNvSpPr/>
          <p:nvPr/>
        </p:nvSpPr>
        <p:spPr>
          <a:xfrm>
            <a:off x="9866385" y="3861048"/>
            <a:ext cx="910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With new deposition scheme </a:t>
            </a:r>
            <a:endParaRPr lang="en-AU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0839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59216" y="836712"/>
            <a:ext cx="11473566" cy="4572855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b="1" dirty="0"/>
              <a:t>Impact of the new deposition scheme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The ozone deposition loss to the ocean is reduced from ~300 to ~100 </a:t>
            </a:r>
            <a:r>
              <a:rPr lang="en-AU" sz="1800" dirty="0" err="1"/>
              <a:t>Tg</a:t>
            </a:r>
            <a:r>
              <a:rPr lang="en-AU" sz="1800" dirty="0"/>
              <a:t> O</a:t>
            </a:r>
            <a:r>
              <a:rPr lang="en-AU" sz="1800" baseline="-25000" dirty="0"/>
              <a:t>3</a:t>
            </a:r>
            <a:r>
              <a:rPr lang="en-AU" sz="1800" dirty="0"/>
              <a:t> yr</a:t>
            </a:r>
            <a:r>
              <a:rPr lang="en-AU" sz="1800" baseline="30000" dirty="0"/>
              <a:t>-1</a:t>
            </a:r>
            <a:r>
              <a:rPr lang="en-AU" sz="1800" dirty="0"/>
              <a:t> (by ~65% over the current estimates)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altLang="ja-JP" sz="1800" dirty="0"/>
              <a:t>20% reduction in total global deposition of ozone (</a:t>
            </a:r>
            <a:r>
              <a:rPr lang="en-AU" sz="1800" dirty="0"/>
              <a:t>~1000 to ~800 </a:t>
            </a:r>
            <a:r>
              <a:rPr lang="en-AU" sz="1800" dirty="0" err="1"/>
              <a:t>Tg</a:t>
            </a:r>
            <a:r>
              <a:rPr lang="en-AU" sz="1800" dirty="0"/>
              <a:t> O</a:t>
            </a:r>
            <a:r>
              <a:rPr lang="en-AU" sz="1800" baseline="-25000" dirty="0"/>
              <a:t>3</a:t>
            </a:r>
            <a:r>
              <a:rPr lang="en-AU" sz="1800" dirty="0"/>
              <a:t> yr</a:t>
            </a:r>
            <a:r>
              <a:rPr lang="en-AU" sz="1800" baseline="30000" dirty="0"/>
              <a:t>-1</a:t>
            </a:r>
            <a:r>
              <a:rPr lang="en-AU" sz="1800" dirty="0"/>
              <a:t>) </a:t>
            </a:r>
            <a:endParaRPr lang="en-AU" altLang="ja-JP" sz="1800" dirty="0"/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altLang="ja-JP" sz="1800" dirty="0"/>
              <a:t>Tropospheric O</a:t>
            </a:r>
            <a:r>
              <a:rPr lang="en-AU" altLang="ja-JP" sz="1800" baseline="-25000" dirty="0"/>
              <a:t>3</a:t>
            </a:r>
            <a:r>
              <a:rPr lang="en-AU" altLang="ja-JP" sz="1800" dirty="0"/>
              <a:t> burden increases from 252 </a:t>
            </a:r>
            <a:r>
              <a:rPr lang="en-AU" altLang="ja-JP" sz="1800" dirty="0" err="1"/>
              <a:t>Tg</a:t>
            </a:r>
            <a:r>
              <a:rPr lang="en-AU" altLang="ja-JP" sz="1800" dirty="0"/>
              <a:t> to 273 </a:t>
            </a:r>
            <a:r>
              <a:rPr lang="en-AU" altLang="ja-JP" sz="1800" dirty="0" err="1"/>
              <a:t>Tg</a:t>
            </a:r>
            <a:r>
              <a:rPr lang="en-AU" altLang="ja-JP" sz="1800" dirty="0"/>
              <a:t> (8% increase, correct trend compared to O</a:t>
            </a:r>
            <a:r>
              <a:rPr lang="en-AU" altLang="ja-JP" sz="1800" baseline="-25000" dirty="0"/>
              <a:t>3</a:t>
            </a:r>
            <a:r>
              <a:rPr lang="en-AU" altLang="ja-JP" sz="1800" dirty="0"/>
              <a:t> data) 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Increase in near-surface O</a:t>
            </a:r>
            <a:r>
              <a:rPr lang="en-AU" sz="1800" baseline="-25000" dirty="0"/>
              <a:t>3 </a:t>
            </a:r>
            <a:r>
              <a:rPr lang="en-AU" sz="1800" dirty="0"/>
              <a:t>by up to 16% </a:t>
            </a:r>
            <a:r>
              <a:rPr lang="en-AU" altLang="ja-JP" sz="1800" dirty="0"/>
              <a:t>in the mid to high latitudes, particularly in the Southern Hemisphere 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Will impact tropospheric O</a:t>
            </a:r>
            <a:r>
              <a:rPr lang="en-AU" sz="1800" baseline="-25000" dirty="0"/>
              <a:t>3</a:t>
            </a:r>
            <a:r>
              <a:rPr lang="en-AU" sz="1800" dirty="0"/>
              <a:t> radiative forcing</a:t>
            </a:r>
            <a:br>
              <a:rPr lang="en-AU" sz="1800" dirty="0"/>
            </a:br>
            <a:endParaRPr lang="en-AU" b="1" dirty="0"/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b="1" dirty="0"/>
              <a:t>Other impact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The new deposition scheme is being incorporated in other global models by other groups (e.g. in GEOS-Chem by York with improved model performance demonstrated)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The lodgement of the new deposition scheme into the UM Trunk at the current UM vn11.3 is virtually complete. Will be available from vn11.4 from next month.</a:t>
            </a:r>
            <a:endParaRPr lang="en-GB" altLang="ja-JP" sz="1600" dirty="0"/>
          </a:p>
          <a:p>
            <a:pPr marL="396975" lvl="2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altLang="ja-JP" sz="1800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1" y="8213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65100" y="800361"/>
            <a:ext cx="11661797" cy="5652975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defRPr/>
            </a:pPr>
            <a:r>
              <a:rPr lang="en-AU" sz="1800" b="1" dirty="0"/>
              <a:t>Chemical reactions</a:t>
            </a:r>
            <a:r>
              <a:rPr lang="en-AU" sz="1800" dirty="0"/>
              <a:t>: HO</a:t>
            </a:r>
            <a:r>
              <a:rPr lang="en-AU" sz="1800" baseline="-25000" dirty="0"/>
              <a:t>2</a:t>
            </a:r>
            <a:r>
              <a:rPr lang="en-AU" sz="1800" dirty="0"/>
              <a:t> + NO --&gt; HNO</a:t>
            </a:r>
            <a:r>
              <a:rPr lang="en-AU" sz="1800" baseline="-25000" dirty="0"/>
              <a:t>3</a:t>
            </a:r>
            <a:r>
              <a:rPr lang="en-AU" sz="1800" dirty="0"/>
              <a:t> (sink of NO); HO</a:t>
            </a:r>
            <a:r>
              <a:rPr lang="en-AU" sz="1800" baseline="-25000" dirty="0"/>
              <a:t>2</a:t>
            </a:r>
            <a:r>
              <a:rPr lang="en-AU" sz="1800" dirty="0"/>
              <a:t> + NO --&gt; NO</a:t>
            </a:r>
            <a:r>
              <a:rPr lang="en-AU" sz="1800" baseline="-25000" dirty="0"/>
              <a:t>2 </a:t>
            </a:r>
            <a:r>
              <a:rPr lang="en-AU" sz="1800" dirty="0"/>
              <a:t>+ HO  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altLang="ja-JP" sz="1800" dirty="0"/>
              <a:t>Inconsistencies with rate coefficients </a:t>
            </a:r>
            <a:r>
              <a:rPr lang="en-AU" altLang="ja-JP" sz="1800" i="1" dirty="0"/>
              <a:t>k</a:t>
            </a:r>
            <a:r>
              <a:rPr lang="en-AU" altLang="ja-JP" sz="1800" baseline="-25000" dirty="0"/>
              <a:t>2</a:t>
            </a:r>
            <a:r>
              <a:rPr lang="en-AU" altLang="ja-JP" sz="1800" dirty="0"/>
              <a:t> and </a:t>
            </a:r>
            <a:r>
              <a:rPr lang="en-AU" altLang="ja-JP" sz="1800" i="1" dirty="0"/>
              <a:t>k</a:t>
            </a:r>
            <a:r>
              <a:rPr lang="en-AU" altLang="ja-JP" sz="1800" dirty="0"/>
              <a:t> were resolved</a:t>
            </a:r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sz="1800" b="1" dirty="0"/>
              <a:t>NO</a:t>
            </a:r>
            <a:r>
              <a:rPr lang="en-AU" sz="1800" b="1" baseline="-25000" dirty="0"/>
              <a:t>x</a:t>
            </a:r>
            <a:r>
              <a:rPr lang="en-AU" sz="1800" b="1" dirty="0"/>
              <a:t> generation due to lightning (</a:t>
            </a:r>
            <a:r>
              <a:rPr lang="en-AU" sz="1800" b="1" dirty="0" err="1"/>
              <a:t>LNO</a:t>
            </a:r>
            <a:r>
              <a:rPr lang="en-AU" sz="1800" b="1" baseline="-25000" dirty="0" err="1"/>
              <a:t>x</a:t>
            </a:r>
            <a:r>
              <a:rPr lang="en-AU" sz="1800" b="1" dirty="0"/>
              <a:t>)</a:t>
            </a:r>
            <a:endParaRPr lang="en-AU" sz="1800" dirty="0"/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A major contributor of ozone in the middle to </a:t>
            </a:r>
            <a:br>
              <a:rPr lang="en-AU" sz="1800" dirty="0"/>
            </a:br>
            <a:r>
              <a:rPr lang="en-AU" sz="1800" dirty="0"/>
              <a:t>upper troposphere, large uncertainty (2 – 8 </a:t>
            </a:r>
            <a:r>
              <a:rPr lang="en-AU" sz="1800" dirty="0" err="1"/>
              <a:t>Tg</a:t>
            </a:r>
            <a:r>
              <a:rPr lang="en-AU" sz="1800" dirty="0"/>
              <a:t> N /</a:t>
            </a:r>
            <a:r>
              <a:rPr lang="en-AU" sz="1800" dirty="0" err="1"/>
              <a:t>yr</a:t>
            </a:r>
            <a:r>
              <a:rPr lang="en-AU" sz="1800" dirty="0"/>
              <a:t>)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Lightning flash rate parameterised in terms of </a:t>
            </a:r>
            <a:br>
              <a:rPr lang="en-AU" sz="1800" dirty="0"/>
            </a:br>
            <a:r>
              <a:rPr lang="en-AU" sz="1800" dirty="0"/>
              <a:t>modelled convective cloud-top height</a:t>
            </a:r>
          </a:p>
          <a:p>
            <a:pPr marL="396975" lvl="2" indent="-180975">
              <a:lnSpc>
                <a:spcPct val="110000"/>
              </a:lnSpc>
              <a:defRPr/>
            </a:pPr>
            <a:r>
              <a:rPr lang="en-AU" sz="1800" dirty="0"/>
              <a:t>A modified parameterisation (</a:t>
            </a:r>
            <a:r>
              <a:rPr lang="en-AU" sz="1800" dirty="0" err="1"/>
              <a:t>Michalon</a:t>
            </a:r>
            <a:r>
              <a:rPr lang="en-AU" sz="1800" dirty="0"/>
              <a:t> et al., 1999)  that includes cloud microphysics was incorporated</a:t>
            </a:r>
          </a:p>
          <a:p>
            <a:pPr marL="342900" lvl="1" indent="-342900">
              <a:lnSpc>
                <a:spcPct val="110000"/>
              </a:lnSpc>
              <a:defRPr/>
            </a:pPr>
            <a:r>
              <a:rPr lang="en-AU" sz="1800" b="1" dirty="0"/>
              <a:t>Results: </a:t>
            </a:r>
            <a:r>
              <a:rPr lang="en-AU" altLang="ja-JP" sz="1800" dirty="0"/>
              <a:t>Further improvements in modelled ozone and burden</a:t>
            </a:r>
            <a:endParaRPr lang="en-AU" sz="1800" b="1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dirty="0"/>
          </a:p>
          <a:p>
            <a:pPr marL="396975" lvl="2" indent="-180975">
              <a:lnSpc>
                <a:spcPct val="110000"/>
              </a:lnSpc>
              <a:defRPr/>
            </a:pPr>
            <a:endParaRPr lang="en-AU" altLang="ja-JP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1" y="8213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3077" y="547922"/>
            <a:ext cx="596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/>
              <a:t>k</a:t>
            </a:r>
            <a:r>
              <a:rPr lang="en-AU" i="1" baseline="-25000" dirty="0"/>
              <a:t>2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FC21-765F-40E0-81C0-B758DC918209}"/>
              </a:ext>
            </a:extLst>
          </p:cNvPr>
          <p:cNvSpPr/>
          <p:nvPr/>
        </p:nvSpPr>
        <p:spPr>
          <a:xfrm>
            <a:off x="6261822" y="594312"/>
            <a:ext cx="596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/>
              <a:t>k</a:t>
            </a:r>
            <a:r>
              <a:rPr lang="en-AU" i="1" baseline="-25000" dirty="0"/>
              <a:t>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045A4D6-7B5E-4766-916D-C271323FB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648" y="116632"/>
            <a:ext cx="5812290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Further improvements</a:t>
            </a:r>
            <a:endParaRPr lang="en-AU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BE4238-ADF6-4CBA-B825-91F6FD6C8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5" y="4581128"/>
            <a:ext cx="2087239" cy="18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15B697-7462-413D-B5C5-77954163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643741"/>
            <a:ext cx="2115858" cy="1737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AE5F14-0734-4F82-9E2E-30101759EC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98" y="4558524"/>
            <a:ext cx="2223249" cy="182280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4036633-98B0-4F11-AFC6-4386035A8C84}"/>
              </a:ext>
            </a:extLst>
          </p:cNvPr>
          <p:cNvGrpSpPr/>
          <p:nvPr/>
        </p:nvGrpSpPr>
        <p:grpSpPr>
          <a:xfrm>
            <a:off x="7680176" y="4566799"/>
            <a:ext cx="2209550" cy="1814529"/>
            <a:chOff x="9504232" y="4350775"/>
            <a:chExt cx="2209550" cy="18145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D4FA10-F6D5-4113-B52A-E051A89D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232" y="4350775"/>
              <a:ext cx="2209550" cy="181452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29CDC4-11BF-44C7-A98B-AB064549FFC6}"/>
                </a:ext>
              </a:extLst>
            </p:cNvPr>
            <p:cNvSpPr/>
            <p:nvPr/>
          </p:nvSpPr>
          <p:spPr>
            <a:xfrm>
              <a:off x="11064552" y="5541471"/>
              <a:ext cx="5384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i="1" dirty="0"/>
                <a:t>??</a:t>
              </a:r>
              <a:endParaRPr lang="en-AU" sz="1200" i="1" baseline="-25000" dirty="0"/>
            </a:p>
            <a:p>
              <a:endParaRPr lang="en-AU" sz="1200" i="1" baseline="-250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B5456C-9D5A-491F-894B-2655F62785B5}"/>
                </a:ext>
              </a:extLst>
            </p:cNvPr>
            <p:cNvCxnSpPr/>
            <p:nvPr/>
          </p:nvCxnSpPr>
          <p:spPr>
            <a:xfrm flipV="1">
              <a:off x="11352584" y="5289253"/>
              <a:ext cx="216024" cy="244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C785D1A-07DE-4F44-BFCC-3B4484A3EB30}"/>
              </a:ext>
            </a:extLst>
          </p:cNvPr>
          <p:cNvSpPr/>
          <p:nvPr/>
        </p:nvSpPr>
        <p:spPr>
          <a:xfrm>
            <a:off x="438400" y="4714657"/>
            <a:ext cx="1024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Cape Grim O</a:t>
            </a:r>
            <a:r>
              <a:rPr lang="en-AU" sz="1200" baseline="-25000" dirty="0"/>
              <a:t>3</a:t>
            </a:r>
            <a:r>
              <a:rPr lang="en-AU" sz="1200" dirty="0"/>
              <a:t> </a:t>
            </a:r>
            <a:endParaRPr lang="en-AU" sz="12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D6DDF6-3281-4CB0-A21F-A236CC10566C}"/>
              </a:ext>
            </a:extLst>
          </p:cNvPr>
          <p:cNvSpPr/>
          <p:nvPr/>
        </p:nvSpPr>
        <p:spPr>
          <a:xfrm>
            <a:off x="2049425" y="4253026"/>
            <a:ext cx="3954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2) With new deposition (O</a:t>
            </a:r>
            <a:r>
              <a:rPr lang="en-AU" sz="1200" i="1" baseline="-25000" dirty="0"/>
              <a:t>3</a:t>
            </a:r>
            <a:r>
              <a:rPr lang="en-AU" sz="1200" i="1" dirty="0"/>
              <a:t> burden 273 </a:t>
            </a:r>
            <a:r>
              <a:rPr lang="en-AU" sz="1200" i="1" dirty="0" err="1"/>
              <a:t>Tg</a:t>
            </a:r>
            <a:r>
              <a:rPr lang="en-AU" sz="1200" i="1" dirty="0"/>
              <a:t>) </a:t>
            </a:r>
            <a:endParaRPr lang="en-AU" sz="1200" i="1" baseline="-25000" dirty="0"/>
          </a:p>
          <a:p>
            <a:endParaRPr lang="en-AU" sz="1200" i="1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DFD115-19B4-43CB-92BC-897DFC2D5F7C}"/>
              </a:ext>
            </a:extLst>
          </p:cNvPr>
          <p:cNvSpPr/>
          <p:nvPr/>
        </p:nvSpPr>
        <p:spPr>
          <a:xfrm>
            <a:off x="240578" y="4232121"/>
            <a:ext cx="235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1) Original (O</a:t>
            </a:r>
            <a:r>
              <a:rPr lang="en-AU" sz="1200" i="1" baseline="-25000" dirty="0"/>
              <a:t>3</a:t>
            </a:r>
            <a:r>
              <a:rPr lang="en-AU" sz="1200" i="1" dirty="0"/>
              <a:t> burden 252 </a:t>
            </a:r>
            <a:r>
              <a:rPr lang="en-AU" sz="1200" i="1" dirty="0" err="1"/>
              <a:t>Tg</a:t>
            </a:r>
            <a:r>
              <a:rPr lang="en-AU" sz="1200" i="1" dirty="0"/>
              <a:t>) </a:t>
            </a:r>
            <a:endParaRPr lang="en-AU" sz="1200" i="1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2759E8-CF50-466C-BBE9-502212F7161A}"/>
              </a:ext>
            </a:extLst>
          </p:cNvPr>
          <p:cNvSpPr/>
          <p:nvPr/>
        </p:nvSpPr>
        <p:spPr>
          <a:xfrm>
            <a:off x="5300151" y="4267743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3) + reaction changes (O</a:t>
            </a:r>
            <a:r>
              <a:rPr lang="en-AU" sz="1200" i="1" baseline="-25000" dirty="0"/>
              <a:t>3</a:t>
            </a:r>
            <a:r>
              <a:rPr lang="en-AU" sz="1200" i="1" dirty="0"/>
              <a:t> burden 286 </a:t>
            </a:r>
            <a:r>
              <a:rPr lang="en-AU" sz="1200" i="1" dirty="0" err="1"/>
              <a:t>Tg</a:t>
            </a:r>
            <a:r>
              <a:rPr lang="en-AU" sz="1200" i="1" dirty="0"/>
              <a:t>) </a:t>
            </a:r>
            <a:endParaRPr lang="en-AU" sz="1200" i="1" baseline="-25000" dirty="0"/>
          </a:p>
          <a:p>
            <a:endParaRPr lang="en-AU" sz="1200" i="1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6F4C44-00BA-4EA1-ADBA-4F4AC04CBC32}"/>
              </a:ext>
            </a:extLst>
          </p:cNvPr>
          <p:cNvSpPr/>
          <p:nvPr/>
        </p:nvSpPr>
        <p:spPr>
          <a:xfrm>
            <a:off x="8266377" y="4264997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/>
              <a:t>4) + lightning changes (O</a:t>
            </a:r>
            <a:r>
              <a:rPr lang="en-AU" sz="1200" i="1" baseline="-25000" dirty="0"/>
              <a:t>3</a:t>
            </a:r>
            <a:r>
              <a:rPr lang="en-AU" sz="1200" i="1" dirty="0"/>
              <a:t> burden 307 </a:t>
            </a:r>
            <a:r>
              <a:rPr lang="en-AU" sz="1200" i="1" dirty="0" err="1"/>
              <a:t>Tg</a:t>
            </a:r>
            <a:r>
              <a:rPr lang="en-AU" sz="1200" i="1" dirty="0"/>
              <a:t>) </a:t>
            </a:r>
            <a:endParaRPr lang="en-AU" sz="1200" i="1" baseline="-25000" dirty="0"/>
          </a:p>
          <a:p>
            <a:endParaRPr lang="en-AU" sz="1200" i="1" baseline="-2500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D948D84-2E8E-4467-8F01-009040206081}"/>
              </a:ext>
            </a:extLst>
          </p:cNvPr>
          <p:cNvSpPr txBox="1">
            <a:spLocks noChangeArrowheads="1"/>
          </p:cNvSpPr>
          <p:nvPr/>
        </p:nvSpPr>
        <p:spPr>
          <a:xfrm>
            <a:off x="9766212" y="4735239"/>
            <a:ext cx="2200005" cy="892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975" lvl="2" indent="-180975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AU" sz="1600" dirty="0"/>
              <a:t>Ozone burden 307 </a:t>
            </a:r>
            <a:r>
              <a:rPr lang="en-AU" sz="1600" dirty="0" err="1"/>
              <a:t>Tg</a:t>
            </a:r>
            <a:r>
              <a:rPr lang="en-AU" sz="1600" dirty="0"/>
              <a:t>; 9% smaller than the IPCC’s 337 ± 23 </a:t>
            </a:r>
            <a:r>
              <a:rPr lang="en-AU" sz="1600" dirty="0" err="1"/>
              <a:t>Tg</a:t>
            </a:r>
            <a:endParaRPr lang="en-AU" sz="16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F4298BE-2ED5-48DC-94A1-B5B9B618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14812"/>
              </p:ext>
            </p:extLst>
          </p:nvPr>
        </p:nvGraphicFramePr>
        <p:xfrm>
          <a:off x="6261822" y="1484784"/>
          <a:ext cx="5470857" cy="1737234"/>
        </p:xfrm>
        <a:graphic>
          <a:graphicData uri="http://schemas.openxmlformats.org/drawingml/2006/table">
            <a:tbl>
              <a:tblPr/>
              <a:tblGrid>
                <a:gridCol w="156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1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lobal</a:t>
                      </a:r>
                      <a:endParaRPr lang="en-AU" sz="12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Land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Sea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Northern 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Hemisphere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Southern 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Hemisphere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LIS/OTD</a:t>
                      </a:r>
                      <a:r>
                        <a:rPr lang="en-GB" sz="1200" baseline="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46.5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35.0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12.5</a:t>
                      </a:r>
                      <a:endParaRPr lang="en-A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26.2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20.3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UKCA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32.1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31.7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  <a:endParaRPr lang="en-A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16.1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16.0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Times New Roman"/>
                        </a:rPr>
                        <a:t>UKCA with modified marine flash</a:t>
                      </a:r>
                      <a:r>
                        <a:rPr lang="en-AU" sz="1200" baseline="0" dirty="0">
                          <a:latin typeface="Times New Roman"/>
                          <a:ea typeface="Times New Roman"/>
                          <a:cs typeface="Times New Roman"/>
                        </a:rPr>
                        <a:t> rate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Times New Roman"/>
                        </a:rPr>
                        <a:t>31.8</a:t>
                      </a: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latin typeface="Times New Roman"/>
                          <a:ea typeface="Times New Roman"/>
                          <a:cs typeface="Times New Roman"/>
                        </a:rPr>
                        <a:t>11.6</a:t>
                      </a: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Times New Roman"/>
                        </a:rPr>
                        <a:t>23.0</a:t>
                      </a: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Times New Roman"/>
                        </a:rPr>
                        <a:t>20.4</a:t>
                      </a: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1">
            <a:extLst>
              <a:ext uri="{FF2B5EF4-FFF2-40B4-BE49-F238E27FC236}">
                <a16:creationId xmlns:a16="http://schemas.microsoft.com/office/drawing/2014/main" id="{08C356D9-BED3-431A-849B-BCEC10C3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1196752"/>
            <a:ext cx="42546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000" b="1" dirty="0" bmk="_Ref461307683">
                <a:ea typeface="Times New Roman" pitchFamily="18" charset="0"/>
                <a:cs typeface="Arial" pitchFamily="34" charset="0"/>
              </a:rPr>
              <a:t>Table: Observed and modelled lightning flash frequency (count s</a:t>
            </a:r>
            <a:r>
              <a:rPr lang="en-GB" sz="1000" b="1" baseline="30000" dirty="0" bmk="_Ref461307683">
                <a:ea typeface="Times New Roman" pitchFamily="18" charset="0"/>
                <a:cs typeface="Arial" pitchFamily="34" charset="0"/>
              </a:rPr>
              <a:t>-1</a:t>
            </a:r>
            <a:r>
              <a:rPr lang="en-GB" sz="1000" b="1" dirty="0" bmk="_Ref461307683">
                <a:ea typeface="Times New Roman" pitchFamily="18" charset="0"/>
                <a:cs typeface="Arial" pitchFamily="34" charset="0"/>
              </a:rPr>
              <a:t>)</a:t>
            </a:r>
            <a:endParaRPr lang="en-AU" sz="1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84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67624</TotalTime>
  <Pages>19</Pages>
  <Words>554</Words>
  <Application>Microsoft Office PowerPoint</Application>
  <PresentationFormat>Widescreen</PresentationFormat>
  <Paragraphs>95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CSIRO Theme</vt:lpstr>
      <vt:lpstr>1_CSIRO Theme</vt:lpstr>
      <vt:lpstr>Equation</vt:lpstr>
      <vt:lpstr>Improving tropospheric ozone in ACCESS‐UKCA</vt:lpstr>
      <vt:lpstr>Tropospheric ozone</vt:lpstr>
      <vt:lpstr>Dry deposition of ozone to the ocean</vt:lpstr>
      <vt:lpstr>Improving O3 dry deposition to the ocean</vt:lpstr>
      <vt:lpstr>PowerPoint Presentation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methods, CMAR, 24 June 2010</dc:title>
  <dc:subject/>
  <dc:creator>Ashok Luhar</dc:creator>
  <cp:keywords/>
  <dc:description/>
  <cp:lastModifiedBy>Ash Luhar</cp:lastModifiedBy>
  <cp:revision>2358</cp:revision>
  <cp:lastPrinted>1998-09-23T00:44:17Z</cp:lastPrinted>
  <dcterms:created xsi:type="dcterms:W3CDTF">1997-05-08T11:41:14Z</dcterms:created>
  <dcterms:modified xsi:type="dcterms:W3CDTF">2019-05-23T11:57:58Z</dcterms:modified>
</cp:coreProperties>
</file>