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3" r:id="rId3"/>
    <p:sldId id="265" r:id="rId4"/>
    <p:sldId id="256" r:id="rId5"/>
    <p:sldId id="26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88" d="100"/>
          <a:sy n="88" d="100"/>
        </p:scale>
        <p:origin x="84" y="4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EB2F-2D31-4397-A4E2-1B5F43178E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7ECF646-5CEE-4CF0-B580-29C5CD1E2C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CB33444-1174-4D24-BF06-8B0B12C6FC14}"/>
              </a:ext>
            </a:extLst>
          </p:cNvPr>
          <p:cNvSpPr>
            <a:spLocks noGrp="1"/>
          </p:cNvSpPr>
          <p:nvPr>
            <p:ph type="dt" sz="half" idx="10"/>
          </p:nvPr>
        </p:nvSpPr>
        <p:spPr/>
        <p:txBody>
          <a:bodyPr/>
          <a:lstStyle/>
          <a:p>
            <a:fld id="{2CC26496-34EC-48ED-A3DF-A4D7B23BA2E7}" type="datetimeFigureOut">
              <a:rPr lang="en-AU" smtClean="0"/>
              <a:pPr/>
              <a:t>23/05/2019</a:t>
            </a:fld>
            <a:endParaRPr lang="en-AU"/>
          </a:p>
        </p:txBody>
      </p:sp>
      <p:sp>
        <p:nvSpPr>
          <p:cNvPr id="5" name="Footer Placeholder 4">
            <a:extLst>
              <a:ext uri="{FF2B5EF4-FFF2-40B4-BE49-F238E27FC236}">
                <a16:creationId xmlns:a16="http://schemas.microsoft.com/office/drawing/2014/main" id="{66C824B8-43BA-46CF-844C-13A41EFBD25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590D73B-4658-46D2-8D3A-3DDE4449EC4A}"/>
              </a:ext>
            </a:extLst>
          </p:cNvPr>
          <p:cNvSpPr>
            <a:spLocks noGrp="1"/>
          </p:cNvSpPr>
          <p:nvPr>
            <p:ph type="sldNum" sz="quarter" idx="12"/>
          </p:nvPr>
        </p:nvSpPr>
        <p:spPr/>
        <p:txBody>
          <a:bodyPr/>
          <a:lstStyle/>
          <a:p>
            <a:fld id="{953E8222-1B13-4A65-9EB8-86FF7B4AF501}" type="slidenum">
              <a:rPr lang="en-AU" smtClean="0"/>
              <a:pPr/>
              <a:t>‹#›</a:t>
            </a:fld>
            <a:endParaRPr lang="en-AU"/>
          </a:p>
        </p:txBody>
      </p:sp>
    </p:spTree>
    <p:extLst>
      <p:ext uri="{BB962C8B-B14F-4D97-AF65-F5344CB8AC3E}">
        <p14:creationId xmlns:p14="http://schemas.microsoft.com/office/powerpoint/2010/main" val="1923334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E350A-1723-48D4-AE38-5DBEF7402FC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04D5C09-77F9-4578-A851-2EE5D70C05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7063228-5E30-4E99-A923-C56D86D2C7F9}"/>
              </a:ext>
            </a:extLst>
          </p:cNvPr>
          <p:cNvSpPr>
            <a:spLocks noGrp="1"/>
          </p:cNvSpPr>
          <p:nvPr>
            <p:ph type="dt" sz="half" idx="10"/>
          </p:nvPr>
        </p:nvSpPr>
        <p:spPr/>
        <p:txBody>
          <a:bodyPr/>
          <a:lstStyle/>
          <a:p>
            <a:fld id="{2CC26496-34EC-48ED-A3DF-A4D7B23BA2E7}" type="datetimeFigureOut">
              <a:rPr lang="en-AU" smtClean="0"/>
              <a:pPr/>
              <a:t>23/05/2019</a:t>
            </a:fld>
            <a:endParaRPr lang="en-AU"/>
          </a:p>
        </p:txBody>
      </p:sp>
      <p:sp>
        <p:nvSpPr>
          <p:cNvPr id="5" name="Footer Placeholder 4">
            <a:extLst>
              <a:ext uri="{FF2B5EF4-FFF2-40B4-BE49-F238E27FC236}">
                <a16:creationId xmlns:a16="http://schemas.microsoft.com/office/drawing/2014/main" id="{6B911E8B-4719-4CB7-8F87-C4A1890EF1F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3B87505-B3FD-4BE2-B2BB-B2CB1A7F0566}"/>
              </a:ext>
            </a:extLst>
          </p:cNvPr>
          <p:cNvSpPr>
            <a:spLocks noGrp="1"/>
          </p:cNvSpPr>
          <p:nvPr>
            <p:ph type="sldNum" sz="quarter" idx="12"/>
          </p:nvPr>
        </p:nvSpPr>
        <p:spPr/>
        <p:txBody>
          <a:bodyPr/>
          <a:lstStyle/>
          <a:p>
            <a:fld id="{953E8222-1B13-4A65-9EB8-86FF7B4AF501}" type="slidenum">
              <a:rPr lang="en-AU" smtClean="0"/>
              <a:pPr/>
              <a:t>‹#›</a:t>
            </a:fld>
            <a:endParaRPr lang="en-AU"/>
          </a:p>
        </p:txBody>
      </p:sp>
    </p:spTree>
    <p:extLst>
      <p:ext uri="{BB962C8B-B14F-4D97-AF65-F5344CB8AC3E}">
        <p14:creationId xmlns:p14="http://schemas.microsoft.com/office/powerpoint/2010/main" val="10537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352257-3DB3-47C7-85B9-1B46699320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E5D3150-555A-42E4-9D0B-9C04BA826B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5641A54-0169-453E-9A36-5970B939F87F}"/>
              </a:ext>
            </a:extLst>
          </p:cNvPr>
          <p:cNvSpPr>
            <a:spLocks noGrp="1"/>
          </p:cNvSpPr>
          <p:nvPr>
            <p:ph type="dt" sz="half" idx="10"/>
          </p:nvPr>
        </p:nvSpPr>
        <p:spPr/>
        <p:txBody>
          <a:bodyPr/>
          <a:lstStyle/>
          <a:p>
            <a:fld id="{2CC26496-34EC-48ED-A3DF-A4D7B23BA2E7}" type="datetimeFigureOut">
              <a:rPr lang="en-AU" smtClean="0"/>
              <a:pPr/>
              <a:t>23/05/2019</a:t>
            </a:fld>
            <a:endParaRPr lang="en-AU"/>
          </a:p>
        </p:txBody>
      </p:sp>
      <p:sp>
        <p:nvSpPr>
          <p:cNvPr id="5" name="Footer Placeholder 4">
            <a:extLst>
              <a:ext uri="{FF2B5EF4-FFF2-40B4-BE49-F238E27FC236}">
                <a16:creationId xmlns:a16="http://schemas.microsoft.com/office/drawing/2014/main" id="{C0FCE543-9BAE-42C1-9E0F-6582463C95D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7D882A7-C187-4EF0-81DA-C4F73435D849}"/>
              </a:ext>
            </a:extLst>
          </p:cNvPr>
          <p:cNvSpPr>
            <a:spLocks noGrp="1"/>
          </p:cNvSpPr>
          <p:nvPr>
            <p:ph type="sldNum" sz="quarter" idx="12"/>
          </p:nvPr>
        </p:nvSpPr>
        <p:spPr/>
        <p:txBody>
          <a:bodyPr/>
          <a:lstStyle/>
          <a:p>
            <a:fld id="{953E8222-1B13-4A65-9EB8-86FF7B4AF501}" type="slidenum">
              <a:rPr lang="en-AU" smtClean="0"/>
              <a:pPr/>
              <a:t>‹#›</a:t>
            </a:fld>
            <a:endParaRPr lang="en-AU"/>
          </a:p>
        </p:txBody>
      </p:sp>
    </p:spTree>
    <p:extLst>
      <p:ext uri="{BB962C8B-B14F-4D97-AF65-F5344CB8AC3E}">
        <p14:creationId xmlns:p14="http://schemas.microsoft.com/office/powerpoint/2010/main" val="2293721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72B54-561D-484B-B9F4-FCCF4E36C85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071B57E-6467-4F60-BEAE-1FE5244A1D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9104A1D-312B-4165-8616-7D108B053F7F}"/>
              </a:ext>
            </a:extLst>
          </p:cNvPr>
          <p:cNvSpPr>
            <a:spLocks noGrp="1"/>
          </p:cNvSpPr>
          <p:nvPr>
            <p:ph type="dt" sz="half" idx="10"/>
          </p:nvPr>
        </p:nvSpPr>
        <p:spPr/>
        <p:txBody>
          <a:bodyPr/>
          <a:lstStyle/>
          <a:p>
            <a:fld id="{2CC26496-34EC-48ED-A3DF-A4D7B23BA2E7}" type="datetimeFigureOut">
              <a:rPr lang="en-AU" smtClean="0"/>
              <a:pPr/>
              <a:t>23/05/2019</a:t>
            </a:fld>
            <a:endParaRPr lang="en-AU"/>
          </a:p>
        </p:txBody>
      </p:sp>
      <p:sp>
        <p:nvSpPr>
          <p:cNvPr id="5" name="Footer Placeholder 4">
            <a:extLst>
              <a:ext uri="{FF2B5EF4-FFF2-40B4-BE49-F238E27FC236}">
                <a16:creationId xmlns:a16="http://schemas.microsoft.com/office/drawing/2014/main" id="{56B2ACB3-C41C-45D5-9189-CA7A2D618BB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29E4BB-3521-43BE-8DC4-DFBFB75D302A}"/>
              </a:ext>
            </a:extLst>
          </p:cNvPr>
          <p:cNvSpPr>
            <a:spLocks noGrp="1"/>
          </p:cNvSpPr>
          <p:nvPr>
            <p:ph type="sldNum" sz="quarter" idx="12"/>
          </p:nvPr>
        </p:nvSpPr>
        <p:spPr/>
        <p:txBody>
          <a:bodyPr/>
          <a:lstStyle/>
          <a:p>
            <a:fld id="{953E8222-1B13-4A65-9EB8-86FF7B4AF501}" type="slidenum">
              <a:rPr lang="en-AU" smtClean="0"/>
              <a:pPr/>
              <a:t>‹#›</a:t>
            </a:fld>
            <a:endParaRPr lang="en-AU"/>
          </a:p>
        </p:txBody>
      </p:sp>
    </p:spTree>
    <p:extLst>
      <p:ext uri="{BB962C8B-B14F-4D97-AF65-F5344CB8AC3E}">
        <p14:creationId xmlns:p14="http://schemas.microsoft.com/office/powerpoint/2010/main" val="3314118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B80FC-0A5E-4288-B51E-18FDDAD5CD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F01FE18-DC89-4E91-9C3F-40FBBA337A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7DD276-B3EF-4ACE-BB9A-FB6A98363C9E}"/>
              </a:ext>
            </a:extLst>
          </p:cNvPr>
          <p:cNvSpPr>
            <a:spLocks noGrp="1"/>
          </p:cNvSpPr>
          <p:nvPr>
            <p:ph type="dt" sz="half" idx="10"/>
          </p:nvPr>
        </p:nvSpPr>
        <p:spPr/>
        <p:txBody>
          <a:bodyPr/>
          <a:lstStyle/>
          <a:p>
            <a:fld id="{2CC26496-34EC-48ED-A3DF-A4D7B23BA2E7}" type="datetimeFigureOut">
              <a:rPr lang="en-AU" smtClean="0"/>
              <a:pPr/>
              <a:t>23/05/2019</a:t>
            </a:fld>
            <a:endParaRPr lang="en-AU"/>
          </a:p>
        </p:txBody>
      </p:sp>
      <p:sp>
        <p:nvSpPr>
          <p:cNvPr id="5" name="Footer Placeholder 4">
            <a:extLst>
              <a:ext uri="{FF2B5EF4-FFF2-40B4-BE49-F238E27FC236}">
                <a16:creationId xmlns:a16="http://schemas.microsoft.com/office/drawing/2014/main" id="{EE5E89F2-6DB2-44C8-99D0-CDB58674E3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EAFEEC8-4EDB-4982-A4AA-1C791E8D50CB}"/>
              </a:ext>
            </a:extLst>
          </p:cNvPr>
          <p:cNvSpPr>
            <a:spLocks noGrp="1"/>
          </p:cNvSpPr>
          <p:nvPr>
            <p:ph type="sldNum" sz="quarter" idx="12"/>
          </p:nvPr>
        </p:nvSpPr>
        <p:spPr/>
        <p:txBody>
          <a:bodyPr/>
          <a:lstStyle/>
          <a:p>
            <a:fld id="{953E8222-1B13-4A65-9EB8-86FF7B4AF501}" type="slidenum">
              <a:rPr lang="en-AU" smtClean="0"/>
              <a:pPr/>
              <a:t>‹#›</a:t>
            </a:fld>
            <a:endParaRPr lang="en-AU"/>
          </a:p>
        </p:txBody>
      </p:sp>
    </p:spTree>
    <p:extLst>
      <p:ext uri="{BB962C8B-B14F-4D97-AF65-F5344CB8AC3E}">
        <p14:creationId xmlns:p14="http://schemas.microsoft.com/office/powerpoint/2010/main" val="1082200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EFDD-782E-469C-B2E4-84AC23DA413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089CAA0-3708-4CC6-8745-2CAD0EA41D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AF79E9A-C74C-4DFB-97B3-8B08158708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B625019-1D1A-4DA5-8E37-985AD8FFA863}"/>
              </a:ext>
            </a:extLst>
          </p:cNvPr>
          <p:cNvSpPr>
            <a:spLocks noGrp="1"/>
          </p:cNvSpPr>
          <p:nvPr>
            <p:ph type="dt" sz="half" idx="10"/>
          </p:nvPr>
        </p:nvSpPr>
        <p:spPr/>
        <p:txBody>
          <a:bodyPr/>
          <a:lstStyle/>
          <a:p>
            <a:fld id="{2CC26496-34EC-48ED-A3DF-A4D7B23BA2E7}" type="datetimeFigureOut">
              <a:rPr lang="en-AU" smtClean="0"/>
              <a:pPr/>
              <a:t>23/05/2019</a:t>
            </a:fld>
            <a:endParaRPr lang="en-AU"/>
          </a:p>
        </p:txBody>
      </p:sp>
      <p:sp>
        <p:nvSpPr>
          <p:cNvPr id="6" name="Footer Placeholder 5">
            <a:extLst>
              <a:ext uri="{FF2B5EF4-FFF2-40B4-BE49-F238E27FC236}">
                <a16:creationId xmlns:a16="http://schemas.microsoft.com/office/drawing/2014/main" id="{A2A7D67B-A2A5-4AC4-ABE2-631DEC2F99B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3D222F4-D711-447E-8A2E-6F72247D7C14}"/>
              </a:ext>
            </a:extLst>
          </p:cNvPr>
          <p:cNvSpPr>
            <a:spLocks noGrp="1"/>
          </p:cNvSpPr>
          <p:nvPr>
            <p:ph type="sldNum" sz="quarter" idx="12"/>
          </p:nvPr>
        </p:nvSpPr>
        <p:spPr/>
        <p:txBody>
          <a:bodyPr/>
          <a:lstStyle/>
          <a:p>
            <a:fld id="{953E8222-1B13-4A65-9EB8-86FF7B4AF501}" type="slidenum">
              <a:rPr lang="en-AU" smtClean="0"/>
              <a:pPr/>
              <a:t>‹#›</a:t>
            </a:fld>
            <a:endParaRPr lang="en-AU"/>
          </a:p>
        </p:txBody>
      </p:sp>
    </p:spTree>
    <p:extLst>
      <p:ext uri="{BB962C8B-B14F-4D97-AF65-F5344CB8AC3E}">
        <p14:creationId xmlns:p14="http://schemas.microsoft.com/office/powerpoint/2010/main" val="23583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6B3D-4362-43DE-BEDB-44B7F9AB82C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FD5E969-F929-4894-80CC-B981C8F39B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1E8669-F09B-4C6A-A992-7A03A8307C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E441DB1-A071-4347-9929-B4766533F7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72219E-07CB-4687-A086-63E9E12283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979A572-6CD8-492C-8FAA-1D09DD21037C}"/>
              </a:ext>
            </a:extLst>
          </p:cNvPr>
          <p:cNvSpPr>
            <a:spLocks noGrp="1"/>
          </p:cNvSpPr>
          <p:nvPr>
            <p:ph type="dt" sz="half" idx="10"/>
          </p:nvPr>
        </p:nvSpPr>
        <p:spPr/>
        <p:txBody>
          <a:bodyPr/>
          <a:lstStyle/>
          <a:p>
            <a:fld id="{2CC26496-34EC-48ED-A3DF-A4D7B23BA2E7}" type="datetimeFigureOut">
              <a:rPr lang="en-AU" smtClean="0"/>
              <a:pPr/>
              <a:t>23/05/2019</a:t>
            </a:fld>
            <a:endParaRPr lang="en-AU"/>
          </a:p>
        </p:txBody>
      </p:sp>
      <p:sp>
        <p:nvSpPr>
          <p:cNvPr id="8" name="Footer Placeholder 7">
            <a:extLst>
              <a:ext uri="{FF2B5EF4-FFF2-40B4-BE49-F238E27FC236}">
                <a16:creationId xmlns:a16="http://schemas.microsoft.com/office/drawing/2014/main" id="{2FA3865C-1F7D-46DA-8019-DCBC7EB2CA19}"/>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0FBA57D-B45F-4B5E-B65E-9EE45588E6CF}"/>
              </a:ext>
            </a:extLst>
          </p:cNvPr>
          <p:cNvSpPr>
            <a:spLocks noGrp="1"/>
          </p:cNvSpPr>
          <p:nvPr>
            <p:ph type="sldNum" sz="quarter" idx="12"/>
          </p:nvPr>
        </p:nvSpPr>
        <p:spPr/>
        <p:txBody>
          <a:bodyPr/>
          <a:lstStyle/>
          <a:p>
            <a:fld id="{953E8222-1B13-4A65-9EB8-86FF7B4AF501}" type="slidenum">
              <a:rPr lang="en-AU" smtClean="0"/>
              <a:pPr/>
              <a:t>‹#›</a:t>
            </a:fld>
            <a:endParaRPr lang="en-AU"/>
          </a:p>
        </p:txBody>
      </p:sp>
    </p:spTree>
    <p:extLst>
      <p:ext uri="{BB962C8B-B14F-4D97-AF65-F5344CB8AC3E}">
        <p14:creationId xmlns:p14="http://schemas.microsoft.com/office/powerpoint/2010/main" val="15563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6A67-01D8-44AF-9CAE-7610A5762EBD}"/>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3A5338E-EB7F-47FB-BC3C-867F4A9EDE05}"/>
              </a:ext>
            </a:extLst>
          </p:cNvPr>
          <p:cNvSpPr>
            <a:spLocks noGrp="1"/>
          </p:cNvSpPr>
          <p:nvPr>
            <p:ph type="dt" sz="half" idx="10"/>
          </p:nvPr>
        </p:nvSpPr>
        <p:spPr/>
        <p:txBody>
          <a:bodyPr/>
          <a:lstStyle/>
          <a:p>
            <a:fld id="{2CC26496-34EC-48ED-A3DF-A4D7B23BA2E7}" type="datetimeFigureOut">
              <a:rPr lang="en-AU" smtClean="0"/>
              <a:pPr/>
              <a:t>23/05/2019</a:t>
            </a:fld>
            <a:endParaRPr lang="en-AU"/>
          </a:p>
        </p:txBody>
      </p:sp>
      <p:sp>
        <p:nvSpPr>
          <p:cNvPr id="4" name="Footer Placeholder 3">
            <a:extLst>
              <a:ext uri="{FF2B5EF4-FFF2-40B4-BE49-F238E27FC236}">
                <a16:creationId xmlns:a16="http://schemas.microsoft.com/office/drawing/2014/main" id="{790981FD-53BE-4056-9F88-69E341DDC82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2060C64E-7873-4170-A5B4-106EED77F899}"/>
              </a:ext>
            </a:extLst>
          </p:cNvPr>
          <p:cNvSpPr>
            <a:spLocks noGrp="1"/>
          </p:cNvSpPr>
          <p:nvPr>
            <p:ph type="sldNum" sz="quarter" idx="12"/>
          </p:nvPr>
        </p:nvSpPr>
        <p:spPr/>
        <p:txBody>
          <a:bodyPr/>
          <a:lstStyle/>
          <a:p>
            <a:fld id="{953E8222-1B13-4A65-9EB8-86FF7B4AF501}" type="slidenum">
              <a:rPr lang="en-AU" smtClean="0"/>
              <a:pPr/>
              <a:t>‹#›</a:t>
            </a:fld>
            <a:endParaRPr lang="en-AU"/>
          </a:p>
        </p:txBody>
      </p:sp>
    </p:spTree>
    <p:extLst>
      <p:ext uri="{BB962C8B-B14F-4D97-AF65-F5344CB8AC3E}">
        <p14:creationId xmlns:p14="http://schemas.microsoft.com/office/powerpoint/2010/main" val="418476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B3725E-CDA9-4A6A-BD0D-DD42739F6725}"/>
              </a:ext>
            </a:extLst>
          </p:cNvPr>
          <p:cNvSpPr>
            <a:spLocks noGrp="1"/>
          </p:cNvSpPr>
          <p:nvPr>
            <p:ph type="dt" sz="half" idx="10"/>
          </p:nvPr>
        </p:nvSpPr>
        <p:spPr/>
        <p:txBody>
          <a:bodyPr/>
          <a:lstStyle/>
          <a:p>
            <a:fld id="{2CC26496-34EC-48ED-A3DF-A4D7B23BA2E7}" type="datetimeFigureOut">
              <a:rPr lang="en-AU" smtClean="0"/>
              <a:pPr/>
              <a:t>23/05/2019</a:t>
            </a:fld>
            <a:endParaRPr lang="en-AU"/>
          </a:p>
        </p:txBody>
      </p:sp>
      <p:sp>
        <p:nvSpPr>
          <p:cNvPr id="3" name="Footer Placeholder 2">
            <a:extLst>
              <a:ext uri="{FF2B5EF4-FFF2-40B4-BE49-F238E27FC236}">
                <a16:creationId xmlns:a16="http://schemas.microsoft.com/office/drawing/2014/main" id="{3555077B-AC58-4977-B2A4-6A1B0A19D67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E6845CF-3CCC-4E99-9F0E-461377467ED7}"/>
              </a:ext>
            </a:extLst>
          </p:cNvPr>
          <p:cNvSpPr>
            <a:spLocks noGrp="1"/>
          </p:cNvSpPr>
          <p:nvPr>
            <p:ph type="sldNum" sz="quarter" idx="12"/>
          </p:nvPr>
        </p:nvSpPr>
        <p:spPr/>
        <p:txBody>
          <a:bodyPr/>
          <a:lstStyle/>
          <a:p>
            <a:fld id="{953E8222-1B13-4A65-9EB8-86FF7B4AF501}" type="slidenum">
              <a:rPr lang="en-AU" smtClean="0"/>
              <a:pPr/>
              <a:t>‹#›</a:t>
            </a:fld>
            <a:endParaRPr lang="en-AU"/>
          </a:p>
        </p:txBody>
      </p:sp>
    </p:spTree>
    <p:extLst>
      <p:ext uri="{BB962C8B-B14F-4D97-AF65-F5344CB8AC3E}">
        <p14:creationId xmlns:p14="http://schemas.microsoft.com/office/powerpoint/2010/main" val="183006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097A3-7DA0-4804-9860-E689CF7F6E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1A73358-5E2B-4386-AD9A-6C9B278B34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9346B1D-A1A2-4010-B4EC-4E8BC58A0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0D3D8B-5229-4E45-B6FD-78324ACE0433}"/>
              </a:ext>
            </a:extLst>
          </p:cNvPr>
          <p:cNvSpPr>
            <a:spLocks noGrp="1"/>
          </p:cNvSpPr>
          <p:nvPr>
            <p:ph type="dt" sz="half" idx="10"/>
          </p:nvPr>
        </p:nvSpPr>
        <p:spPr/>
        <p:txBody>
          <a:bodyPr/>
          <a:lstStyle/>
          <a:p>
            <a:fld id="{2CC26496-34EC-48ED-A3DF-A4D7B23BA2E7}" type="datetimeFigureOut">
              <a:rPr lang="en-AU" smtClean="0"/>
              <a:pPr/>
              <a:t>23/05/2019</a:t>
            </a:fld>
            <a:endParaRPr lang="en-AU"/>
          </a:p>
        </p:txBody>
      </p:sp>
      <p:sp>
        <p:nvSpPr>
          <p:cNvPr id="6" name="Footer Placeholder 5">
            <a:extLst>
              <a:ext uri="{FF2B5EF4-FFF2-40B4-BE49-F238E27FC236}">
                <a16:creationId xmlns:a16="http://schemas.microsoft.com/office/drawing/2014/main" id="{0D53C3CF-4D56-44B0-96DF-1F415D6C7E8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29E1025-80C0-4D07-A485-AF3187BBF858}"/>
              </a:ext>
            </a:extLst>
          </p:cNvPr>
          <p:cNvSpPr>
            <a:spLocks noGrp="1"/>
          </p:cNvSpPr>
          <p:nvPr>
            <p:ph type="sldNum" sz="quarter" idx="12"/>
          </p:nvPr>
        </p:nvSpPr>
        <p:spPr/>
        <p:txBody>
          <a:bodyPr/>
          <a:lstStyle/>
          <a:p>
            <a:fld id="{953E8222-1B13-4A65-9EB8-86FF7B4AF501}" type="slidenum">
              <a:rPr lang="en-AU" smtClean="0"/>
              <a:pPr/>
              <a:t>‹#›</a:t>
            </a:fld>
            <a:endParaRPr lang="en-AU"/>
          </a:p>
        </p:txBody>
      </p:sp>
    </p:spTree>
    <p:extLst>
      <p:ext uri="{BB962C8B-B14F-4D97-AF65-F5344CB8AC3E}">
        <p14:creationId xmlns:p14="http://schemas.microsoft.com/office/powerpoint/2010/main" val="292561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EA9E-346C-43DC-A0BA-73F965C35B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6358A70-7B44-4E4F-8981-34739B20C5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FD3EA46-2017-4B54-921A-DC93FEA12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31B4C-FE84-4318-A91B-9EDDB82D1571}"/>
              </a:ext>
            </a:extLst>
          </p:cNvPr>
          <p:cNvSpPr>
            <a:spLocks noGrp="1"/>
          </p:cNvSpPr>
          <p:nvPr>
            <p:ph type="dt" sz="half" idx="10"/>
          </p:nvPr>
        </p:nvSpPr>
        <p:spPr/>
        <p:txBody>
          <a:bodyPr/>
          <a:lstStyle/>
          <a:p>
            <a:fld id="{2CC26496-34EC-48ED-A3DF-A4D7B23BA2E7}" type="datetimeFigureOut">
              <a:rPr lang="en-AU" smtClean="0"/>
              <a:pPr/>
              <a:t>23/05/2019</a:t>
            </a:fld>
            <a:endParaRPr lang="en-AU"/>
          </a:p>
        </p:txBody>
      </p:sp>
      <p:sp>
        <p:nvSpPr>
          <p:cNvPr id="6" name="Footer Placeholder 5">
            <a:extLst>
              <a:ext uri="{FF2B5EF4-FFF2-40B4-BE49-F238E27FC236}">
                <a16:creationId xmlns:a16="http://schemas.microsoft.com/office/drawing/2014/main" id="{417A3206-9D5D-4BDE-BE6B-1B26C104A46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08E8F77-9580-4723-A256-622E72DA112C}"/>
              </a:ext>
            </a:extLst>
          </p:cNvPr>
          <p:cNvSpPr>
            <a:spLocks noGrp="1"/>
          </p:cNvSpPr>
          <p:nvPr>
            <p:ph type="sldNum" sz="quarter" idx="12"/>
          </p:nvPr>
        </p:nvSpPr>
        <p:spPr/>
        <p:txBody>
          <a:bodyPr/>
          <a:lstStyle/>
          <a:p>
            <a:fld id="{953E8222-1B13-4A65-9EB8-86FF7B4AF501}" type="slidenum">
              <a:rPr lang="en-AU" smtClean="0"/>
              <a:pPr/>
              <a:t>‹#›</a:t>
            </a:fld>
            <a:endParaRPr lang="en-AU"/>
          </a:p>
        </p:txBody>
      </p:sp>
    </p:spTree>
    <p:extLst>
      <p:ext uri="{BB962C8B-B14F-4D97-AF65-F5344CB8AC3E}">
        <p14:creationId xmlns:p14="http://schemas.microsoft.com/office/powerpoint/2010/main" val="344014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541F79-0C02-4BB2-B4E0-BE6A345EEE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D304AFC-0CA8-410E-B38A-10846EEFB3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934B014-4EBD-477D-9526-7607DCDF2E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26496-34EC-48ED-A3DF-A4D7B23BA2E7}" type="datetimeFigureOut">
              <a:rPr lang="en-AU" smtClean="0"/>
              <a:pPr/>
              <a:t>23/05/2019</a:t>
            </a:fld>
            <a:endParaRPr lang="en-AU"/>
          </a:p>
        </p:txBody>
      </p:sp>
      <p:sp>
        <p:nvSpPr>
          <p:cNvPr id="5" name="Footer Placeholder 4">
            <a:extLst>
              <a:ext uri="{FF2B5EF4-FFF2-40B4-BE49-F238E27FC236}">
                <a16:creationId xmlns:a16="http://schemas.microsoft.com/office/drawing/2014/main" id="{AB3C0679-30CD-47D2-8915-AF3ECA72DB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5955D9C-63FE-4942-8CEB-8D0AFBCEB9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E8222-1B13-4A65-9EB8-86FF7B4AF501}" type="slidenum">
              <a:rPr lang="en-AU" smtClean="0"/>
              <a:pPr/>
              <a:t>‹#›</a:t>
            </a:fld>
            <a:endParaRPr lang="en-AU"/>
          </a:p>
        </p:txBody>
      </p:sp>
    </p:spTree>
    <p:extLst>
      <p:ext uri="{BB962C8B-B14F-4D97-AF65-F5344CB8AC3E}">
        <p14:creationId xmlns:p14="http://schemas.microsoft.com/office/powerpoint/2010/main" val="3384068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DE10C9-DEEE-4C95-AD33-B9B938C2E551}"/>
              </a:ext>
            </a:extLst>
          </p:cNvPr>
          <p:cNvSpPr txBox="1"/>
          <p:nvPr/>
        </p:nvSpPr>
        <p:spPr>
          <a:xfrm>
            <a:off x="2273595" y="1349301"/>
            <a:ext cx="7304314" cy="1077218"/>
          </a:xfrm>
          <a:prstGeom prst="rect">
            <a:avLst/>
          </a:prstGeom>
          <a:noFill/>
        </p:spPr>
        <p:txBody>
          <a:bodyPr wrap="square" rtlCol="0">
            <a:spAutoFit/>
          </a:bodyPr>
          <a:lstStyle/>
          <a:p>
            <a:pPr algn="ctr"/>
            <a:r>
              <a:rPr lang="en-AU" sz="3200" b="1" dirty="0">
                <a:solidFill>
                  <a:srgbClr val="002060"/>
                </a:solidFill>
                <a:latin typeface="Times New Roman" pitchFamily="18" charset="0"/>
                <a:cs typeface="Times New Roman" pitchFamily="18" charset="0"/>
              </a:rPr>
              <a:t>Convection scheme development  in the latest GA models</a:t>
            </a:r>
          </a:p>
        </p:txBody>
      </p:sp>
      <p:sp>
        <p:nvSpPr>
          <p:cNvPr id="3" name="TextBox 2"/>
          <p:cNvSpPr txBox="1"/>
          <p:nvPr/>
        </p:nvSpPr>
        <p:spPr>
          <a:xfrm>
            <a:off x="3593182" y="3603172"/>
            <a:ext cx="5401339" cy="923330"/>
          </a:xfrm>
          <a:prstGeom prst="rect">
            <a:avLst/>
          </a:prstGeom>
          <a:noFill/>
        </p:spPr>
        <p:txBody>
          <a:bodyPr wrap="square" rtlCol="0">
            <a:spAutoFit/>
          </a:bodyPr>
          <a:lstStyle/>
          <a:p>
            <a:pPr algn="ctr"/>
            <a:r>
              <a:rPr lang="en-US" altLang="zh-CN" b="1" dirty="0">
                <a:solidFill>
                  <a:schemeClr val="accent2">
                    <a:lumMod val="50000"/>
                  </a:schemeClr>
                </a:solidFill>
                <a:latin typeface="Times New Roman" pitchFamily="18" charset="0"/>
                <a:cs typeface="Times New Roman" pitchFamily="18" charset="0"/>
              </a:rPr>
              <a:t>Hongyan Zhu</a:t>
            </a:r>
          </a:p>
          <a:p>
            <a:pPr algn="ctr"/>
            <a:endParaRPr lang="en-US" altLang="zh-CN" b="1" dirty="0">
              <a:solidFill>
                <a:schemeClr val="accent2">
                  <a:lumMod val="50000"/>
                </a:schemeClr>
              </a:solidFill>
              <a:latin typeface="Times New Roman" pitchFamily="18" charset="0"/>
              <a:cs typeface="Times New Roman" pitchFamily="18" charset="0"/>
            </a:endParaRPr>
          </a:p>
          <a:p>
            <a:pPr algn="ctr"/>
            <a:r>
              <a:rPr lang="en-US" altLang="zh-CN" sz="1600" b="1" i="1" dirty="0">
                <a:solidFill>
                  <a:schemeClr val="accent2">
                    <a:lumMod val="50000"/>
                  </a:schemeClr>
                </a:solidFill>
                <a:latin typeface="Times New Roman" pitchFamily="18" charset="0"/>
                <a:cs typeface="Times New Roman" pitchFamily="18" charset="0"/>
              </a:rPr>
              <a:t>ESM, STS, Bureau of Meteorology</a:t>
            </a:r>
            <a:endParaRPr lang="zh-CN" altLang="en-US" sz="1600" b="1" i="1" dirty="0">
              <a:solidFill>
                <a:schemeClr val="accent2">
                  <a:lumMod val="50000"/>
                </a:schemeClr>
              </a:solidFill>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29963D92-3460-4858-918D-7D7744DCD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971" y="5016453"/>
            <a:ext cx="2689720" cy="1278862"/>
          </a:xfrm>
          <a:prstGeom prst="rect">
            <a:avLst/>
          </a:prstGeom>
        </p:spPr>
      </p:pic>
    </p:spTree>
    <p:extLst>
      <p:ext uri="{BB962C8B-B14F-4D97-AF65-F5344CB8AC3E}">
        <p14:creationId xmlns:p14="http://schemas.microsoft.com/office/powerpoint/2010/main" val="18346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3885" y="443275"/>
            <a:ext cx="8091377" cy="584775"/>
          </a:xfrm>
          <a:prstGeom prst="rect">
            <a:avLst/>
          </a:prstGeom>
          <a:noFill/>
        </p:spPr>
        <p:txBody>
          <a:bodyPr wrap="square" rtlCol="0">
            <a:spAutoFit/>
          </a:bodyPr>
          <a:lstStyle/>
          <a:p>
            <a:pPr algn="ctr"/>
            <a:r>
              <a:rPr lang="en-US" altLang="zh-CN" sz="3200" b="1" dirty="0">
                <a:solidFill>
                  <a:srgbClr val="002060"/>
                </a:solidFill>
                <a:latin typeface="Times New Roman" pitchFamily="18" charset="0"/>
                <a:cs typeface="Times New Roman" pitchFamily="18" charset="0"/>
              </a:rPr>
              <a:t>Convection changes in GA8</a:t>
            </a:r>
            <a:endParaRPr lang="zh-CN" altLang="en-US" sz="3200" b="1" dirty="0">
              <a:solidFill>
                <a:srgbClr val="002060"/>
              </a:solidFill>
              <a:latin typeface="Times New Roman" pitchFamily="18" charset="0"/>
              <a:cs typeface="Times New Roman" pitchFamily="18" charset="0"/>
            </a:endParaRPr>
          </a:p>
        </p:txBody>
      </p:sp>
      <p:sp>
        <p:nvSpPr>
          <p:cNvPr id="5" name="TextBox 4"/>
          <p:cNvSpPr txBox="1"/>
          <p:nvPr/>
        </p:nvSpPr>
        <p:spPr>
          <a:xfrm>
            <a:off x="590108" y="1643318"/>
            <a:ext cx="4593265" cy="461665"/>
          </a:xfrm>
          <a:prstGeom prst="rect">
            <a:avLst/>
          </a:prstGeom>
          <a:noFill/>
        </p:spPr>
        <p:txBody>
          <a:bodyPr wrap="square" rtlCol="0">
            <a:spAutoFit/>
          </a:bodyPr>
          <a:lstStyle/>
          <a:p>
            <a:r>
              <a:rPr lang="en-US" altLang="zh-CN" sz="2000" dirty="0">
                <a:solidFill>
                  <a:schemeClr val="accent2">
                    <a:lumMod val="50000"/>
                  </a:schemeClr>
                </a:solidFill>
              </a:rPr>
              <a:t>1</a:t>
            </a:r>
            <a:r>
              <a:rPr lang="en-US" altLang="zh-CN" sz="2000" b="1" dirty="0">
                <a:solidFill>
                  <a:schemeClr val="accent2">
                    <a:lumMod val="50000"/>
                  </a:schemeClr>
                </a:solidFill>
                <a:latin typeface="Times New Roman" pitchFamily="18" charset="0"/>
                <a:cs typeface="Times New Roman" pitchFamily="18" charset="0"/>
              </a:rPr>
              <a:t>.</a:t>
            </a:r>
            <a:r>
              <a:rPr lang="en-US" altLang="zh-CN" sz="2400" b="1" dirty="0">
                <a:solidFill>
                  <a:schemeClr val="accent2">
                    <a:lumMod val="50000"/>
                  </a:schemeClr>
                </a:solidFill>
                <a:latin typeface="Times New Roman" pitchFamily="18" charset="0"/>
                <a:cs typeface="Times New Roman" pitchFamily="18" charset="0"/>
              </a:rPr>
              <a:t> Improved Melting layer physics </a:t>
            </a:r>
            <a:endParaRPr lang="zh-CN" altLang="en-US" sz="2400" b="1" dirty="0">
              <a:solidFill>
                <a:schemeClr val="accent2">
                  <a:lumMod val="50000"/>
                </a:schemeClr>
              </a:solidFill>
              <a:latin typeface="Times New Roman" pitchFamily="18" charset="0"/>
              <a:cs typeface="Times New Roman" pitchFamily="18" charset="0"/>
            </a:endParaRPr>
          </a:p>
        </p:txBody>
      </p:sp>
      <p:sp>
        <p:nvSpPr>
          <p:cNvPr id="6" name="Text Box 4"/>
          <p:cNvSpPr txBox="1">
            <a:spLocks noChangeArrowheads="1"/>
          </p:cNvSpPr>
          <p:nvPr/>
        </p:nvSpPr>
        <p:spPr bwMode="auto">
          <a:xfrm>
            <a:off x="891634" y="2380842"/>
            <a:ext cx="399021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50000"/>
              </a:spcBef>
              <a:buFontTx/>
              <a:buChar char="•"/>
            </a:pPr>
            <a:r>
              <a:rPr lang="en-AU" altLang="en-US" sz="2000" dirty="0">
                <a:latin typeface="Times New Roman" pitchFamily="18" charset="0"/>
              </a:rPr>
              <a:t> Spreading  the melting of snow between temperatures from the freezing level to 3K above the freezing level. This change  allows a mix of snow and rain between the freezing level and 3K above this with the proportion of rain increasing linearly from zero at the freezing level to one at the freezing level plus 3K. </a:t>
            </a:r>
          </a:p>
        </p:txBody>
      </p:sp>
      <p:pic>
        <p:nvPicPr>
          <p:cNvPr id="7" name="Picture 2" descr="com-tntc-pre-ml3-co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6841" y="1695416"/>
            <a:ext cx="4404316" cy="385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71DD6550-BBFA-40D3-B55E-443994260763}"/>
              </a:ext>
            </a:extLst>
          </p:cNvPr>
          <p:cNvSpPr/>
          <p:nvPr/>
        </p:nvSpPr>
        <p:spPr>
          <a:xfrm>
            <a:off x="1404413" y="5785613"/>
            <a:ext cx="8623160" cy="830997"/>
          </a:xfrm>
          <a:prstGeom prst="rect">
            <a:avLst/>
          </a:prstGeom>
        </p:spPr>
        <p:txBody>
          <a:bodyPr wrap="square">
            <a:spAutoFit/>
          </a:bodyPr>
          <a:lstStyle/>
          <a:p>
            <a:pPr algn="just">
              <a:spcAft>
                <a:spcPts val="0"/>
              </a:spcAft>
            </a:pPr>
            <a:r>
              <a:rPr lang="en-US" sz="16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Zhu, H.,</a:t>
            </a:r>
            <a:r>
              <a:rPr lang="en-US" sz="1600"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E. Maloney, H. Hendon and R. Stratton, 2017:</a:t>
            </a:r>
            <a:r>
              <a:rPr lang="en-US" sz="1600" u="sng"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r>
              <a:rPr lang="x-none" sz="1600"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Effects of the changing heating </a:t>
            </a:r>
            <a:r>
              <a:rPr lang="en-AU" sz="1600"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endParaRPr lang="en-AU" sz="1600" dirty="0">
              <a:solidFill>
                <a:srgbClr val="002060"/>
              </a:solidFill>
              <a:latin typeface="Calibri" panose="020F0502020204030204" pitchFamily="34" charset="0"/>
              <a:ea typeface="SimSun" panose="02010600030101010101" pitchFamily="2" charset="-122"/>
              <a:cs typeface="Times New Roman" panose="02020603050405020304" pitchFamily="18" charset="0"/>
            </a:endParaRPr>
          </a:p>
          <a:p>
            <a:pPr algn="just">
              <a:spcAft>
                <a:spcPts val="0"/>
              </a:spcAft>
            </a:pPr>
            <a:r>
              <a:rPr lang="en-AU" sz="1600"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r>
              <a:rPr lang="x-none" sz="1600"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profile associated with melting layers in a climate model. </a:t>
            </a:r>
            <a:r>
              <a:rPr lang="x-none" sz="1600" i="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Quart. J.  Roy Met. Soc.</a:t>
            </a:r>
            <a:r>
              <a:rPr lang="en-AU" sz="1600" i="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endParaRPr lang="en-AU" sz="1600" dirty="0">
              <a:solidFill>
                <a:srgbClr val="002060"/>
              </a:solidFill>
              <a:latin typeface="Calibri" panose="020F0502020204030204" pitchFamily="34" charset="0"/>
              <a:ea typeface="SimSun" panose="02010600030101010101" pitchFamily="2" charset="-122"/>
              <a:cs typeface="Times New Roman" panose="02020603050405020304" pitchFamily="18" charset="0"/>
            </a:endParaRPr>
          </a:p>
          <a:p>
            <a:r>
              <a:rPr lang="en-AU" sz="1600" dirty="0">
                <a:solidFill>
                  <a:srgbClr val="002060"/>
                </a:solidFill>
                <a:latin typeface="Times New Roman" panose="02020603050405020304" pitchFamily="18" charset="0"/>
                <a:ea typeface="SimSun" panose="02010600030101010101" pitchFamily="2" charset="-122"/>
              </a:rPr>
              <a:t>   143: 3110–3121</a:t>
            </a:r>
            <a:endParaRPr lang="en-AU" sz="1600"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7685" y="584789"/>
            <a:ext cx="8091377" cy="584775"/>
          </a:xfrm>
          <a:prstGeom prst="rect">
            <a:avLst/>
          </a:prstGeom>
          <a:noFill/>
        </p:spPr>
        <p:txBody>
          <a:bodyPr wrap="square" rtlCol="0">
            <a:spAutoFit/>
          </a:bodyPr>
          <a:lstStyle/>
          <a:p>
            <a:pPr algn="ctr"/>
            <a:r>
              <a:rPr lang="en-US" altLang="zh-CN" sz="3200" b="1" dirty="0">
                <a:solidFill>
                  <a:srgbClr val="002060"/>
                </a:solidFill>
                <a:latin typeface="Times New Roman" pitchFamily="18" charset="0"/>
                <a:cs typeface="Times New Roman" pitchFamily="18" charset="0"/>
              </a:rPr>
              <a:t>Convection changes in GA8</a:t>
            </a:r>
            <a:endParaRPr lang="zh-CN" altLang="en-US" sz="3200" b="1" dirty="0">
              <a:solidFill>
                <a:srgbClr val="002060"/>
              </a:solidFill>
              <a:latin typeface="Times New Roman" pitchFamily="18" charset="0"/>
              <a:cs typeface="Times New Roman" pitchFamily="18" charset="0"/>
            </a:endParaRPr>
          </a:p>
        </p:txBody>
      </p:sp>
      <p:sp>
        <p:nvSpPr>
          <p:cNvPr id="5" name="TextBox 4"/>
          <p:cNvSpPr txBox="1"/>
          <p:nvPr/>
        </p:nvSpPr>
        <p:spPr>
          <a:xfrm>
            <a:off x="776177" y="1552353"/>
            <a:ext cx="4593265" cy="461665"/>
          </a:xfrm>
          <a:prstGeom prst="rect">
            <a:avLst/>
          </a:prstGeom>
          <a:noFill/>
        </p:spPr>
        <p:txBody>
          <a:bodyPr wrap="square" rtlCol="0">
            <a:spAutoFit/>
          </a:bodyPr>
          <a:lstStyle/>
          <a:p>
            <a:r>
              <a:rPr lang="en-US" altLang="zh-CN" sz="2400" b="1" dirty="0">
                <a:solidFill>
                  <a:schemeClr val="accent2">
                    <a:lumMod val="50000"/>
                  </a:schemeClr>
                </a:solidFill>
                <a:latin typeface="Times New Roman" pitchFamily="18" charset="0"/>
                <a:cs typeface="Times New Roman" pitchFamily="18" charset="0"/>
              </a:rPr>
              <a:t>2. Improved Convective Memory  </a:t>
            </a:r>
            <a:endParaRPr lang="zh-CN" altLang="en-US" sz="2400" b="1" dirty="0">
              <a:solidFill>
                <a:schemeClr val="accent2">
                  <a:lumMod val="50000"/>
                </a:schemeClr>
              </a:solidFill>
              <a:latin typeface="Times New Roman" pitchFamily="18" charset="0"/>
              <a:cs typeface="Times New Roman" pitchFamily="18" charset="0"/>
            </a:endParaRPr>
          </a:p>
        </p:txBody>
      </p:sp>
      <p:sp>
        <p:nvSpPr>
          <p:cNvPr id="6" name="Content Placeholder 2">
            <a:extLst>
              <a:ext uri="{FF2B5EF4-FFF2-40B4-BE49-F238E27FC236}">
                <a16:creationId xmlns:a16="http://schemas.microsoft.com/office/drawing/2014/main" id="{21A59472-F878-4A50-9AE5-53FCD8F41A3B}"/>
              </a:ext>
            </a:extLst>
          </p:cNvPr>
          <p:cNvSpPr>
            <a:spLocks noGrp="1"/>
          </p:cNvSpPr>
          <p:nvPr>
            <p:ph idx="1"/>
          </p:nvPr>
        </p:nvSpPr>
        <p:spPr>
          <a:xfrm>
            <a:off x="806301" y="2275366"/>
            <a:ext cx="10092069" cy="3774005"/>
          </a:xfrm>
        </p:spPr>
        <p:txBody>
          <a:bodyPr>
            <a:normAutofit/>
          </a:bodyPr>
          <a:lstStyle/>
          <a:p>
            <a:pPr algn="just"/>
            <a:r>
              <a:rPr lang="en-AU" sz="2400" dirty="0">
                <a:latin typeface="Times New Roman" pitchFamily="18" charset="0"/>
                <a:cs typeface="Times New Roman" pitchFamily="18" charset="0"/>
              </a:rPr>
              <a:t>Linking  the deep convective entrainment rate to the amount of convective activity within the last several hours.</a:t>
            </a:r>
          </a:p>
          <a:p>
            <a:pPr algn="just"/>
            <a:r>
              <a:rPr lang="en-AU" sz="2400" dirty="0">
                <a:latin typeface="Times New Roman" pitchFamily="18" charset="0"/>
                <a:cs typeface="Times New Roman" pitchFamily="18" charset="0"/>
              </a:rPr>
              <a:t>Locations that have experienced high levels of recent convective activity will be populated with relatively large convective clouds that have low entrainment rates.</a:t>
            </a:r>
          </a:p>
          <a:p>
            <a:pPr algn="just"/>
            <a:r>
              <a:rPr lang="en-AU" sz="2400" dirty="0">
                <a:latin typeface="Times New Roman" pitchFamily="18" charset="0"/>
                <a:cs typeface="Times New Roman" pitchFamily="18" charset="0"/>
              </a:rPr>
              <a:t>Conversely, locations that have experienced low levels of recent activity will be populated with relatively small convective clouds (if any) that will have high entrainment rates.  </a:t>
            </a:r>
          </a:p>
          <a:p>
            <a:endParaRPr lang="en-AU" dirty="0"/>
          </a:p>
        </p:txBody>
      </p:sp>
      <p:sp>
        <p:nvSpPr>
          <p:cNvPr id="2" name="Rectangle 1">
            <a:extLst>
              <a:ext uri="{FF2B5EF4-FFF2-40B4-BE49-F238E27FC236}">
                <a16:creationId xmlns:a16="http://schemas.microsoft.com/office/drawing/2014/main" id="{AFFBBCBC-5423-49ED-B0B3-5B1F7E3A8F02}"/>
              </a:ext>
            </a:extLst>
          </p:cNvPr>
          <p:cNvSpPr/>
          <p:nvPr/>
        </p:nvSpPr>
        <p:spPr>
          <a:xfrm>
            <a:off x="1293630" y="5535480"/>
            <a:ext cx="9764486" cy="956993"/>
          </a:xfrm>
          <a:prstGeom prst="rect">
            <a:avLst/>
          </a:prstGeom>
        </p:spPr>
        <p:txBody>
          <a:bodyPr wrap="square">
            <a:spAutoFit/>
          </a:bodyPr>
          <a:lstStyle/>
          <a:p>
            <a:pPr algn="just">
              <a:lnSpc>
                <a:spcPct val="115000"/>
              </a:lnSpc>
              <a:spcAft>
                <a:spcPts val="0"/>
              </a:spcAft>
            </a:pPr>
            <a:r>
              <a:rPr lang="en-AU" sz="1600"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Willett M. R. and M. A. Whitall, 2017: A simple prognostic based convective entrainment rate for the  </a:t>
            </a:r>
            <a:endParaRPr lang="en-AU" sz="1600" dirty="0">
              <a:solidFill>
                <a:srgbClr val="002060"/>
              </a:solidFill>
              <a:latin typeface="Calibri" panose="020F0502020204030204" pitchFamily="34" charset="0"/>
              <a:ea typeface="SimSun" panose="02010600030101010101" pitchFamily="2" charset="-122"/>
              <a:cs typeface="Times New Roman" panose="02020603050405020304" pitchFamily="18" charset="0"/>
            </a:endParaRPr>
          </a:p>
          <a:p>
            <a:pPr algn="just">
              <a:lnSpc>
                <a:spcPct val="115000"/>
              </a:lnSpc>
              <a:spcAft>
                <a:spcPts val="0"/>
              </a:spcAft>
            </a:pPr>
            <a:r>
              <a:rPr lang="en-AU" sz="1600"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unified model: description and tests, Forecasting  Research Technical report No: 617, UK Met  </a:t>
            </a:r>
            <a:endParaRPr lang="en-AU" sz="1600" dirty="0">
              <a:solidFill>
                <a:srgbClr val="002060"/>
              </a:solidFill>
              <a:latin typeface="Calibri" panose="020F0502020204030204" pitchFamily="34" charset="0"/>
              <a:ea typeface="SimSun" panose="02010600030101010101" pitchFamily="2" charset="-122"/>
              <a:cs typeface="Times New Roman" panose="02020603050405020304" pitchFamily="18" charset="0"/>
            </a:endParaRPr>
          </a:p>
          <a:p>
            <a:pPr algn="just">
              <a:lnSpc>
                <a:spcPct val="115000"/>
              </a:lnSpc>
              <a:spcAft>
                <a:spcPts val="0"/>
              </a:spcAft>
            </a:pPr>
            <a:r>
              <a:rPr lang="en-AU" sz="1600"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Office</a:t>
            </a:r>
            <a:r>
              <a:rPr lang="en-AU" dirty="0">
                <a:latin typeface="Times New Roman" panose="02020603050405020304" pitchFamily="18" charset="0"/>
                <a:ea typeface="SimSun" panose="02010600030101010101" pitchFamily="2" charset="-122"/>
                <a:cs typeface="Times New Roman" panose="02020603050405020304" pitchFamily="18" charset="0"/>
              </a:rPr>
              <a:t>.</a:t>
            </a:r>
            <a:endParaRPr lang="en-AU" sz="2000" dirty="0">
              <a:effectLst/>
              <a:latin typeface="Calibri" panose="020F0502020204030204" pitchFamily="34"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F13197-7F73-4E51-B188-D591F9BA2EF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75414" y="527610"/>
            <a:ext cx="3909238" cy="2019164"/>
          </a:xfrm>
          <a:prstGeom prst="rect">
            <a:avLst/>
          </a:prstGeom>
        </p:spPr>
      </p:pic>
      <p:pic>
        <p:nvPicPr>
          <p:cNvPr id="5" name="Picture 4">
            <a:extLst>
              <a:ext uri="{FF2B5EF4-FFF2-40B4-BE49-F238E27FC236}">
                <a16:creationId xmlns:a16="http://schemas.microsoft.com/office/drawing/2014/main" id="{22E958DE-00CB-4278-B4A1-6CC3964339C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81615" y="3242435"/>
            <a:ext cx="4135164" cy="1889199"/>
          </a:xfrm>
          <a:prstGeom prst="rect">
            <a:avLst/>
          </a:prstGeom>
        </p:spPr>
      </p:pic>
      <p:sp>
        <p:nvSpPr>
          <p:cNvPr id="6" name="Text Box 2">
            <a:extLst>
              <a:ext uri="{FF2B5EF4-FFF2-40B4-BE49-F238E27FC236}">
                <a16:creationId xmlns:a16="http://schemas.microsoft.com/office/drawing/2014/main" id="{5D60F2A5-BAA4-4710-AFBD-142617C1B144}"/>
              </a:ext>
            </a:extLst>
          </p:cNvPr>
          <p:cNvSpPr txBox="1">
            <a:spLocks noChangeArrowheads="1"/>
          </p:cNvSpPr>
          <p:nvPr/>
        </p:nvSpPr>
        <p:spPr bwMode="auto">
          <a:xfrm>
            <a:off x="781615" y="5565088"/>
            <a:ext cx="4322013" cy="892552"/>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r>
              <a:rPr lang="en-AU" sz="10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AU" sz="1200" dirty="0">
                <a:effectLst/>
                <a:latin typeface="Calibri" panose="020F0502020204030204" pitchFamily="34" charset="0"/>
                <a:ea typeface="SimSun" panose="02010600030101010101" pitchFamily="2" charset="-122"/>
                <a:cs typeface="Times New Roman" panose="02020603050405020304" pitchFamily="18" charset="0"/>
              </a:rPr>
              <a:t> </a:t>
            </a:r>
            <a:r>
              <a:rPr lang="en-AU" sz="1000" i="1" dirty="0">
                <a:effectLst/>
                <a:latin typeface="Times New Roman" panose="02020603050405020304" pitchFamily="18" charset="0"/>
                <a:ea typeface="SimSun" panose="02010600030101010101" pitchFamily="2" charset="-122"/>
                <a:cs typeface="Times New Roman" panose="02020603050405020304" pitchFamily="18" charset="0"/>
              </a:rPr>
              <a:t>The annual mean  rainfall rate (mm/day) bias  for the experiment in  N96 GA7.1 model with the convective memory changes comparing to  GPCP rainfall estimate. (b) The difference in annual mean rainfall rate (mm/day) in GA7.1 model between the simulations with and without the convective memory change.  (10y, from 1989-1998, unit: mm/day)</a:t>
            </a:r>
            <a:endParaRPr lang="en-AU" sz="12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8" name="Rectangle 4">
            <a:extLst>
              <a:ext uri="{FF2B5EF4-FFF2-40B4-BE49-F238E27FC236}">
                <a16:creationId xmlns:a16="http://schemas.microsoft.com/office/drawing/2014/main" id="{B299B888-3D0D-4816-882C-B836D0FE6CA9}"/>
              </a:ext>
            </a:extLst>
          </p:cNvPr>
          <p:cNvSpPr/>
          <p:nvPr/>
        </p:nvSpPr>
        <p:spPr>
          <a:xfrm>
            <a:off x="6235873" y="4906739"/>
            <a:ext cx="5174512" cy="819904"/>
          </a:xfrm>
          <a:prstGeom prst="rect">
            <a:avLst/>
          </a:prstGeom>
        </p:spPr>
        <p:txBody>
          <a:bodyPr wrap="square">
            <a:spAutoFit/>
          </a:bodyPr>
          <a:lstStyle/>
          <a:p>
            <a:pPr algn="just">
              <a:lnSpc>
                <a:spcPct val="115000"/>
              </a:lnSpc>
              <a:spcAft>
                <a:spcPts val="0"/>
              </a:spcAft>
            </a:pPr>
            <a:r>
              <a:rPr lang="en-AU" sz="1400" i="1" dirty="0">
                <a:latin typeface="Times New Roman" panose="02020603050405020304" pitchFamily="18" charset="0"/>
                <a:ea typeface="SimSun" panose="02010600030101010101" pitchFamily="2" charset="-122"/>
                <a:cs typeface="Times New Roman" panose="02020603050405020304" pitchFamily="18" charset="0"/>
              </a:rPr>
              <a:t>Diurnal cycles of the rainfall rate (mm/day) over the Borneo island with N216 resolutions for GA7.1   model at N96 resolution with and without the convective memory change.</a:t>
            </a:r>
            <a:endParaRPr lang="en-AU" sz="14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3" name="Picture 2">
            <a:extLst>
              <a:ext uri="{FF2B5EF4-FFF2-40B4-BE49-F238E27FC236}">
                <a16:creationId xmlns:a16="http://schemas.microsoft.com/office/drawing/2014/main" id="{4357386C-F701-465E-8090-7592B13933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5873" y="987491"/>
            <a:ext cx="4715156" cy="3362711"/>
          </a:xfrm>
          <a:prstGeom prst="rect">
            <a:avLst/>
          </a:prstGeom>
        </p:spPr>
      </p:pic>
      <p:sp>
        <p:nvSpPr>
          <p:cNvPr id="7" name="TextBox 6">
            <a:extLst>
              <a:ext uri="{FF2B5EF4-FFF2-40B4-BE49-F238E27FC236}">
                <a16:creationId xmlns:a16="http://schemas.microsoft.com/office/drawing/2014/main" id="{BFC873F0-3BC2-479F-9366-890F44B2328F}"/>
              </a:ext>
            </a:extLst>
          </p:cNvPr>
          <p:cNvSpPr txBox="1"/>
          <p:nvPr/>
        </p:nvSpPr>
        <p:spPr>
          <a:xfrm>
            <a:off x="4027715" y="204325"/>
            <a:ext cx="489857" cy="369332"/>
          </a:xfrm>
          <a:prstGeom prst="rect">
            <a:avLst/>
          </a:prstGeom>
          <a:noFill/>
        </p:spPr>
        <p:txBody>
          <a:bodyPr wrap="square" rtlCol="0">
            <a:spAutoFit/>
          </a:bodyPr>
          <a:lstStyle/>
          <a:p>
            <a:r>
              <a:rPr lang="en-AU" dirty="0"/>
              <a:t>(a)</a:t>
            </a:r>
          </a:p>
        </p:txBody>
      </p:sp>
      <p:sp>
        <p:nvSpPr>
          <p:cNvPr id="11" name="TextBox 10">
            <a:extLst>
              <a:ext uri="{FF2B5EF4-FFF2-40B4-BE49-F238E27FC236}">
                <a16:creationId xmlns:a16="http://schemas.microsoft.com/office/drawing/2014/main" id="{BECE07AC-50CE-4818-97CD-4167E33C67ED}"/>
              </a:ext>
            </a:extLst>
          </p:cNvPr>
          <p:cNvSpPr txBox="1"/>
          <p:nvPr/>
        </p:nvSpPr>
        <p:spPr>
          <a:xfrm>
            <a:off x="4131128" y="2824013"/>
            <a:ext cx="549728" cy="369332"/>
          </a:xfrm>
          <a:prstGeom prst="rect">
            <a:avLst/>
          </a:prstGeom>
          <a:noFill/>
        </p:spPr>
        <p:txBody>
          <a:bodyPr wrap="square" rtlCol="0">
            <a:spAutoFit/>
          </a:bodyPr>
          <a:lstStyle/>
          <a:p>
            <a:r>
              <a:rPr lang="en-AU" dirty="0"/>
              <a:t>(b)</a:t>
            </a:r>
          </a:p>
        </p:txBody>
      </p:sp>
    </p:spTree>
    <p:extLst>
      <p:ext uri="{BB962C8B-B14F-4D97-AF65-F5344CB8AC3E}">
        <p14:creationId xmlns:p14="http://schemas.microsoft.com/office/powerpoint/2010/main" val="3473228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a:solidFill>
                  <a:srgbClr val="002060"/>
                </a:solidFill>
                <a:latin typeface="Times New Roman" pitchFamily="18" charset="0"/>
                <a:cs typeface="Times New Roman" pitchFamily="18" charset="0"/>
              </a:rPr>
              <a:t>Things need to be improved:</a:t>
            </a:r>
            <a:endParaRPr lang="zh-CN" altLang="en-US" sz="2400" b="1" dirty="0">
              <a:solidFill>
                <a:srgbClr val="002060"/>
              </a:solidFill>
              <a:latin typeface="Times New Roman" pitchFamily="18" charset="0"/>
              <a:cs typeface="Times New Roman" pitchFamily="18" charset="0"/>
            </a:endParaRPr>
          </a:p>
        </p:txBody>
      </p:sp>
      <p:sp>
        <p:nvSpPr>
          <p:cNvPr id="4" name="内容占位符 3"/>
          <p:cNvSpPr txBox="1">
            <a:spLocks noGrp="1"/>
          </p:cNvSpPr>
          <p:nvPr>
            <p:ph idx="1"/>
          </p:nvPr>
        </p:nvSpPr>
        <p:spPr>
          <a:xfrm>
            <a:off x="838200" y="1626333"/>
            <a:ext cx="10515600" cy="300081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lIns="121917" tIns="60958" rIns="121917" bIns="60958" rtlCol="0">
            <a:spAutoFit/>
          </a:bodyPr>
          <a:lstStyle/>
          <a:p>
            <a:pPr defTabSz="914377" fontAlgn="base">
              <a:lnSpc>
                <a:spcPct val="85000"/>
              </a:lnSpc>
              <a:spcBef>
                <a:spcPct val="0"/>
              </a:spcBef>
              <a:spcAft>
                <a:spcPct val="0"/>
              </a:spcAft>
            </a:pPr>
            <a:endParaRPr lang="en-GB" sz="2000" b="1" dirty="0">
              <a:solidFill>
                <a:schemeClr val="accent2">
                  <a:lumMod val="50000"/>
                </a:schemeClr>
              </a:solidFill>
              <a:latin typeface="Times New Roman" pitchFamily="18" charset="0"/>
              <a:cs typeface="Times New Roman" pitchFamily="18" charset="0"/>
            </a:endParaRPr>
          </a:p>
          <a:p>
            <a:pPr marL="457189" lvl="1" defTabSz="914377" fontAlgn="base">
              <a:lnSpc>
                <a:spcPct val="85000"/>
              </a:lnSpc>
              <a:spcBef>
                <a:spcPct val="0"/>
              </a:spcBef>
              <a:spcAft>
                <a:spcPct val="0"/>
              </a:spcAft>
            </a:pPr>
            <a:r>
              <a:rPr lang="en-GB" sz="2000" b="1" dirty="0">
                <a:solidFill>
                  <a:schemeClr val="accent2">
                    <a:lumMod val="50000"/>
                  </a:schemeClr>
                </a:solidFill>
                <a:latin typeface="Times New Roman" pitchFamily="18" charset="0"/>
                <a:cs typeface="Times New Roman" pitchFamily="18" charset="0"/>
              </a:rPr>
              <a:t>Dry precipitation bias over India and Maritime Continent</a:t>
            </a:r>
          </a:p>
          <a:p>
            <a:pPr marL="457189" lvl="1" defTabSz="914377" fontAlgn="base">
              <a:lnSpc>
                <a:spcPct val="85000"/>
              </a:lnSpc>
              <a:spcBef>
                <a:spcPct val="0"/>
              </a:spcBef>
              <a:spcAft>
                <a:spcPct val="0"/>
              </a:spcAft>
            </a:pPr>
            <a:endParaRPr lang="en-GB" sz="2000" b="1" dirty="0">
              <a:solidFill>
                <a:schemeClr val="accent2">
                  <a:lumMod val="50000"/>
                </a:schemeClr>
              </a:solidFill>
              <a:latin typeface="Times New Roman" pitchFamily="18" charset="0"/>
              <a:cs typeface="Times New Roman" pitchFamily="18" charset="0"/>
            </a:endParaRPr>
          </a:p>
          <a:p>
            <a:pPr marL="457189" lvl="1" defTabSz="914377" fontAlgn="base">
              <a:lnSpc>
                <a:spcPct val="85000"/>
              </a:lnSpc>
              <a:spcBef>
                <a:spcPct val="0"/>
              </a:spcBef>
              <a:spcAft>
                <a:spcPct val="0"/>
              </a:spcAft>
            </a:pPr>
            <a:r>
              <a:rPr lang="en-GB" sz="2000" b="1" dirty="0">
                <a:solidFill>
                  <a:schemeClr val="accent2">
                    <a:lumMod val="50000"/>
                  </a:schemeClr>
                </a:solidFill>
                <a:latin typeface="Times New Roman" pitchFamily="18" charset="0"/>
                <a:cs typeface="Times New Roman" pitchFamily="18" charset="0"/>
              </a:rPr>
              <a:t>Intermittent behaviour at grid-point</a:t>
            </a:r>
          </a:p>
          <a:p>
            <a:pPr marL="457189" lvl="1" defTabSz="914377" fontAlgn="base">
              <a:lnSpc>
                <a:spcPct val="85000"/>
              </a:lnSpc>
              <a:spcBef>
                <a:spcPct val="0"/>
              </a:spcBef>
              <a:spcAft>
                <a:spcPct val="0"/>
              </a:spcAft>
            </a:pPr>
            <a:endParaRPr lang="en-GB" sz="2000" b="1" dirty="0">
              <a:solidFill>
                <a:schemeClr val="accent2">
                  <a:lumMod val="50000"/>
                </a:schemeClr>
              </a:solidFill>
              <a:latin typeface="Times New Roman" pitchFamily="18" charset="0"/>
              <a:cs typeface="Times New Roman" pitchFamily="18" charset="0"/>
            </a:endParaRPr>
          </a:p>
          <a:p>
            <a:pPr marL="457189" lvl="1" defTabSz="914377" fontAlgn="base">
              <a:lnSpc>
                <a:spcPct val="85000"/>
              </a:lnSpc>
              <a:spcBef>
                <a:spcPct val="0"/>
              </a:spcBef>
              <a:spcAft>
                <a:spcPct val="0"/>
              </a:spcAft>
            </a:pPr>
            <a:r>
              <a:rPr lang="en-GB" sz="2000" b="1" dirty="0">
                <a:solidFill>
                  <a:schemeClr val="accent2">
                    <a:lumMod val="50000"/>
                  </a:schemeClr>
                </a:solidFill>
                <a:latin typeface="Times New Roman" pitchFamily="18" charset="0"/>
                <a:cs typeface="Times New Roman" pitchFamily="18" charset="0"/>
              </a:rPr>
              <a:t>Lack of propagating MJO</a:t>
            </a:r>
          </a:p>
          <a:p>
            <a:pPr marL="457189" lvl="1" defTabSz="914377" fontAlgn="base">
              <a:lnSpc>
                <a:spcPct val="85000"/>
              </a:lnSpc>
              <a:spcBef>
                <a:spcPct val="0"/>
              </a:spcBef>
              <a:spcAft>
                <a:spcPct val="0"/>
              </a:spcAft>
            </a:pPr>
            <a:endParaRPr lang="en-GB" sz="2000" b="1" dirty="0">
              <a:solidFill>
                <a:schemeClr val="accent2">
                  <a:lumMod val="50000"/>
                </a:schemeClr>
              </a:solidFill>
              <a:latin typeface="Times New Roman" pitchFamily="18" charset="0"/>
              <a:cs typeface="Times New Roman" pitchFamily="18" charset="0"/>
            </a:endParaRPr>
          </a:p>
          <a:p>
            <a:pPr marL="457189" lvl="1" defTabSz="914377" fontAlgn="base">
              <a:lnSpc>
                <a:spcPct val="85000"/>
              </a:lnSpc>
              <a:spcBef>
                <a:spcPct val="0"/>
              </a:spcBef>
              <a:spcAft>
                <a:spcPct val="0"/>
              </a:spcAft>
            </a:pPr>
            <a:r>
              <a:rPr lang="en-GB" sz="2000" b="1" dirty="0">
                <a:solidFill>
                  <a:schemeClr val="accent2">
                    <a:lumMod val="50000"/>
                  </a:schemeClr>
                </a:solidFill>
                <a:latin typeface="Times New Roman" pitchFamily="18" charset="0"/>
                <a:cs typeface="Times New Roman" pitchFamily="18" charset="0"/>
              </a:rPr>
              <a:t>Poor diurnal cycle of convection</a:t>
            </a:r>
          </a:p>
          <a:p>
            <a:pPr marL="457189" lvl="1" defTabSz="914377" fontAlgn="base">
              <a:lnSpc>
                <a:spcPct val="85000"/>
              </a:lnSpc>
              <a:spcBef>
                <a:spcPct val="0"/>
              </a:spcBef>
              <a:spcAft>
                <a:spcPct val="0"/>
              </a:spcAft>
            </a:pPr>
            <a:endParaRPr lang="en-GB" sz="2000" b="1" dirty="0">
              <a:solidFill>
                <a:schemeClr val="accent2">
                  <a:lumMod val="50000"/>
                </a:schemeClr>
              </a:solidFill>
              <a:latin typeface="Times New Roman" pitchFamily="18" charset="0"/>
              <a:cs typeface="Times New Roman" pitchFamily="18" charset="0"/>
            </a:endParaRPr>
          </a:p>
          <a:p>
            <a:pPr marL="457189" lvl="1" defTabSz="914377" fontAlgn="base">
              <a:lnSpc>
                <a:spcPct val="85000"/>
              </a:lnSpc>
              <a:spcBef>
                <a:spcPct val="0"/>
              </a:spcBef>
              <a:spcAft>
                <a:spcPct val="0"/>
              </a:spcAft>
            </a:pPr>
            <a:r>
              <a:rPr lang="en-GB" sz="2000" b="1" dirty="0">
                <a:solidFill>
                  <a:schemeClr val="accent2">
                    <a:lumMod val="50000"/>
                  </a:schemeClr>
                </a:solidFill>
                <a:latin typeface="Times New Roman" pitchFamily="18" charset="0"/>
                <a:cs typeface="Times New Roman" pitchFamily="18" charset="0"/>
              </a:rPr>
              <a:t>Failure to capture summertime MCSs</a:t>
            </a:r>
          </a:p>
          <a:p>
            <a:pPr defTabSz="914377" fontAlgn="base">
              <a:lnSpc>
                <a:spcPct val="85000"/>
              </a:lnSpc>
              <a:spcBef>
                <a:spcPct val="0"/>
              </a:spcBef>
              <a:spcAft>
                <a:spcPct val="0"/>
              </a:spcAft>
            </a:pPr>
            <a:endParaRPr lang="en-GB" sz="2000" dirty="0">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96BB61-03EB-40BB-A507-0B9C7B37221F}"/>
              </a:ext>
            </a:extLst>
          </p:cNvPr>
          <p:cNvSpPr/>
          <p:nvPr/>
        </p:nvSpPr>
        <p:spPr>
          <a:xfrm>
            <a:off x="508336" y="1672717"/>
            <a:ext cx="4321629" cy="3693319"/>
          </a:xfrm>
          <a:prstGeom prst="rect">
            <a:avLst/>
          </a:prstGeom>
        </p:spPr>
        <p:txBody>
          <a:bodyPr wrap="square">
            <a:spAutoFit/>
          </a:bodyPr>
          <a:lstStyle/>
          <a:p>
            <a:pPr lvl="0"/>
            <a:r>
              <a:rPr lang="en-GB" b="1" dirty="0">
                <a:solidFill>
                  <a:srgbClr val="7030A0"/>
                </a:solidFill>
              </a:rPr>
              <a:t>Old scheme:</a:t>
            </a:r>
          </a:p>
          <a:p>
            <a:pPr lvl="0"/>
            <a:endParaRPr lang="en-GB" dirty="0">
              <a:solidFill>
                <a:srgbClr val="7030A0"/>
              </a:solidFill>
            </a:endParaRPr>
          </a:p>
          <a:p>
            <a:pPr lvl="0" algn="just"/>
            <a:r>
              <a:rPr lang="en-US" altLang="zh-CN" dirty="0">
                <a:latin typeface="Times New Roman" panose="02020603050405020304" pitchFamily="18" charset="0"/>
                <a:cs typeface="Times New Roman" panose="02020603050405020304" pitchFamily="18" charset="0"/>
              </a:rPr>
              <a:t>Convection parameterization split into independent “triggering”, “cloud-model” and “closure”</a:t>
            </a:r>
          </a:p>
          <a:p>
            <a:pPr lvl="0" algn="just"/>
            <a:endParaRPr lang="en-US" altLang="zh-CN" dirty="0">
              <a:latin typeface="Times New Roman" panose="02020603050405020304" pitchFamily="18" charset="0"/>
              <a:cs typeface="Times New Roman" panose="02020603050405020304" pitchFamily="18" charset="0"/>
            </a:endParaRPr>
          </a:p>
          <a:p>
            <a:pPr lvl="0" algn="just"/>
            <a:endParaRPr lang="en-GB" dirty="0">
              <a:solidFill>
                <a:prstClr val="black"/>
              </a:solidFill>
              <a:latin typeface="Times New Roman" panose="02020603050405020304" pitchFamily="18" charset="0"/>
              <a:cs typeface="Times New Roman" panose="02020603050405020304" pitchFamily="18" charset="0"/>
            </a:endParaRPr>
          </a:p>
          <a:p>
            <a:pPr lvl="0" algn="just"/>
            <a:r>
              <a:rPr lang="en-US" altLang="zh-CN" dirty="0">
                <a:latin typeface="Times New Roman" panose="02020603050405020304" pitchFamily="18" charset="0"/>
                <a:cs typeface="Times New Roman" panose="02020603050405020304" pitchFamily="18" charset="0"/>
              </a:rPr>
              <a:t>Intermittency, and hampering efforts at scale-awareness / stochasticity.</a:t>
            </a:r>
          </a:p>
          <a:p>
            <a:pPr lvl="0" algn="just"/>
            <a:endParaRPr lang="en-US" dirty="0">
              <a:solidFill>
                <a:prstClr val="black"/>
              </a:solidFill>
              <a:latin typeface="Times New Roman" panose="02020603050405020304" pitchFamily="18" charset="0"/>
              <a:cs typeface="Times New Roman" panose="02020603050405020304" pitchFamily="18" charset="0"/>
            </a:endParaRPr>
          </a:p>
          <a:p>
            <a:pPr lvl="0" algn="just"/>
            <a:endParaRPr lang="en-GB" dirty="0">
              <a:solidFill>
                <a:prstClr val="black"/>
              </a:solidFill>
              <a:latin typeface="Times New Roman" panose="02020603050405020304" pitchFamily="18" charset="0"/>
              <a:cs typeface="Times New Roman" panose="02020603050405020304" pitchFamily="18" charset="0"/>
            </a:endParaRPr>
          </a:p>
          <a:p>
            <a:pPr lvl="0" algn="just"/>
            <a:r>
              <a:rPr lang="en-GB" dirty="0">
                <a:solidFill>
                  <a:prstClr val="black"/>
                </a:solidFill>
                <a:latin typeface="Times New Roman" panose="02020603050405020304" pitchFamily="18" charset="0"/>
                <a:cs typeface="Times New Roman" panose="02020603050405020304" pitchFamily="18" charset="0"/>
              </a:rPr>
              <a:t>Post-hoc CAPE closure rescaling ignores triggering condition, causing intermittency</a:t>
            </a:r>
            <a:r>
              <a:rPr lang="en-GB" dirty="0">
                <a:solidFill>
                  <a:prstClr val="black"/>
                </a:solidFill>
              </a:rPr>
              <a:t>.</a:t>
            </a:r>
          </a:p>
        </p:txBody>
      </p:sp>
      <p:sp>
        <p:nvSpPr>
          <p:cNvPr id="6" name="Rectangle 5">
            <a:extLst>
              <a:ext uri="{FF2B5EF4-FFF2-40B4-BE49-F238E27FC236}">
                <a16:creationId xmlns:a16="http://schemas.microsoft.com/office/drawing/2014/main" id="{C4AE64CA-0C96-48A2-A289-6BDFF55AA6BA}"/>
              </a:ext>
            </a:extLst>
          </p:cNvPr>
          <p:cNvSpPr/>
          <p:nvPr/>
        </p:nvSpPr>
        <p:spPr>
          <a:xfrm>
            <a:off x="5587664" y="1672717"/>
            <a:ext cx="6096000" cy="3693319"/>
          </a:xfrm>
          <a:prstGeom prst="rect">
            <a:avLst/>
          </a:prstGeom>
        </p:spPr>
        <p:txBody>
          <a:bodyPr>
            <a:spAutoFit/>
          </a:bodyPr>
          <a:lstStyle/>
          <a:p>
            <a:pPr lvl="0"/>
            <a:r>
              <a:rPr lang="en-GB" b="1" dirty="0" err="1">
                <a:solidFill>
                  <a:srgbClr val="7030A0"/>
                </a:solidFill>
              </a:rPr>
              <a:t>CoMorph</a:t>
            </a:r>
            <a:r>
              <a:rPr lang="en-GB" b="1" dirty="0">
                <a:solidFill>
                  <a:srgbClr val="7030A0"/>
                </a:solidFill>
              </a:rPr>
              <a:t>:</a:t>
            </a:r>
          </a:p>
          <a:p>
            <a:pPr lvl="0"/>
            <a:endParaRPr lang="en-GB" dirty="0">
              <a:solidFill>
                <a:prstClr val="black"/>
              </a:solidFill>
            </a:endParaRPr>
          </a:p>
          <a:p>
            <a:pPr lvl="0" algn="just"/>
            <a:r>
              <a:rPr lang="en-US" altLang="zh-CN" dirty="0"/>
              <a:t>Predicts triggering and mass-fluxes in the unified framework of the updraft dynamics.</a:t>
            </a:r>
            <a:endParaRPr lang="en-GB" dirty="0">
              <a:solidFill>
                <a:prstClr val="black"/>
              </a:solidFill>
              <a:latin typeface="Times New Roman" panose="02020603050405020304" pitchFamily="18" charset="0"/>
              <a:cs typeface="Times New Roman" panose="02020603050405020304" pitchFamily="18" charset="0"/>
            </a:endParaRPr>
          </a:p>
          <a:p>
            <a:pPr lvl="0" algn="just"/>
            <a:endParaRPr lang="en-GB" dirty="0">
              <a:solidFill>
                <a:prstClr val="black"/>
              </a:solidFill>
              <a:latin typeface="Times New Roman" panose="02020603050405020304" pitchFamily="18" charset="0"/>
              <a:cs typeface="Times New Roman" panose="02020603050405020304" pitchFamily="18" charset="0"/>
            </a:endParaRPr>
          </a:p>
          <a:p>
            <a:pPr lvl="0" algn="just"/>
            <a:endParaRPr lang="en-GB" dirty="0">
              <a:solidFill>
                <a:prstClr val="black"/>
              </a:solidFill>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Scale-awareness is included in the CIN closure framework by modelling the scale-dependence of the  sub-cloud updraft KE available to overcome the CIN.</a:t>
            </a:r>
          </a:p>
          <a:p>
            <a:pPr lvl="0" algn="just"/>
            <a:endParaRPr lang="en-GB" dirty="0">
              <a:solidFill>
                <a:prstClr val="black"/>
              </a:solidFill>
              <a:latin typeface="Times New Roman" panose="02020603050405020304" pitchFamily="18" charset="0"/>
              <a:cs typeface="Times New Roman" panose="02020603050405020304" pitchFamily="18" charset="0"/>
            </a:endParaRPr>
          </a:p>
          <a:p>
            <a:pPr lvl="0" algn="just"/>
            <a:endParaRPr lang="en-GB" dirty="0">
              <a:solidFill>
                <a:prstClr val="black"/>
              </a:solidFill>
              <a:latin typeface="Times New Roman" panose="02020603050405020304" pitchFamily="18" charset="0"/>
              <a:cs typeface="Times New Roman" panose="02020603050405020304" pitchFamily="18" charset="0"/>
            </a:endParaRPr>
          </a:p>
          <a:p>
            <a:pPr lvl="0" algn="just"/>
            <a:r>
              <a:rPr lang="en-US" altLang="zh-CN" dirty="0">
                <a:latin typeface="Times New Roman" pitchFamily="18" charset="0"/>
                <a:cs typeface="Times New Roman" pitchFamily="18" charset="0"/>
              </a:rPr>
              <a:t>A CIN closure gives similar mean behavior but without the on-off noise.</a:t>
            </a:r>
            <a:endParaRPr lang="en-GB" dirty="0">
              <a:solidFill>
                <a:prstClr val="black"/>
              </a:solidFill>
              <a:latin typeface="Times New Roman" pitchFamily="18" charset="0"/>
              <a:cs typeface="Times New Roman" pitchFamily="18" charset="0"/>
            </a:endParaRPr>
          </a:p>
        </p:txBody>
      </p:sp>
      <p:sp>
        <p:nvSpPr>
          <p:cNvPr id="4" name="TextBox 3"/>
          <p:cNvSpPr txBox="1"/>
          <p:nvPr/>
        </p:nvSpPr>
        <p:spPr>
          <a:xfrm>
            <a:off x="2647507" y="382772"/>
            <a:ext cx="7187610" cy="523220"/>
          </a:xfrm>
          <a:prstGeom prst="rect">
            <a:avLst/>
          </a:prstGeom>
          <a:noFill/>
        </p:spPr>
        <p:txBody>
          <a:bodyPr wrap="square" rtlCol="0">
            <a:spAutoFit/>
          </a:bodyPr>
          <a:lstStyle/>
          <a:p>
            <a:r>
              <a:rPr lang="en-US" altLang="zh-CN" sz="2800" dirty="0">
                <a:solidFill>
                  <a:srgbClr val="002060"/>
                </a:solidFill>
                <a:latin typeface="Times New Roman" pitchFamily="18" charset="0"/>
                <a:cs typeface="Times New Roman" pitchFamily="18" charset="0"/>
              </a:rPr>
              <a:t>New convection scheme development </a:t>
            </a:r>
            <a:endParaRPr lang="zh-CN" altLang="en-US" sz="28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798081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494</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Things need to be improved: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Hongyan Zhu</dc:creator>
  <cp:lastModifiedBy>Hongyan Zhu</cp:lastModifiedBy>
  <cp:revision>16</cp:revision>
  <dcterms:created xsi:type="dcterms:W3CDTF">2019-05-14T03:19:20Z</dcterms:created>
  <dcterms:modified xsi:type="dcterms:W3CDTF">2019-05-23T03:15:53Z</dcterms:modified>
</cp:coreProperties>
</file>