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6"/>
    <p:sldMasterId id="2147483650" r:id="rId7"/>
  </p:sldMasterIdLst>
  <p:notesMasterIdLst>
    <p:notesMasterId r:id="rId14"/>
  </p:notesMasterIdLst>
  <p:handoutMasterIdLst>
    <p:handoutMasterId r:id="rId15"/>
  </p:handoutMasterIdLst>
  <p:sldIdLst>
    <p:sldId id="295" r:id="rId8"/>
    <p:sldId id="294" r:id="rId9"/>
    <p:sldId id="297" r:id="rId10"/>
    <p:sldId id="298" r:id="rId11"/>
    <p:sldId id="299" r:id="rId12"/>
    <p:sldId id="300" r:id="rId13"/>
  </p:sldIdLst>
  <p:sldSz cx="9144000" cy="6858000" type="screen4x3"/>
  <p:notesSz cx="6858000" cy="9144000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D843"/>
    <a:srgbClr val="002636"/>
    <a:srgbClr val="294962"/>
    <a:srgbClr val="C55B20"/>
    <a:srgbClr val="01427A"/>
    <a:srgbClr val="02B2E4"/>
    <a:srgbClr val="E2F1F7"/>
    <a:srgbClr val="DFE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98" autoAdjust="0"/>
  </p:normalViewPr>
  <p:slideViewPr>
    <p:cSldViewPr>
      <p:cViewPr>
        <p:scale>
          <a:sx n="66" d="100"/>
          <a:sy n="66" d="100"/>
        </p:scale>
        <p:origin x="948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2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4.xml"/><Relationship Id="rId5" Type="http://schemas.openxmlformats.org/officeDocument/2006/relationships/customXml" Target="../customXml/item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alt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AU" altLang="en-US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alt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890A249-3523-44E2-B7CF-B4C1EC706E80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AU" alt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BDF88C9-2701-449C-A7F9-DB4D593B1CDA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rgbClr val="02B2E4"/>
            </a:gs>
            <a:gs pos="100000">
              <a:srgbClr val="01427A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0" y="0"/>
            <a:ext cx="9140825" cy="21240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pic>
        <p:nvPicPr>
          <p:cNvPr id="4116" name="Picture 20" descr="Water Master Titl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8125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7" name="Rectangle 21"/>
          <p:cNvSpPr>
            <a:spLocks noGrp="1" noChangeArrowheads="1"/>
          </p:cNvSpPr>
          <p:nvPr>
            <p:ph type="ctrTitle" sz="quarter"/>
          </p:nvPr>
        </p:nvSpPr>
        <p:spPr>
          <a:xfrm>
            <a:off x="684213" y="2420938"/>
            <a:ext cx="7772400" cy="1179512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AU" altLang="en-US" noProof="0"/>
          </a:p>
        </p:txBody>
      </p:sp>
      <p:sp>
        <p:nvSpPr>
          <p:cNvPr id="4118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92150" y="3886200"/>
            <a:ext cx="6400800" cy="17526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lnSpc>
                <a:spcPct val="80000"/>
              </a:lnSpc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AU" alt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76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8" y="476250"/>
            <a:ext cx="2159000" cy="6121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4000" y="476250"/>
            <a:ext cx="6326188" cy="6121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8305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77EB64-63D8-4EAB-8A54-0C865D97FBE3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525245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7CB92C-B38F-4C5D-9BDB-F8E53569BA18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768788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508B21-0C34-400B-A360-468A95F09C58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621280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B59DF8-F81C-4BBF-AD89-8C53FF76805F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564127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3448AD-5C4C-4A0D-8915-755E0704DD92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926912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477F52-FA98-4D11-9934-E5F8D8432B6E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2432261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7818D2-4A29-4BC1-BF7F-076B09997080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0834857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CE2909-4A90-41D6-A7C5-C3265D77CCC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557524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24529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E93332-54ED-4D4A-9F0F-72B78A595F15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634232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E773C1-6CE3-4D30-9B96-4EEB930A0A02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4727318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FA1163-E5E9-4D91-9477-1D4ABD7A24F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55854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2049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4000" y="1989138"/>
            <a:ext cx="4241800" cy="4608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9138"/>
            <a:ext cx="4243388" cy="4608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02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189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6902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7710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506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6143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1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Rectangle 23"/>
          <p:cNvSpPr>
            <a:spLocks noChangeArrowheads="1"/>
          </p:cNvSpPr>
          <p:nvPr/>
        </p:nvSpPr>
        <p:spPr bwMode="auto">
          <a:xfrm flipV="1">
            <a:off x="0" y="0"/>
            <a:ext cx="9144000" cy="1916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2051050" y="476250"/>
            <a:ext cx="6837363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AU" altLang="en-US"/>
          </a:p>
        </p:txBody>
      </p:sp>
      <p:sp>
        <p:nvSpPr>
          <p:cNvPr id="1043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4000" y="1989138"/>
            <a:ext cx="8637588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</p:txBody>
      </p:sp>
      <p:pic>
        <p:nvPicPr>
          <p:cNvPr id="1049" name="Picture 25" descr="Water Master Slide 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6038"/>
            <a:ext cx="175260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003F77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F77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F77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F77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F77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F77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F77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F77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F77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t" hangingPunct="1">
        <a:spcBef>
          <a:spcPct val="30000"/>
        </a:spcBef>
        <a:spcAft>
          <a:spcPct val="30000"/>
        </a:spcAft>
        <a:buChar char="•"/>
        <a:defRPr sz="2400" kern="1200">
          <a:solidFill>
            <a:srgbClr val="60605B"/>
          </a:solidFill>
          <a:latin typeface="+mn-lt"/>
          <a:ea typeface="+mn-ea"/>
          <a:cs typeface="+mn-cs"/>
        </a:defRPr>
      </a:lvl1pPr>
      <a:lvl2pPr marL="742950" indent="-285750" algn="l" rtl="0" eaLnBrk="1" fontAlgn="t" hangingPunct="1">
        <a:spcBef>
          <a:spcPct val="15000"/>
        </a:spcBef>
        <a:spcAft>
          <a:spcPct val="1500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t" hangingPunct="1">
        <a:spcBef>
          <a:spcPct val="15000"/>
        </a:spcBef>
        <a:spcAft>
          <a:spcPct val="1500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t" hangingPunct="1">
        <a:spcBef>
          <a:spcPct val="15000"/>
        </a:spcBef>
        <a:spcAft>
          <a:spcPct val="1500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sz="2400" kern="1200">
          <a:solidFill>
            <a:srgbClr val="363636"/>
          </a:solidFill>
          <a:latin typeface="Arial Unicode MS" panose="020B0604020202020204" pitchFamily="34" charset="-128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1013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endParaRPr lang="en-AU" altLang="en-US"/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endParaRPr lang="en-AU" altLang="en-US"/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bg2"/>
                </a:solidFill>
                <a:latin typeface="+mn-lt"/>
              </a:defRPr>
            </a:lvl1pPr>
          </a:lstStyle>
          <a:p>
            <a:fld id="{F0F6C035-EED4-4D7F-80CA-3C0F7204C469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200" kern="1200">
          <a:solidFill>
            <a:schemeClr val="bg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4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4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1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AU" b="0" dirty="0"/>
              <a:t>The role of the South Pacific in modulating Tropical Pacific variability</a:t>
            </a:r>
            <a:endParaRPr lang="en-AU" altLang="en-US" dirty="0"/>
          </a:p>
        </p:txBody>
      </p:sp>
      <p:sp>
        <p:nvSpPr>
          <p:cNvPr id="106502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altLang="en-US" dirty="0"/>
              <a:t>Christine Chung</a:t>
            </a:r>
          </a:p>
          <a:p>
            <a:endParaRPr lang="en-AU" altLang="en-US" dirty="0"/>
          </a:p>
          <a:p>
            <a:r>
              <a:rPr lang="en-AU" altLang="en-US" dirty="0"/>
              <a:t>Scott Power, Arnold Sullivan, Francois Delage</a:t>
            </a:r>
          </a:p>
          <a:p>
            <a:r>
              <a:rPr lang="en-AU" altLang="en-US" dirty="0"/>
              <a:t>24 May 2019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Pacemaker-style runs with prototype ACCESS-CM2</a:t>
            </a:r>
          </a:p>
        </p:txBody>
      </p:sp>
      <p:sp>
        <p:nvSpPr>
          <p:cNvPr id="10547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Prototype ACCESS-CM2: GA7.1 with JULES</a:t>
            </a:r>
          </a:p>
          <a:p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400-year control run (starting from bb275 run)</a:t>
            </a:r>
          </a:p>
          <a:p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400-year </a:t>
            </a:r>
            <a:r>
              <a:rPr lang="en-US" altLang="en-US" sz="2000" dirty="0" err="1">
                <a:solidFill>
                  <a:schemeClr val="accent4">
                    <a:lumMod val="50000"/>
                  </a:schemeClr>
                </a:solidFill>
              </a:rPr>
              <a:t>SouthPac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 run:</a:t>
            </a:r>
          </a:p>
          <a:p>
            <a:pPr lvl="1"/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Switched on sponge layer, restored temperature and salinity at all ocean levels to climatology (</a:t>
            </a:r>
            <a:r>
              <a:rPr lang="en-US" altLang="en-US" sz="2000">
                <a:solidFill>
                  <a:schemeClr val="accent4">
                    <a:lumMod val="50000"/>
                  </a:schemeClr>
                </a:solidFill>
              </a:rPr>
              <a:t>year 50-100) </a:t>
            </a:r>
            <a:r>
              <a:rPr lang="en-US" altLang="en-US" sz="2000" dirty="0">
                <a:solidFill>
                  <a:schemeClr val="accent4">
                    <a:lumMod val="50000"/>
                  </a:schemeClr>
                </a:solidFill>
              </a:rPr>
              <a:t>from control run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EFC024-E512-4B17-B87E-15037DC6C98C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31"/>
          <a:stretch/>
        </p:blipFill>
        <p:spPr>
          <a:xfrm>
            <a:off x="1475656" y="4581128"/>
            <a:ext cx="5731510" cy="201652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83336E0-9143-40D5-9939-C159223F8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208" y="4437112"/>
            <a:ext cx="609600" cy="18565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60440"/>
            <a:ext cx="8229600" cy="1143000"/>
          </a:xfrm>
        </p:spPr>
        <p:txBody>
          <a:bodyPr/>
          <a:lstStyle/>
          <a:p>
            <a:r>
              <a:rPr lang="en-US" altLang="en-US" dirty="0">
                <a:solidFill>
                  <a:schemeClr val="accent2"/>
                </a:solidFill>
              </a:rPr>
              <a:t>Changes to Tropical Pacific variability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2CE3889-A4CB-486F-BF7C-5FC4B65E266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973733"/>
            <a:ext cx="9324528" cy="309634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7A6755C-60EA-458F-B5E3-ADF39A2F6C1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552" y="4070077"/>
            <a:ext cx="8496944" cy="22902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8FCB60-0298-40B4-A0A3-193E9A68AE7E}"/>
              </a:ext>
            </a:extLst>
          </p:cNvPr>
          <p:cNvSpPr txBox="1"/>
          <p:nvPr/>
        </p:nvSpPr>
        <p:spPr>
          <a:xfrm>
            <a:off x="179512" y="1433147"/>
            <a:ext cx="12226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latin typeface="+mn-lt"/>
              </a:rPr>
              <a:t>Dec (&gt;13yr)</a:t>
            </a:r>
          </a:p>
          <a:p>
            <a:endParaRPr lang="en-AU" sz="1400" dirty="0">
              <a:latin typeface="+mn-lt"/>
            </a:endParaRPr>
          </a:p>
          <a:p>
            <a:endParaRPr lang="en-AU" sz="1400" dirty="0">
              <a:latin typeface="+mn-lt"/>
            </a:endParaRPr>
          </a:p>
          <a:p>
            <a:endParaRPr lang="en-AU" sz="1400" dirty="0">
              <a:latin typeface="+mn-lt"/>
            </a:endParaRPr>
          </a:p>
          <a:p>
            <a:endParaRPr lang="en-AU" sz="1400" dirty="0">
              <a:latin typeface="+mn-lt"/>
            </a:endParaRPr>
          </a:p>
          <a:p>
            <a:endParaRPr lang="en-AU" sz="1400" dirty="0">
              <a:latin typeface="+mn-lt"/>
            </a:endParaRPr>
          </a:p>
          <a:p>
            <a:r>
              <a:rPr lang="en-AU" sz="1400" dirty="0" err="1">
                <a:latin typeface="+mn-lt"/>
              </a:rPr>
              <a:t>Interann</a:t>
            </a:r>
            <a:r>
              <a:rPr lang="en-AU" sz="1400" dirty="0">
                <a:latin typeface="+mn-lt"/>
              </a:rPr>
              <a:t> (&lt;4yr)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22AEF8-1DBA-4475-B905-34ACCA9C8F93}"/>
              </a:ext>
            </a:extLst>
          </p:cNvPr>
          <p:cNvSpPr txBox="1"/>
          <p:nvPr/>
        </p:nvSpPr>
        <p:spPr>
          <a:xfrm>
            <a:off x="7415808" y="4430380"/>
            <a:ext cx="17281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latin typeface="+mn-lt"/>
              </a:rPr>
              <a:t>Decadal: ~30% reduction</a:t>
            </a:r>
          </a:p>
          <a:p>
            <a:endParaRPr lang="en-AU" sz="1600" dirty="0">
              <a:latin typeface="+mn-lt"/>
            </a:endParaRPr>
          </a:p>
          <a:p>
            <a:r>
              <a:rPr lang="en-AU" sz="1600" dirty="0">
                <a:latin typeface="+mn-lt"/>
              </a:rPr>
              <a:t>Interannual: ~6% reduction (not significant)</a:t>
            </a:r>
          </a:p>
        </p:txBody>
      </p:sp>
    </p:spTree>
    <p:extLst>
      <p:ext uri="{BB962C8B-B14F-4D97-AF65-F5344CB8AC3E}">
        <p14:creationId xmlns:p14="http://schemas.microsoft.com/office/powerpoint/2010/main" val="4087164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6BCA4-5C83-40A9-9902-DFE65ED5F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chemeClr val="accent2"/>
                </a:solidFill>
              </a:rPr>
              <a:t>Disruption of the IPO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FA9C77-046D-4971-B14F-331AD53AA74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42" y="2463687"/>
            <a:ext cx="8928992" cy="39604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EB34B7-40EE-46D4-9E56-7B0F3E3DA90F}"/>
              </a:ext>
            </a:extLst>
          </p:cNvPr>
          <p:cNvSpPr txBox="1"/>
          <p:nvPr/>
        </p:nvSpPr>
        <p:spPr>
          <a:xfrm>
            <a:off x="1619672" y="2002022"/>
            <a:ext cx="6711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+mn-lt"/>
              </a:rPr>
              <a:t>CTL	                   STHPAC	STHPAC-CTL</a:t>
            </a:r>
          </a:p>
        </p:txBody>
      </p:sp>
    </p:spTree>
    <p:extLst>
      <p:ext uri="{BB962C8B-B14F-4D97-AF65-F5344CB8AC3E}">
        <p14:creationId xmlns:p14="http://schemas.microsoft.com/office/powerpoint/2010/main" val="2689490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70C19-3D13-41C2-819D-61C4FD24D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8564" y="188640"/>
            <a:ext cx="4783675" cy="1143000"/>
          </a:xfrm>
        </p:spPr>
        <p:txBody>
          <a:bodyPr/>
          <a:lstStyle/>
          <a:p>
            <a:r>
              <a:rPr lang="en-AU" dirty="0">
                <a:solidFill>
                  <a:schemeClr val="accent2"/>
                </a:solidFill>
              </a:rPr>
              <a:t>Changes to ENSO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34FC50-6911-4AA3-8B70-CE69B05DF8BC}"/>
              </a:ext>
            </a:extLst>
          </p:cNvPr>
          <p:cNvSpPr txBox="1"/>
          <p:nvPr/>
        </p:nvSpPr>
        <p:spPr>
          <a:xfrm>
            <a:off x="611560" y="5085184"/>
            <a:ext cx="72728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1800" dirty="0">
                <a:latin typeface="+mn-lt"/>
              </a:rPr>
              <a:t>STHPAC run has weaker extreme ENSO SSTAs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1800" dirty="0">
                <a:latin typeface="+mn-lt"/>
              </a:rPr>
              <a:t>Weaker decadal variability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1800" dirty="0">
                <a:latin typeface="+mn-lt"/>
              </a:rPr>
              <a:t>Disruption of coupled feedback processes linking the South Pacific to the equatorial Pacific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AU" sz="1800" dirty="0">
                <a:solidFill>
                  <a:srgbClr val="000000"/>
                </a:solidFill>
                <a:latin typeface="Arial"/>
              </a:rPr>
              <a:t>Change in mean state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AU" sz="1800" dirty="0">
              <a:latin typeface="+mn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AU" sz="2000" dirty="0">
              <a:latin typeface="+mn-lt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CA6BB3B-005C-44F9-BCE9-CB0F665BE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00"/>
          <a:stretch/>
        </p:blipFill>
        <p:spPr>
          <a:xfrm>
            <a:off x="258324" y="1331967"/>
            <a:ext cx="8627351" cy="3242509"/>
          </a:xfrm>
        </p:spPr>
      </p:pic>
    </p:spTree>
    <p:extLst>
      <p:ext uri="{BB962C8B-B14F-4D97-AF65-F5344CB8AC3E}">
        <p14:creationId xmlns:p14="http://schemas.microsoft.com/office/powerpoint/2010/main" val="4077784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540A35-DA47-4A24-AA2C-F66CDCF5FA9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95" y="620688"/>
            <a:ext cx="7827010" cy="2371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1CD5CC-DEAD-4587-AB65-96932DBC7A3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41" y="3429000"/>
            <a:ext cx="830707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966950"/>
      </p:ext>
    </p:extLst>
  </p:cSld>
  <p:clrMapOvr>
    <a:masterClrMapping/>
  </p:clrMapOvr>
</p:sld>
</file>

<file path=ppt/theme/theme1.xml><?xml version="1.0" encoding="utf-8"?>
<a:theme xmlns:a="http://schemas.openxmlformats.org/drawingml/2006/main" name="WI PowerPoint template">
  <a:themeElements>
    <a:clrScheme name="WI PowerPoint template 13">
      <a:dk1>
        <a:srgbClr val="60605B"/>
      </a:dk1>
      <a:lt1>
        <a:srgbClr val="FFFFFF"/>
      </a:lt1>
      <a:dk2>
        <a:srgbClr val="003F77"/>
      </a:dk2>
      <a:lt2>
        <a:srgbClr val="5B8F22"/>
      </a:lt2>
      <a:accent1>
        <a:srgbClr val="93B7D1"/>
      </a:accent1>
      <a:accent2>
        <a:srgbClr val="280091"/>
      </a:accent2>
      <a:accent3>
        <a:srgbClr val="FFFFFF"/>
      </a:accent3>
      <a:accent4>
        <a:srgbClr val="51514C"/>
      </a:accent4>
      <a:accent5>
        <a:srgbClr val="C8D8E5"/>
      </a:accent5>
      <a:accent6>
        <a:srgbClr val="230083"/>
      </a:accent6>
      <a:hlink>
        <a:srgbClr val="156570"/>
      </a:hlink>
      <a:folHlink>
        <a:srgbClr val="00B588"/>
      </a:folHlink>
    </a:clrScheme>
    <a:fontScheme name="WI PowerPoint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lnDef>
  </a:objectDefaults>
  <a:extraClrSchemeLst>
    <a:extraClrScheme>
      <a:clrScheme name="WI PowerPoint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 PowerPoint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 PowerPoint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 PowerPoint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 PowerPoint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 PowerPoint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I PowerPoint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I PowerPoint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I PowerPoint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I PowerPoint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I PowerPoint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I PowerPoint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I PowerPoint template 13">
        <a:dk1>
          <a:srgbClr val="60605B"/>
        </a:dk1>
        <a:lt1>
          <a:srgbClr val="FFFFFF"/>
        </a:lt1>
        <a:dk2>
          <a:srgbClr val="003F77"/>
        </a:dk2>
        <a:lt2>
          <a:srgbClr val="5B8F22"/>
        </a:lt2>
        <a:accent1>
          <a:srgbClr val="93B7D1"/>
        </a:accent1>
        <a:accent2>
          <a:srgbClr val="280091"/>
        </a:accent2>
        <a:accent3>
          <a:srgbClr val="FFFFFF"/>
        </a:accent3>
        <a:accent4>
          <a:srgbClr val="51514C"/>
        </a:accent4>
        <a:accent5>
          <a:srgbClr val="C8D8E5"/>
        </a:accent5>
        <a:accent6>
          <a:srgbClr val="230083"/>
        </a:accent6>
        <a:hlink>
          <a:srgbClr val="156570"/>
        </a:hlink>
        <a:folHlink>
          <a:srgbClr val="00B58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chung_access" id="{D84794B8-3EEB-4E32-9F04-8237D2ECF471}" vid="{2E3022C6-38DA-4376-A85A-E7759A5D436C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chung_access" id="{D84794B8-3EEB-4E32-9F04-8237D2ECF471}" vid="{8A7AFA5E-B21C-4DA2-84E0-F2A28225857E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je7ea91d05ee448e9196b4ec33373db9 xmlns="4db1b5e9-edb9-4a25-9e40-decc1a0480d4">
      <Terms xmlns="http://schemas.microsoft.com/office/infopath/2007/PartnerControls"/>
    </je7ea91d05ee448e9196b4ec33373db9>
    <n555ca163265404b85dc3633181a96ad xmlns="ee93cde0-6d06-497b-95e9-685a95779802">
      <Terms xmlns="http://schemas.microsoft.com/office/infopath/2007/PartnerControls">
        <TermInfo xmlns="http://schemas.microsoft.com/office/infopath/2007/PartnerControls">
          <TermName xmlns="http://schemas.microsoft.com/office/infopath/2007/PartnerControls">Template</TermName>
          <TermId xmlns="http://schemas.microsoft.com/office/infopath/2007/PartnerControls">7656dd30-8333-4578-98cb-21870204912d</TermId>
        </TermInfo>
      </Terms>
    </n555ca163265404b85dc3633181a96ad>
    <Area xmlns="57147047-b42e-410a-9e69-1d7e3716b4e0">
      <Value>Publishing</Value>
    </Area>
    <TaxCatchAll xmlns="ee93cde0-6d06-497b-95e9-685a95779802">
      <Value>313</Value>
      <Value>235</Value>
      <Value>178</Value>
      <Value>294</Value>
      <Value>147</Value>
    </TaxCatchAll>
    <KpiDescription xmlns="http://schemas.microsoft.com/sharepoint/v3" xsi:nil="true"/>
    <Resource xmlns="57147047-b42e-410a-9e69-1d7e3716b4e0">Templates</Resource>
    <p897402a74c7474580f4c6f482f5af7e xmlns="ee93cde0-6d06-497b-95e9-685a95779802">
      <Terms xmlns="http://schemas.microsoft.com/office/infopath/2007/PartnerControls">
        <TermInfo xmlns="http://schemas.microsoft.com/office/infopath/2007/PartnerControls">
          <TermName xmlns="http://schemas.microsoft.com/office/infopath/2007/PartnerControls">Publishing</TermName>
          <TermId xmlns="http://schemas.microsoft.com/office/infopath/2007/PartnerControls">17aa74b7-4130-4098-a31f-ded78fd7a37e</TermId>
        </TermInfo>
      </Terms>
    </p897402a74c7474580f4c6f482f5af7e>
    <p8289c95bd4047ccbb0bdb6d4e716d78 xmlns="4db1b5e9-edb9-4a25-9e40-decc1a0480d4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Communications and Publishing</TermName>
          <TermId xmlns="http://schemas.microsoft.com/office/infopath/2007/PartnerControls">f34028a4-b788-40c4-9b0c-d2fbb725055a</TermId>
        </TermInfo>
      </Terms>
    </p8289c95bd4047ccbb0bdb6d4e716d78>
    <DocumentVersion xmlns="4db1b5e9-edb9-4a25-9e40-decc1a0480d4" xsi:nil="true"/>
    <ac9723e4366e4663927c94c3f56a4bfb xmlns="4db1b5e9-edb9-4a25-9e40-decc1a0480d4">
      <Terms xmlns="http://schemas.microsoft.com/office/infopath/2007/PartnerControls"/>
    </ac9723e4366e4663927c94c3f56a4bfb>
    <TaxKeywordTaxHTField xmlns="ee93cde0-6d06-497b-95e9-685a95779802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Communications</TermName>
          <TermId xmlns="http://schemas.microsoft.com/office/infopath/2007/PartnerControls">4c082b81-1e3d-421f-8d4c-a7144117e590</TermId>
        </TermInfo>
        <TermInfo xmlns="http://schemas.microsoft.com/office/infopath/2007/PartnerControls">
          <TermName xmlns="http://schemas.microsoft.com/office/infopath/2007/PartnerControls">PowerPoint Templates</TermName>
          <TermId xmlns="http://schemas.microsoft.com/office/infopath/2007/PartnerControls">0ed15010-de76-4b05-8083-cc77f66151c4</TermId>
        </TermInfo>
      </Terms>
    </TaxKeywordTaxHTField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 Content Type" ma:contentTypeID="0x010100A8C06B1E089D134B9DD0D15BF99D144B00B7390F208C57D441B145486A223E8D37" ma:contentTypeVersion="19" ma:contentTypeDescription="BoM Document Content Type is the base content type used to control all Bureau managed documents." ma:contentTypeScope="" ma:versionID="c13c4243e80bb4e531b114205cf1c77e">
  <xsd:schema xmlns:xsd="http://www.w3.org/2001/XMLSchema" xmlns:xs="http://www.w3.org/2001/XMLSchema" xmlns:p="http://schemas.microsoft.com/office/2006/metadata/properties" xmlns:ns1="http://schemas.microsoft.com/sharepoint/v3" xmlns:ns2="4db1b5e9-edb9-4a25-9e40-decc1a0480d4" xmlns:ns3="ee93cde0-6d06-497b-95e9-685a95779802" xmlns:ns5="57147047-b42e-410a-9e69-1d7e3716b4e0" xmlns:ns6="a121ad74-6009-4341-b7e3-089dedf2f508" targetNamespace="http://schemas.microsoft.com/office/2006/metadata/properties" ma:root="true" ma:fieldsID="1e706f7dfd92de2c6076010159ba80b4" ns1:_="" ns2:_="" ns3:_="" ns5:_="" ns6:_="">
    <xsd:import namespace="http://schemas.microsoft.com/sharepoint/v3"/>
    <xsd:import namespace="4db1b5e9-edb9-4a25-9e40-decc1a0480d4"/>
    <xsd:import namespace="ee93cde0-6d06-497b-95e9-685a95779802"/>
    <xsd:import namespace="57147047-b42e-410a-9e69-1d7e3716b4e0"/>
    <xsd:import namespace="a121ad74-6009-4341-b7e3-089dedf2f508"/>
    <xsd:element name="properties">
      <xsd:complexType>
        <xsd:sequence>
          <xsd:element name="documentManagement">
            <xsd:complexType>
              <xsd:all>
                <xsd:element ref="ns1:KpiDescription" minOccurs="0"/>
                <xsd:element ref="ns2:DocumentVersion" minOccurs="0"/>
                <xsd:element ref="ns3:p897402a74c7474580f4c6f482f5af7e" minOccurs="0"/>
                <xsd:element ref="ns3:TaxCatchAll" minOccurs="0"/>
                <xsd:element ref="ns3:TaxCatchAllLabel" minOccurs="0"/>
                <xsd:element ref="ns5:Area" minOccurs="0"/>
                <xsd:element ref="ns5:Resource" minOccurs="0"/>
                <xsd:element ref="ns3:TaxKeywordTaxHTField" minOccurs="0"/>
                <xsd:element ref="ns2:p8289c95bd4047ccbb0bdb6d4e716d78" minOccurs="0"/>
                <xsd:element ref="ns2:je7ea91d05ee448e9196b4ec33373db9" minOccurs="0"/>
                <xsd:element ref="ns3:n555ca163265404b85dc3633181a96ad" minOccurs="0"/>
                <xsd:element ref="ns6:MediaServiceMetadata" minOccurs="0"/>
                <xsd:element ref="ns6:MediaServiceFastMetadata" minOccurs="0"/>
                <xsd:element ref="ns2:ac9723e4366e4663927c94c3f56a4bfb" minOccurs="0"/>
                <xsd:element ref="ns2:SharedWithUsers" minOccurs="0"/>
                <xsd:element ref="ns2:SharedWithDetails" minOccurs="0"/>
                <xsd:element ref="ns6:MediaServiceEventHashCode" minOccurs="0"/>
                <xsd:element ref="ns6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KpiDescription" ma:index="2" nillable="true" ma:displayName="Description" ma:description="The description provides information about the purpose of the goal." ma:internalName="KpiDescription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b1b5e9-edb9-4a25-9e40-decc1a0480d4" elementFormDefault="qualified">
    <xsd:import namespace="http://schemas.microsoft.com/office/2006/documentManagement/types"/>
    <xsd:import namespace="http://schemas.microsoft.com/office/infopath/2007/PartnerControls"/>
    <xsd:element name="DocumentVersion" ma:index="7" nillable="true" ma:displayName="Document Version" ma:description="The current version number of the document where the version is hard-rendered to the document rather than system versioning" ma:hidden="true" ma:internalName="DocumentVersion" ma:readOnly="false">
      <xsd:simpleType>
        <xsd:restriction base="dms:Text">
          <xsd:maxLength value="255"/>
        </xsd:restriction>
      </xsd:simpleType>
    </xsd:element>
    <xsd:element name="p8289c95bd4047ccbb0bdb6d4e716d78" ma:index="19" nillable="true" ma:taxonomy="true" ma:internalName="p8289c95bd4047ccbb0bdb6d4e716d78" ma:taxonomyFieldName="newfunction" ma:displayName="Function" ma:default="" ma:fieldId="{98289c95-bd40-47cc-bb0b-db6d4e716d78}" ma:sspId="ec9612d0-dc94-4ffe-ad7d-ed54524ecfd4" ma:termSetId="ab5d22f3-4700-4cc9-abbc-9743e28e900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e7ea91d05ee448e9196b4ec33373db9" ma:index="22" nillable="true" ma:taxonomy="true" ma:internalName="je7ea91d05ee448e9196b4ec33373db9" ma:taxonomyFieldName="newAZListing" ma:displayName="Alphabet Listing" ma:default="" ma:fieldId="{3e7ea91d-05ee-448e-9196-b4ec33373db9}" ma:taxonomyMulti="true" ma:sspId="ec9612d0-dc94-4ffe-ad7d-ed54524ecfd4" ma:termSetId="75aa8841-f7ae-48bd-81bb-426f1e761df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c9723e4366e4663927c94c3f56a4bfb" ma:index="27" nillable="true" ma:taxonomy="true" ma:internalName="ac9723e4366e4663927c94c3f56a4bfb" ma:taxonomyFieldName="Record_x0020_Activity" ma:displayName="Record Activity" ma:default="" ma:fieldId="{ac9723e4-366e-4663-927c-94c3f56a4bfb}" ma:sspId="ec9612d0-dc94-4ffe-ad7d-ed54524ecfd4" ma:termSetId="2edc4fbf-5846-4093-a4e9-2dc17d184c0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2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93cde0-6d06-497b-95e9-685a95779802" elementFormDefault="qualified">
    <xsd:import namespace="http://schemas.microsoft.com/office/2006/documentManagement/types"/>
    <xsd:import namespace="http://schemas.microsoft.com/office/infopath/2007/PartnerControls"/>
    <xsd:element name="p897402a74c7474580f4c6f482f5af7e" ma:index="9" nillable="true" ma:taxonomy="true" ma:internalName="p897402a74c7474580f4c6f482f5af7e" ma:taxonomyFieldName="Topic" ma:displayName="Topic" ma:default="" ma:fieldId="{9897402a-74c7-4745-80f4-c6f482f5af7e}" ma:sspId="ec9612d0-dc94-4ffe-ad7d-ed54524ecfd4" ma:termSetId="14799b26-f1fb-48e5-90de-afd6e7b327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description="" ma:hidden="true" ma:list="{99fa0205-6581-43ef-a8f6-0a8ec962de4a}" ma:internalName="TaxCatchAll" ma:showField="CatchAllData" ma:web="4db1b5e9-edb9-4a25-9e40-decc1a0480d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1" nillable="true" ma:displayName="Taxonomy Catch All Column1" ma:description="" ma:hidden="true" ma:list="{99fa0205-6581-43ef-a8f6-0a8ec962de4a}" ma:internalName="TaxCatchAllLabel" ma:readOnly="true" ma:showField="CatchAllDataLabel" ma:web="4db1b5e9-edb9-4a25-9e40-decc1a0480d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17" nillable="true" ma:taxonomy="true" ma:internalName="TaxKeywordTaxHTField" ma:taxonomyFieldName="TaxKeyword" ma:displayName="Enterprise Keywords" ma:fieldId="{23f27201-bee3-471e-b2e7-b64fd8b7ca38}" ma:taxonomyMulti="true" ma:sspId="ec9612d0-dc94-4ffe-ad7d-ed54524ecfd4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555ca163265404b85dc3633181a96ad" ma:index="23" nillable="true" ma:taxonomy="true" ma:internalName="n555ca163265404b85dc3633181a96ad" ma:taxonomyFieldName="Document_x0020_Type" ma:displayName="Document Type" ma:default="" ma:fieldId="{7555ca16-3265-404b-85dc-3633181a96ad}" ma:sspId="ec9612d0-dc94-4ffe-ad7d-ed54524ecfd4" ma:termSetId="fedc0e18-5d81-4494-b703-47bb5b850e4c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147047-b42e-410a-9e69-1d7e3716b4e0" elementFormDefault="qualified">
    <xsd:import namespace="http://schemas.microsoft.com/office/2006/documentManagement/types"/>
    <xsd:import namespace="http://schemas.microsoft.com/office/infopath/2007/PartnerControls"/>
    <xsd:element name="Area" ma:index="15" nillable="true" ma:displayName="Area" ma:internalName="Area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Communications planning"/>
                    <xsd:enumeration value="Events"/>
                    <xsd:enumeration value="Media"/>
                    <xsd:enumeration value="Publishing"/>
                    <xsd:enumeration value="Severe weather communications"/>
                    <xsd:enumeration value="Social media"/>
                    <xsd:enumeration value="Style guide"/>
                    <xsd:enumeration value="Templates"/>
                  </xsd:restriction>
                </xsd:simpleType>
              </xsd:element>
            </xsd:sequence>
          </xsd:extension>
        </xsd:complexContent>
      </xsd:complexType>
    </xsd:element>
    <xsd:element name="Resource" ma:index="16" nillable="true" ma:displayName="Resource" ma:format="Dropdown" ma:internalName="Resource">
      <xsd:simpleType>
        <xsd:restriction base="dms:Choice">
          <xsd:enumeration value="Checklist"/>
          <xsd:enumeration value="Other resources"/>
          <xsd:enumeration value="Photography, image, video"/>
          <xsd:enumeration value="Style guide"/>
          <xsd:enumeration value="Templates"/>
          <xsd:enumeration value="User guide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21ad74-6009-4341-b7e3-089dedf2f5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25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6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3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32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8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LongProperties xmlns="http://schemas.microsoft.com/office/2006/metadata/longProperties">
  <LongProp xmlns="" name="TaxCatchAll"><![CDATA[313;#Communications and Publishing|f34028a4-b788-40c4-9b0c-d2fbb725055a;#235;#Template|7656dd30-8333-4578-98cb-21870204912d;#178;#Communications|4c082b81-1e3d-421f-8d4c-a7144117e590;#294;#PowerPoint Templates|0ed15010-de76-4b05-8083-cc77f66151c4;#147;#Publishing|17aa74b7-4130-4098-a31f-ded78fd7a37e]]></LongProp>
</LongProperties>
</file>

<file path=customXml/itemProps1.xml><?xml version="1.0" encoding="utf-8"?>
<ds:datastoreItem xmlns:ds="http://schemas.openxmlformats.org/officeDocument/2006/customXml" ds:itemID="{A1FE55A8-A381-47D3-8948-370ADCBC9349}">
  <ds:schemaRefs>
    <ds:schemaRef ds:uri="http://schemas.microsoft.com/office/2006/metadata/customXsn"/>
  </ds:schemaRefs>
</ds:datastoreItem>
</file>

<file path=customXml/itemProps2.xml><?xml version="1.0" encoding="utf-8"?>
<ds:datastoreItem xmlns:ds="http://schemas.openxmlformats.org/officeDocument/2006/customXml" ds:itemID="{28027A82-AF4D-4365-87E5-33054DCA749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1C4396E-A79D-4737-8DB2-DFD2F6995D33}">
  <ds:schemaRefs>
    <ds:schemaRef ds:uri="http://schemas.microsoft.com/office/2006/metadata/properties"/>
    <ds:schemaRef ds:uri="http://schemas.microsoft.com/sharepoint/v3"/>
    <ds:schemaRef ds:uri="http://purl.org/dc/terms/"/>
    <ds:schemaRef ds:uri="ee93cde0-6d06-497b-95e9-685a95779802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a121ad74-6009-4341-b7e3-089dedf2f508"/>
    <ds:schemaRef ds:uri="57147047-b42e-410a-9e69-1d7e3716b4e0"/>
    <ds:schemaRef ds:uri="http://purl.org/dc/elements/1.1/"/>
    <ds:schemaRef ds:uri="4db1b5e9-edb9-4a25-9e40-decc1a0480d4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8EDBED9C-5B2C-463F-A3A8-91FA132D1B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db1b5e9-edb9-4a25-9e40-decc1a0480d4"/>
    <ds:schemaRef ds:uri="ee93cde0-6d06-497b-95e9-685a95779802"/>
    <ds:schemaRef ds:uri="57147047-b42e-410a-9e69-1d7e3716b4e0"/>
    <ds:schemaRef ds:uri="a121ad74-6009-4341-b7e3-089dedf2f5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1215A86A-9545-4E81-BADD-0D3C124A59A8}">
  <ds:schemaRefs>
    <ds:schemaRef ds:uri="http://schemas.microsoft.com/office/2006/metadata/longProperties"/>
    <ds:schemaRef ds:uri="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</TotalTime>
  <Words>134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Unicode MS</vt:lpstr>
      <vt:lpstr>Times</vt:lpstr>
      <vt:lpstr>WI PowerPoint template</vt:lpstr>
      <vt:lpstr>Default Design</vt:lpstr>
      <vt:lpstr>The role of the South Pacific in modulating Tropical Pacific variability</vt:lpstr>
      <vt:lpstr>Pacemaker-style runs with prototype ACCESS-CM2</vt:lpstr>
      <vt:lpstr>Changes to Tropical Pacific variability</vt:lpstr>
      <vt:lpstr>Disruption of the IPO</vt:lpstr>
      <vt:lpstr>Changes to ENSO</vt:lpstr>
      <vt:lpstr>PowerPoint Presentation</vt:lpstr>
    </vt:vector>
  </TitlesOfParts>
  <Company>Bureau of Meteorology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PowerPoint_Bureau_GradedBlue_2012_v1 MB</dc:title>
  <dc:creator>Michael Berman</dc:creator>
  <cp:keywords>Communications; PowerPoint Templates</cp:keywords>
  <cp:lastModifiedBy>Christine Chung</cp:lastModifiedBy>
  <cp:revision>7</cp:revision>
  <cp:lastPrinted>2009-04-01T01:20:22Z</cp:lastPrinted>
  <dcterms:created xsi:type="dcterms:W3CDTF">2017-08-30T02:49:51Z</dcterms:created>
  <dcterms:modified xsi:type="dcterms:W3CDTF">2019-05-23T02:35:39Z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TaxKeywordTaxHTField">
    <vt:lpwstr>Communications|4c082b81-1e3d-421f-8d4c-a7144117e590;PowerPoint Templates|0ed15010-de76-4b05-8083-cc77f66151c4</vt:lpwstr>
  </property>
  <property fmtid="{D5CDD505-2E9C-101B-9397-08002B2CF9AE}" pid="4" name="TaxKeyword">
    <vt:lpwstr>178;#Communications|4c082b81-1e3d-421f-8d4c-a7144117e590;#294;#PowerPoint Templates|0ed15010-de76-4b05-8083-cc77f66151c4</vt:lpwstr>
  </property>
  <property fmtid="{D5CDD505-2E9C-101B-9397-08002B2CF9AE}" pid="5" name="TaxCatchAll">
    <vt:lpwstr>313;#Communications and Publishing|f34028a4-b788-40c4-9b0c-d2fbb725055a;#235;#Template|7656dd30-8333-4578-98cb-21870204912d;#178;#Communications|4c082b81-1e3d-421f-8d4c-a7144117e590;#294;#PowerPoint Templates|0ed15010-de76-4b05-8083-cc77f66151c4;#147;#Pub</vt:lpwstr>
  </property>
  <property fmtid="{D5CDD505-2E9C-101B-9397-08002B2CF9AE}" pid="6" name="p897402a74c7474580f4c6f482f5af7e">
    <vt:lpwstr>Publishing|17aa74b7-4130-4098-a31f-ded78fd7a37e</vt:lpwstr>
  </property>
  <property fmtid="{D5CDD505-2E9C-101B-9397-08002B2CF9AE}" pid="7" name="p8289c95bd4047ccbb0bdb6d4e716d78">
    <vt:lpwstr>Communications and Publishing|f34028a4-b788-40c4-9b0c-d2fbb725055a</vt:lpwstr>
  </property>
  <property fmtid="{D5CDD505-2E9C-101B-9397-08002B2CF9AE}" pid="8" name="newAZListing">
    <vt:lpwstr/>
  </property>
  <property fmtid="{D5CDD505-2E9C-101B-9397-08002B2CF9AE}" pid="9" name="je7ea91d05ee448e9196b4ec33373db9">
    <vt:lpwstr/>
  </property>
  <property fmtid="{D5CDD505-2E9C-101B-9397-08002B2CF9AE}" pid="10" name="Topic">
    <vt:lpwstr>147;#Publishing|17aa74b7-4130-4098-a31f-ded78fd7a37e</vt:lpwstr>
  </property>
  <property fmtid="{D5CDD505-2E9C-101B-9397-08002B2CF9AE}" pid="11" name="n555ca163265404b85dc3633181a96ad">
    <vt:lpwstr>Template|7656dd30-8333-4578-98cb-21870204912d</vt:lpwstr>
  </property>
  <property fmtid="{D5CDD505-2E9C-101B-9397-08002B2CF9AE}" pid="12" name="Area">
    <vt:lpwstr>;#Publishing;#</vt:lpwstr>
  </property>
  <property fmtid="{D5CDD505-2E9C-101B-9397-08002B2CF9AE}" pid="13" name="KpiDescription">
    <vt:lpwstr/>
  </property>
  <property fmtid="{D5CDD505-2E9C-101B-9397-08002B2CF9AE}" pid="14" name="Document Type">
    <vt:lpwstr>235;#Template|7656dd30-8333-4578-98cb-21870204912d</vt:lpwstr>
  </property>
  <property fmtid="{D5CDD505-2E9C-101B-9397-08002B2CF9AE}" pid="15" name="Resource">
    <vt:lpwstr>Templates</vt:lpwstr>
  </property>
  <property fmtid="{D5CDD505-2E9C-101B-9397-08002B2CF9AE}" pid="16" name="newfunction">
    <vt:lpwstr>313;#Communications and Publishing|f34028a4-b788-40c4-9b0c-d2fbb725055a</vt:lpwstr>
  </property>
  <property fmtid="{D5CDD505-2E9C-101B-9397-08002B2CF9AE}" pid="17" name="ContentTypeId">
    <vt:lpwstr>0x010100A8C06B1E089D134B9DD0D15BF99D144B00B7390F208C57D441B145486A223E8D37</vt:lpwstr>
  </property>
</Properties>
</file>