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1"/>
    <p:sldMasterId id="2147483722" r:id="rId2"/>
  </p:sldMasterIdLst>
  <p:notesMasterIdLst>
    <p:notesMasterId r:id="rId9"/>
  </p:notesMasterIdLst>
  <p:handoutMasterIdLst>
    <p:handoutMasterId r:id="rId10"/>
  </p:handoutMasterIdLst>
  <p:sldIdLst>
    <p:sldId id="424" r:id="rId3"/>
    <p:sldId id="468" r:id="rId4"/>
    <p:sldId id="463" r:id="rId5"/>
    <p:sldId id="467" r:id="rId6"/>
    <p:sldId id="465" r:id="rId7"/>
    <p:sldId id="461" r:id="rId8"/>
  </p:sldIdLst>
  <p:sldSz cx="12192000" cy="6858000"/>
  <p:notesSz cx="7104063" cy="10234613"/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4" charset="-128"/>
        <a:cs typeface="+mn-cs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4" charset="-128"/>
        <a:cs typeface="+mn-cs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4" charset="-128"/>
        <a:cs typeface="+mn-cs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4" charset="-128"/>
        <a:cs typeface="+mn-cs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4" charset="-128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Geneva" pitchFamily="124" charset="-128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Geneva" pitchFamily="124" charset="-128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Geneva" pitchFamily="124" charset="-128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9" userDrawn="1">
          <p15:clr>
            <a:srgbClr val="A4A3A4"/>
          </p15:clr>
        </p15:guide>
        <p15:guide id="2" orient="horz" pos="4264" userDrawn="1">
          <p15:clr>
            <a:srgbClr val="A4A3A4"/>
          </p15:clr>
        </p15:guide>
        <p15:guide id="3" orient="horz" pos="4301" userDrawn="1">
          <p15:clr>
            <a:srgbClr val="A4A3A4"/>
          </p15:clr>
        </p15:guide>
        <p15:guide id="4" orient="horz" pos="3755" userDrawn="1">
          <p15:clr>
            <a:srgbClr val="A4A3A4"/>
          </p15:clr>
        </p15:guide>
        <p15:guide id="5" orient="horz" pos="2260" userDrawn="1">
          <p15:clr>
            <a:srgbClr val="A4A3A4"/>
          </p15:clr>
        </p15:guide>
        <p15:guide id="6" pos="303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7372" userDrawn="1">
          <p15:clr>
            <a:srgbClr val="A4A3A4"/>
          </p15:clr>
        </p15:guide>
        <p15:guide id="9" pos="3687" userDrawn="1">
          <p15:clr>
            <a:srgbClr val="A4A3A4"/>
          </p15:clr>
        </p15:guide>
        <p15:guide id="10" pos="3991" userDrawn="1">
          <p15:clr>
            <a:srgbClr val="A4A3A4"/>
          </p15:clr>
        </p15:guide>
        <p15:guide id="11" orient="horz" pos="143" userDrawn="1">
          <p15:clr>
            <a:srgbClr val="A4A3A4"/>
          </p15:clr>
        </p15:guide>
        <p15:guide id="12" orient="horz" pos="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  <p15:guide id="3" orient="horz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un-Hsu Su" initials="CS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3DC"/>
    <a:srgbClr val="009BC1"/>
    <a:srgbClr val="002745"/>
    <a:srgbClr val="BCBDC0"/>
    <a:srgbClr val="D48BE1"/>
    <a:srgbClr val="34657F"/>
    <a:srgbClr val="003C71"/>
    <a:srgbClr val="707372"/>
    <a:srgbClr val="D6E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90317" autoAdjust="0"/>
  </p:normalViewPr>
  <p:slideViewPr>
    <p:cSldViewPr snapToGrid="0" showGuides="1">
      <p:cViewPr varScale="1">
        <p:scale>
          <a:sx n="75" d="100"/>
          <a:sy n="75" d="100"/>
        </p:scale>
        <p:origin x="66" y="576"/>
      </p:cViewPr>
      <p:guideLst>
        <p:guide orient="horz" pos="719"/>
        <p:guide orient="horz" pos="4264"/>
        <p:guide orient="horz" pos="4301"/>
        <p:guide orient="horz" pos="3755"/>
        <p:guide orient="horz" pos="2260"/>
        <p:guide pos="303"/>
        <p:guide pos="3840"/>
        <p:guide pos="7372"/>
        <p:guide pos="3687"/>
        <p:guide pos="3991"/>
        <p:guide orient="horz" pos="143"/>
        <p:guide orient="horz" pos="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3282" y="-90"/>
      </p:cViewPr>
      <p:guideLst>
        <p:guide orient="horz" pos="3223"/>
        <p:guide pos="2238"/>
        <p:guide orient="horz"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fld id="{4F4ED426-35BB-864F-8C8D-930F3F36D6E5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61B39A57-CA1E-4D4E-BD1F-ABD9983CB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26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wrap="square" lIns="94668" tIns="47334" rIns="94668" bIns="4733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E04C5B-FB35-4AAD-9D0D-9B8F3073C67B}" type="datetimeFigureOut">
              <a:rPr lang="en-US"/>
              <a:pPr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668" tIns="47334" rIns="94668" bIns="47334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8" cy="511731"/>
          </a:xfrm>
          <a:prstGeom prst="rect">
            <a:avLst/>
          </a:prstGeom>
        </p:spPr>
        <p:txBody>
          <a:bodyPr vert="horz" wrap="square" lIns="94668" tIns="47334" rIns="94668" bIns="4733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45C08A-95C8-4DCE-8AF2-6B7B84D4754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Geneva" pitchFamily="120" charset="-128"/>
        <a:cs typeface="Geneva" charset="0"/>
      </a:defRPr>
    </a:lvl1pPr>
    <a:lvl2pPr marL="609585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Geneva" pitchFamily="120" charset="-128"/>
        <a:cs typeface="+mn-cs"/>
      </a:defRPr>
    </a:lvl2pPr>
    <a:lvl3pPr marL="1219170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Geneva" pitchFamily="120" charset="-128"/>
        <a:cs typeface="+mn-cs"/>
      </a:defRPr>
    </a:lvl3pPr>
    <a:lvl4pPr marL="1828754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Geneva" pitchFamily="120" charset="-128"/>
        <a:cs typeface="+mn-cs"/>
      </a:defRPr>
    </a:lvl4pPr>
    <a:lvl5pPr marL="2438339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Geneva" pitchFamily="120" charset="-128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5C08A-95C8-4DCE-8AF2-6B7B84D475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9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5C08A-95C8-4DCE-8AF2-6B7B84D475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C08A-95C8-4DCE-8AF2-6B7B84D475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9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C08A-95C8-4DCE-8AF2-6B7B84D475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C08A-95C8-4DCE-8AF2-6B7B84D475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-1193397" y="0"/>
            <a:ext cx="9797145" cy="4563936"/>
          </a:xfrm>
          <a:prstGeom prst="parallelogram">
            <a:avLst/>
          </a:prstGeom>
          <a:gradFill flip="none" rotWithShape="1">
            <a:gsLst>
              <a:gs pos="0">
                <a:srgbClr val="009BC1">
                  <a:alpha val="87000"/>
                </a:srgbClr>
              </a:gs>
              <a:gs pos="100000">
                <a:srgbClr val="002745">
                  <a:alpha val="97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7" y="3831059"/>
            <a:ext cx="6867556" cy="344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89" b="0" i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Presented by 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487" y="1293741"/>
            <a:ext cx="7409692" cy="1665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689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Title slide with </a:t>
            </a:r>
          </a:p>
          <a:p>
            <a:pPr lvl="0"/>
            <a:r>
              <a:rPr lang="en-AU" dirty="0"/>
              <a:t>Background option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491" y="2765915"/>
            <a:ext cx="7031759" cy="492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556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Subheading</a:t>
            </a:r>
          </a:p>
        </p:txBody>
      </p:sp>
      <p:pic>
        <p:nvPicPr>
          <p:cNvPr id="8" name="Picture 7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3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-1193397" y="0"/>
            <a:ext cx="9797145" cy="4563936"/>
          </a:xfrm>
          <a:prstGeom prst="parallelogram">
            <a:avLst/>
          </a:prstGeom>
          <a:gradFill flip="none" rotWithShape="1">
            <a:gsLst>
              <a:gs pos="0">
                <a:srgbClr val="009BC1">
                  <a:alpha val="87000"/>
                </a:srgbClr>
              </a:gs>
              <a:gs pos="100000">
                <a:srgbClr val="002745">
                  <a:alpha val="97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7" y="3831059"/>
            <a:ext cx="6867556" cy="344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89" b="0" i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Presented by 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487" y="1293741"/>
            <a:ext cx="7409692" cy="1665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689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Title slide with </a:t>
            </a:r>
          </a:p>
          <a:p>
            <a:pPr lvl="0"/>
            <a:r>
              <a:rPr lang="en-AU" dirty="0"/>
              <a:t>Background option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491" y="2765915"/>
            <a:ext cx="7031759" cy="492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556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Subheading</a:t>
            </a:r>
          </a:p>
        </p:txBody>
      </p:sp>
      <p:pic>
        <p:nvPicPr>
          <p:cNvPr id="8" name="Picture 7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75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8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2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2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29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2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7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94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3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bg>
      <p:bgPr>
        <a:solidFill>
          <a:srgbClr val="00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 userDrawn="1"/>
        </p:nvSpPr>
        <p:spPr>
          <a:xfrm>
            <a:off x="-1193397" y="0"/>
            <a:ext cx="9797145" cy="4563936"/>
          </a:xfrm>
          <a:prstGeom prst="parallelogram">
            <a:avLst/>
          </a:prstGeom>
          <a:gradFill flip="none" rotWithShape="1">
            <a:gsLst>
              <a:gs pos="0">
                <a:srgbClr val="009BC1">
                  <a:alpha val="87000"/>
                </a:srgbClr>
              </a:gs>
              <a:gs pos="100000">
                <a:srgbClr val="002745">
                  <a:alpha val="97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7" y="3831059"/>
            <a:ext cx="6867556" cy="344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89" b="0" i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Presented by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487" y="1293741"/>
            <a:ext cx="7409692" cy="1665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689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Title slide with </a:t>
            </a:r>
          </a:p>
          <a:p>
            <a:pPr lvl="0"/>
            <a:r>
              <a:rPr lang="en-AU" dirty="0"/>
              <a:t>photo background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491" y="2765915"/>
            <a:ext cx="7031759" cy="492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556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Subheading</a:t>
            </a:r>
          </a:p>
        </p:txBody>
      </p:sp>
      <p:pic>
        <p:nvPicPr>
          <p:cNvPr id="13" name="Picture 12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96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6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20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3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2253179" y="226485"/>
            <a:ext cx="946258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3556" baseline="0"/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490" y="1140902"/>
            <a:ext cx="11222567" cy="4819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6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35188" y="11"/>
            <a:ext cx="5856816" cy="59605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0497" y="1140902"/>
            <a:ext cx="5380567" cy="4819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5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335187" y="1140884"/>
            <a:ext cx="5372100" cy="4775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0495" y="1140883"/>
            <a:ext cx="5380567" cy="4819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2253179" y="226485"/>
            <a:ext cx="946258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3556" baseline="0"/>
            </a:lvl1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7" name="Picture 6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/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35189" y="1140884"/>
            <a:ext cx="5367867" cy="4819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3189" y="1140883"/>
            <a:ext cx="5367867" cy="48196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2253179" y="226485"/>
            <a:ext cx="946258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3556" baseline="0"/>
            </a:lvl1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9" name="Picture 8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9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-1193397" y="0"/>
            <a:ext cx="9797145" cy="4563936"/>
          </a:xfrm>
          <a:prstGeom prst="parallelogram">
            <a:avLst/>
          </a:prstGeom>
          <a:gradFill flip="none" rotWithShape="1">
            <a:gsLst>
              <a:gs pos="0">
                <a:srgbClr val="009BC1">
                  <a:alpha val="87000"/>
                </a:srgbClr>
              </a:gs>
              <a:gs pos="100000">
                <a:srgbClr val="002745">
                  <a:alpha val="97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487" y="1549489"/>
            <a:ext cx="7409692" cy="6893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977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Thank you</a:t>
            </a:r>
          </a:p>
        </p:txBody>
      </p:sp>
      <p:pic>
        <p:nvPicPr>
          <p:cNvPr id="8" name="Picture 7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491" y="2344279"/>
            <a:ext cx="7031759" cy="492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556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1240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-1193397" y="0"/>
            <a:ext cx="9797145" cy="4563936"/>
          </a:xfrm>
          <a:prstGeom prst="parallelogram">
            <a:avLst/>
          </a:prstGeom>
          <a:gradFill flip="none" rotWithShape="1">
            <a:gsLst>
              <a:gs pos="0">
                <a:srgbClr val="009BC1">
                  <a:alpha val="87000"/>
                </a:srgbClr>
              </a:gs>
              <a:gs pos="100000">
                <a:srgbClr val="002745">
                  <a:alpha val="97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7" y="3831059"/>
            <a:ext cx="6867556" cy="344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89" b="0" i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Presented by 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487" y="1293741"/>
            <a:ext cx="7409692" cy="1665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689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Title slide with </a:t>
            </a:r>
          </a:p>
          <a:p>
            <a:pPr lvl="0"/>
            <a:r>
              <a:rPr lang="en-AU" dirty="0"/>
              <a:t>Background option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491" y="2765915"/>
            <a:ext cx="7031759" cy="492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556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Subheading</a:t>
            </a:r>
          </a:p>
        </p:txBody>
      </p:sp>
      <p:pic>
        <p:nvPicPr>
          <p:cNvPr id="8" name="Picture 7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7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-1193397" y="0"/>
            <a:ext cx="9797145" cy="4563936"/>
          </a:xfrm>
          <a:prstGeom prst="parallelogram">
            <a:avLst/>
          </a:prstGeom>
          <a:gradFill flip="none" rotWithShape="1">
            <a:gsLst>
              <a:gs pos="0">
                <a:srgbClr val="009BC1">
                  <a:alpha val="87000"/>
                </a:srgbClr>
              </a:gs>
              <a:gs pos="100000">
                <a:srgbClr val="002745">
                  <a:alpha val="97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7" y="3831059"/>
            <a:ext cx="6867556" cy="344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89" b="0" i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Presented by 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487" y="1293741"/>
            <a:ext cx="7409692" cy="1665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689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Title slide with </a:t>
            </a:r>
          </a:p>
          <a:p>
            <a:pPr lvl="0"/>
            <a:r>
              <a:rPr lang="en-AU" dirty="0"/>
              <a:t>Background option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491" y="2765915"/>
            <a:ext cx="7031759" cy="492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556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Subheading</a:t>
            </a:r>
          </a:p>
        </p:txBody>
      </p:sp>
      <p:pic>
        <p:nvPicPr>
          <p:cNvPr id="8" name="Picture 7" descr="BM_stacked_(w)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y_MSLP_mainland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5"/>
            <a:ext cx="12192000" cy="681466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80497" y="296351"/>
            <a:ext cx="11235265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3" r:id="rId2"/>
    <p:sldLayoutId id="2147483684" r:id="rId3"/>
    <p:sldLayoutId id="2147483686" r:id="rId4"/>
    <p:sldLayoutId id="2147483687" r:id="rId5"/>
    <p:sldLayoutId id="2147483690" r:id="rId6"/>
    <p:sldLayoutId id="2147483691" r:id="rId7"/>
    <p:sldLayoutId id="2147483692" r:id="rId8"/>
    <p:sldLayoutId id="2147483693" r:id="rId9"/>
    <p:sldLayoutId id="2147483695" r:id="rId10"/>
    <p:sldLayoutId id="2147483696" r:id="rId11"/>
  </p:sldLayoutIdLst>
  <p:hf sldNum="0" hdr="0" dt="0"/>
  <p:txStyles>
    <p:titleStyle>
      <a:lvl1pPr algn="ctr" defTabSz="812680" rtl="0" eaLnBrk="1" fontAlgn="base" hangingPunct="1">
        <a:spcBef>
          <a:spcPct val="0"/>
        </a:spcBef>
        <a:spcAft>
          <a:spcPct val="0"/>
        </a:spcAft>
        <a:defRPr sz="3911" b="0" i="0" kern="1200" cap="none">
          <a:solidFill>
            <a:schemeClr val="bg1"/>
          </a:solidFill>
          <a:latin typeface="Open Sans"/>
          <a:ea typeface="Geneva" charset="0"/>
          <a:cs typeface="Open Sans"/>
        </a:defRPr>
      </a:lvl1pPr>
      <a:lvl2pPr algn="ctr" defTabSz="812680" rtl="0" eaLnBrk="1" fontAlgn="base" hangingPunct="1">
        <a:spcBef>
          <a:spcPct val="0"/>
        </a:spcBef>
        <a:spcAft>
          <a:spcPct val="0"/>
        </a:spcAft>
        <a:defRPr sz="7110">
          <a:solidFill>
            <a:schemeClr val="bg1"/>
          </a:solidFill>
          <a:latin typeface="Arial" pitchFamily="34" charset="0"/>
          <a:ea typeface="Geneva" charset="0"/>
          <a:cs typeface="Geneva" charset="0"/>
        </a:defRPr>
      </a:lvl2pPr>
      <a:lvl3pPr algn="ctr" defTabSz="812680" rtl="0" eaLnBrk="1" fontAlgn="base" hangingPunct="1">
        <a:spcBef>
          <a:spcPct val="0"/>
        </a:spcBef>
        <a:spcAft>
          <a:spcPct val="0"/>
        </a:spcAft>
        <a:defRPr sz="7110">
          <a:solidFill>
            <a:schemeClr val="bg1"/>
          </a:solidFill>
          <a:latin typeface="Arial" pitchFamily="34" charset="0"/>
          <a:ea typeface="Geneva" charset="0"/>
          <a:cs typeface="Geneva" charset="0"/>
        </a:defRPr>
      </a:lvl3pPr>
      <a:lvl4pPr algn="ctr" defTabSz="812680" rtl="0" eaLnBrk="1" fontAlgn="base" hangingPunct="1">
        <a:spcBef>
          <a:spcPct val="0"/>
        </a:spcBef>
        <a:spcAft>
          <a:spcPct val="0"/>
        </a:spcAft>
        <a:defRPr sz="7110">
          <a:solidFill>
            <a:schemeClr val="bg1"/>
          </a:solidFill>
          <a:latin typeface="Arial" pitchFamily="34" charset="0"/>
          <a:ea typeface="Geneva" charset="0"/>
          <a:cs typeface="Geneva" charset="0"/>
        </a:defRPr>
      </a:lvl4pPr>
      <a:lvl5pPr algn="ctr" defTabSz="812680" rtl="0" eaLnBrk="1" fontAlgn="base" hangingPunct="1">
        <a:spcBef>
          <a:spcPct val="0"/>
        </a:spcBef>
        <a:spcAft>
          <a:spcPct val="0"/>
        </a:spcAft>
        <a:defRPr sz="7110">
          <a:solidFill>
            <a:schemeClr val="bg1"/>
          </a:solidFill>
          <a:latin typeface="Arial" pitchFamily="34" charset="0"/>
          <a:ea typeface="Geneva" charset="0"/>
          <a:cs typeface="Geneva" charset="0"/>
        </a:defRPr>
      </a:lvl5pPr>
      <a:lvl6pPr marL="812680" algn="ctr" defTabSz="812680" rtl="0" eaLnBrk="1" fontAlgn="base" hangingPunct="1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charset="0"/>
          <a:ea typeface="Geneva" charset="0"/>
          <a:cs typeface="Geneva" charset="0"/>
        </a:defRPr>
      </a:lvl6pPr>
      <a:lvl7pPr marL="1625358" algn="ctr" defTabSz="812680" rtl="0" eaLnBrk="1" fontAlgn="base" hangingPunct="1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charset="0"/>
          <a:ea typeface="Geneva" charset="0"/>
          <a:cs typeface="Geneva" charset="0"/>
        </a:defRPr>
      </a:lvl7pPr>
      <a:lvl8pPr marL="2438038" algn="ctr" defTabSz="812680" rtl="0" eaLnBrk="1" fontAlgn="base" hangingPunct="1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charset="0"/>
          <a:ea typeface="Geneva" charset="0"/>
          <a:cs typeface="Geneva" charset="0"/>
        </a:defRPr>
      </a:lvl8pPr>
      <a:lvl9pPr marL="3250713" algn="ctr" defTabSz="812680" rtl="0" eaLnBrk="1" fontAlgn="base" hangingPunct="1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charset="0"/>
          <a:ea typeface="Geneva" charset="0"/>
          <a:cs typeface="Geneva" charset="0"/>
        </a:defRPr>
      </a:lvl9pPr>
    </p:titleStyle>
    <p:bodyStyle>
      <a:lvl1pPr marL="0" marR="0" indent="0" algn="l" defTabSz="812680" rtl="0" eaLnBrk="1" fontAlgn="base" latinLnBrk="0" hangingPunct="1">
        <a:lnSpc>
          <a:spcPct val="100000"/>
        </a:lnSpc>
        <a:spcBef>
          <a:spcPct val="0"/>
        </a:spcBef>
        <a:spcAft>
          <a:spcPts val="711"/>
        </a:spcAft>
        <a:buClrTx/>
        <a:buSzTx/>
        <a:buFont typeface="Arial"/>
        <a:buNone/>
        <a:tabLst/>
        <a:defRPr sz="2489" b="0" i="0" kern="1200" baseline="0">
          <a:solidFill>
            <a:srgbClr val="FFFFFF"/>
          </a:solidFill>
          <a:latin typeface="Open Sans"/>
          <a:ea typeface="Geneva" charset="0"/>
          <a:cs typeface="Open Sans"/>
        </a:defRPr>
      </a:lvl1pPr>
      <a:lvl2pPr marL="827874" marR="0" indent="-507926" algn="l" defTabSz="812680" rtl="0" eaLnBrk="1" fontAlgn="base" latinLnBrk="0" hangingPunct="1">
        <a:lnSpc>
          <a:spcPct val="100000"/>
        </a:lnSpc>
        <a:spcBef>
          <a:spcPct val="0"/>
        </a:spcBef>
        <a:spcAft>
          <a:spcPts val="711"/>
        </a:spcAft>
        <a:buClrTx/>
        <a:buSzTx/>
        <a:buFont typeface="Lucida Grande"/>
        <a:buChar char="–"/>
        <a:tabLst/>
        <a:defRPr sz="2489" b="0" i="0" kern="1200" baseline="0">
          <a:solidFill>
            <a:srgbClr val="FFFFFF"/>
          </a:solidFill>
          <a:latin typeface="+mn-lt"/>
          <a:ea typeface="Geneva" charset="0"/>
          <a:cs typeface="+mn-cs"/>
        </a:defRPr>
      </a:lvl2pPr>
      <a:lvl3pPr marL="1147830" marR="0" indent="-507926" algn="l" defTabSz="812680" rtl="0" eaLnBrk="1" fontAlgn="base" latinLnBrk="0" hangingPunct="1">
        <a:lnSpc>
          <a:spcPct val="100000"/>
        </a:lnSpc>
        <a:spcBef>
          <a:spcPct val="0"/>
        </a:spcBef>
        <a:spcAft>
          <a:spcPts val="711"/>
        </a:spcAft>
        <a:buClrTx/>
        <a:buSzTx/>
        <a:buFont typeface="Wingdings" charset="2"/>
        <a:buChar char="§"/>
        <a:tabLst/>
        <a:defRPr sz="2489" b="0" i="0" kern="1200" baseline="0">
          <a:solidFill>
            <a:srgbClr val="FFFFFF"/>
          </a:solidFill>
          <a:latin typeface="+mn-lt"/>
          <a:ea typeface="Geneva" charset="0"/>
          <a:cs typeface="+mn-cs"/>
        </a:defRPr>
      </a:lvl3pPr>
      <a:lvl4pPr marL="895866" indent="-447935" algn="l" defTabSz="812680" rtl="0" eaLnBrk="1" fontAlgn="base" hangingPunct="1">
        <a:spcBef>
          <a:spcPts val="0"/>
        </a:spcBef>
        <a:spcAft>
          <a:spcPts val="711"/>
        </a:spcAft>
        <a:buFont typeface="Arial" pitchFamily="34" charset="0"/>
        <a:buChar char="–"/>
        <a:defRPr sz="2489" kern="1200" baseline="0">
          <a:solidFill>
            <a:srgbClr val="FFFFFF"/>
          </a:solidFill>
          <a:latin typeface="+mn-lt"/>
          <a:ea typeface="Geneva" charset="0"/>
          <a:cs typeface="+mn-cs"/>
        </a:defRPr>
      </a:lvl4pPr>
      <a:lvl5pPr marL="895866" indent="-447935" algn="l" defTabSz="812680" rtl="0" eaLnBrk="1" fontAlgn="base" hangingPunct="1">
        <a:spcBef>
          <a:spcPts val="0"/>
        </a:spcBef>
        <a:spcAft>
          <a:spcPts val="711"/>
        </a:spcAft>
        <a:buFont typeface="Arial" pitchFamily="34" charset="0"/>
        <a:buChar char="»"/>
        <a:defRPr sz="2489" kern="1200" baseline="0">
          <a:solidFill>
            <a:srgbClr val="FFFFFF"/>
          </a:solidFill>
          <a:latin typeface="+mn-lt"/>
          <a:ea typeface="Geneva" charset="0"/>
          <a:cs typeface="+mn-cs"/>
        </a:defRPr>
      </a:lvl5pPr>
      <a:lvl6pPr marL="4469728" indent="-406339" algn="l" defTabSz="812680" rtl="0" eaLnBrk="1" latinLnBrk="0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409" indent="-406339" algn="l" defTabSz="812680" rtl="0" eaLnBrk="1" latinLnBrk="0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088" indent="-406339" algn="l" defTabSz="812680" rtl="0" eaLnBrk="1" latinLnBrk="0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7766" indent="-406339" algn="l" defTabSz="812680" rtl="0" eaLnBrk="1" latinLnBrk="0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68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80" algn="l" defTabSz="81268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58" algn="l" defTabSz="81268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038" algn="l" defTabSz="81268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713" algn="l" defTabSz="81268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392" algn="l" defTabSz="81268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071" algn="l" defTabSz="81268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746" algn="l" defTabSz="81268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425" algn="l" defTabSz="81268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24700F1-60A8-4FBA-8250-952E077AA36B}"/>
              </a:ext>
            </a:extLst>
          </p:cNvPr>
          <p:cNvSpPr txBox="1">
            <a:spLocks/>
          </p:cNvSpPr>
          <p:nvPr/>
        </p:nvSpPr>
        <p:spPr>
          <a:xfrm>
            <a:off x="412755" y="1258721"/>
            <a:ext cx="8568687" cy="787908"/>
          </a:xfrm>
          <a:prstGeom prst="rect">
            <a:avLst/>
          </a:prstGeom>
        </p:spPr>
        <p:txBody>
          <a:bodyPr/>
          <a:lstStyle>
            <a:lvl1pPr marL="0" marR="0" indent="0" algn="l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867" b="0" i="0" kern="1200" baseline="0">
                <a:solidFill>
                  <a:srgbClr val="FFFFFF"/>
                </a:solidFill>
                <a:latin typeface="Open Sans"/>
                <a:ea typeface="Geneva" charset="0"/>
                <a:cs typeface="Open Sans"/>
              </a:defRPr>
            </a:lvl1pPr>
            <a:lvl2pPr marL="620968" marR="0" indent="-380981" algn="l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Lucida Grande"/>
              <a:buChar char="–"/>
              <a:tabLst/>
              <a:defRPr sz="1867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2pPr>
            <a:lvl3pPr marL="860957" marR="0" indent="-380981" algn="l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Wingdings" charset="2"/>
              <a:buChar char="§"/>
              <a:tabLst/>
              <a:defRPr sz="1867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3pPr>
            <a:lvl4pPr marL="671966" indent="-335984" algn="l" defTabSz="609570" rtl="0" eaLnBrk="1" fontAlgn="base" hangingPunct="1">
              <a:spcBef>
                <a:spcPts val="0"/>
              </a:spcBef>
              <a:spcAft>
                <a:spcPts val="533"/>
              </a:spcAft>
              <a:buFont typeface="Arial" pitchFamily="34" charset="0"/>
              <a:buChar char="–"/>
              <a:defRPr sz="1867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4pPr>
            <a:lvl5pPr marL="671966" indent="-335984" algn="l" defTabSz="609570" rtl="0" eaLnBrk="1" fontAlgn="base" hangingPunct="1">
              <a:spcBef>
                <a:spcPts val="0"/>
              </a:spcBef>
              <a:spcAft>
                <a:spcPts val="533"/>
              </a:spcAft>
              <a:buFont typeface="Arial" pitchFamily="34" charset="0"/>
              <a:buChar char="»"/>
              <a:defRPr sz="1867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400" dirty="0"/>
              <a:t>Evaluation of the latest high resolution model configuration: Regional Atmosphere 2 (RA2)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8BD445-C393-4E92-A75A-1E342D200525}"/>
              </a:ext>
            </a:extLst>
          </p:cNvPr>
          <p:cNvSpPr txBox="1">
            <a:spLocks/>
          </p:cNvSpPr>
          <p:nvPr/>
        </p:nvSpPr>
        <p:spPr>
          <a:xfrm>
            <a:off x="412755" y="5686739"/>
            <a:ext cx="11200127" cy="787908"/>
          </a:xfrm>
          <a:prstGeom prst="rect">
            <a:avLst/>
          </a:prstGeom>
        </p:spPr>
        <p:txBody>
          <a:bodyPr/>
          <a:lstStyle>
            <a:lvl1pPr marL="0" marR="0" indent="0" algn="l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867" b="0" i="0" kern="1200" baseline="0">
                <a:solidFill>
                  <a:srgbClr val="FFFFFF"/>
                </a:solidFill>
                <a:latin typeface="Open Sans"/>
                <a:ea typeface="Geneva" charset="0"/>
                <a:cs typeface="Open Sans"/>
              </a:defRPr>
            </a:lvl1pPr>
            <a:lvl2pPr marL="620968" marR="0" indent="-380981" algn="l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Lucida Grande"/>
              <a:buChar char="–"/>
              <a:tabLst/>
              <a:defRPr sz="1867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2pPr>
            <a:lvl3pPr marL="860957" marR="0" indent="-380981" algn="l" defTabSz="6095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Wingdings" charset="2"/>
              <a:buChar char="§"/>
              <a:tabLst/>
              <a:defRPr sz="1867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3pPr>
            <a:lvl4pPr marL="671966" indent="-335984" algn="l" defTabSz="609570" rtl="0" eaLnBrk="1" fontAlgn="base" hangingPunct="1">
              <a:spcBef>
                <a:spcPts val="0"/>
              </a:spcBef>
              <a:spcAft>
                <a:spcPts val="533"/>
              </a:spcAft>
              <a:buFont typeface="Arial" pitchFamily="34" charset="0"/>
              <a:buChar char="–"/>
              <a:defRPr sz="1867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4pPr>
            <a:lvl5pPr marL="671966" indent="-335984" algn="l" defTabSz="609570" rtl="0" eaLnBrk="1" fontAlgn="base" hangingPunct="1">
              <a:spcBef>
                <a:spcPts val="0"/>
              </a:spcBef>
              <a:spcAft>
                <a:spcPts val="533"/>
              </a:spcAft>
              <a:buFont typeface="Arial" pitchFamily="34" charset="0"/>
              <a:buChar char="»"/>
              <a:defRPr sz="1867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Charmaine Franklin, Belinda Roux, Hongyan Zhu and Vinod Kumar</a:t>
            </a:r>
          </a:p>
        </p:txBody>
      </p:sp>
    </p:spTree>
    <p:extLst>
      <p:ext uri="{BB962C8B-B14F-4D97-AF65-F5344CB8AC3E}">
        <p14:creationId xmlns:p14="http://schemas.microsoft.com/office/powerpoint/2010/main" val="155865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7318708" y="2215678"/>
            <a:ext cx="1486265" cy="1859725"/>
          </a:xfrm>
          <a:prstGeom prst="line">
            <a:avLst/>
          </a:prstGeom>
          <a:ln w="38100" cap="flat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698176" y="768767"/>
            <a:ext cx="2926999" cy="1501795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lnSpc>
                <a:spcPct val="85000"/>
              </a:lnSpc>
            </a:pPr>
            <a:endParaRPr lang="en-GB" sz="1600" dirty="0">
              <a:solidFill>
                <a:srgbClr val="00ADD0"/>
              </a:solidFill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745040" y="4144967"/>
            <a:ext cx="2926999" cy="1501795"/>
          </a:xfrm>
          <a:prstGeom prst="ellipse">
            <a:avLst/>
          </a:prstGeom>
          <a:solidFill>
            <a:srgbClr val="007AA9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lnSpc>
                <a:spcPct val="85000"/>
              </a:lnSpc>
            </a:pPr>
            <a:endParaRPr lang="en-GB" sz="1600" dirty="0">
              <a:solidFill>
                <a:srgbClr val="00ADD0"/>
              </a:solidFill>
              <a:ea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773483" y="4144967"/>
            <a:ext cx="3055931" cy="1501795"/>
          </a:xfrm>
          <a:prstGeom prst="ellipse">
            <a:avLst/>
          </a:prstGeom>
          <a:solidFill>
            <a:schemeClr val="tx1">
              <a:lumMod val="50000"/>
              <a:lumOff val="50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lnSpc>
                <a:spcPct val="85000"/>
              </a:lnSpc>
            </a:pPr>
            <a:endParaRPr lang="en-GB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1173" y="4517273"/>
            <a:ext cx="1728192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>
              <a:lnSpc>
                <a:spcPct val="85000"/>
              </a:lnSpc>
            </a:pPr>
            <a:r>
              <a:rPr lang="en-GB" sz="3200" dirty="0">
                <a:solidFill>
                  <a:schemeClr val="bg1"/>
                </a:solidFill>
                <a:ea typeface="ＭＳ Ｐゴシック" charset="0"/>
              </a:rPr>
              <a:t>RA2-T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6351" y="4517273"/>
            <a:ext cx="1824203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>
              <a:lnSpc>
                <a:spcPct val="85000"/>
              </a:lnSpc>
            </a:pPr>
            <a:r>
              <a:rPr lang="en-GB" sz="3200" dirty="0">
                <a:solidFill>
                  <a:schemeClr val="bg1"/>
                </a:solidFill>
                <a:ea typeface="ＭＳ Ｐゴシック" charset="0"/>
              </a:rPr>
              <a:t>RA2-M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7015" y="1160804"/>
            <a:ext cx="1824203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>
              <a:lnSpc>
                <a:spcPct val="85000"/>
              </a:lnSpc>
            </a:pPr>
            <a:r>
              <a:rPr lang="en-GB" sz="4800" dirty="0">
                <a:solidFill>
                  <a:schemeClr val="bg1"/>
                </a:solidFill>
                <a:ea typeface="ＭＳ Ｐゴシック" charset="0"/>
              </a:rPr>
              <a:t>RA2</a:t>
            </a:r>
            <a:r>
              <a:rPr lang="en-GB" sz="3200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9361" y="4520548"/>
            <a:ext cx="3865501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GB" sz="2133" dirty="0">
                <a:solidFill>
                  <a:schemeClr val="bg1"/>
                </a:solidFill>
                <a:ea typeface="ＭＳ Ｐゴシック" charset="0"/>
                <a:cs typeface="Arial" pitchFamily="34" charset="0"/>
              </a:rPr>
              <a:t>cloud scheme</a:t>
            </a:r>
          </a:p>
          <a:p>
            <a:pPr algn="ctr" defTabSz="1219140">
              <a:lnSpc>
                <a:spcPct val="150000"/>
              </a:lnSpc>
            </a:pPr>
            <a:r>
              <a:rPr lang="en-GB" sz="2133" dirty="0">
                <a:solidFill>
                  <a:schemeClr val="bg1"/>
                </a:solidFill>
                <a:ea typeface="ＭＳ Ｐゴシック" charset="0"/>
                <a:cs typeface="Arial" pitchFamily="34" charset="0"/>
              </a:rPr>
              <a:t>boundary layer settings</a:t>
            </a:r>
            <a:endParaRPr lang="en-GB" sz="2133" dirty="0">
              <a:solidFill>
                <a:schemeClr val="bg1"/>
              </a:solidFill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1823" y="3943335"/>
            <a:ext cx="457746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>
              <a:lnSpc>
                <a:spcPct val="85000"/>
              </a:lnSpc>
            </a:pPr>
            <a:endParaRPr lang="en-GB" u="sng" dirty="0">
              <a:ea typeface="ＭＳ Ｐゴシック" charset="0"/>
              <a:cs typeface="Arial" pitchFamily="34" charset="0"/>
            </a:endParaRPr>
          </a:p>
          <a:p>
            <a:pPr algn="ctr" defTabSz="1219140">
              <a:lnSpc>
                <a:spcPct val="85000"/>
              </a:lnSpc>
            </a:pPr>
            <a:r>
              <a:rPr lang="en-GB" u="sng" dirty="0">
                <a:solidFill>
                  <a:schemeClr val="bg1"/>
                </a:solidFill>
                <a:ea typeface="ＭＳ Ｐゴシック" charset="0"/>
                <a:cs typeface="Arial" pitchFamily="34" charset="0"/>
              </a:rPr>
              <a:t>Differences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6600" y="4895864"/>
            <a:ext cx="171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midlatitude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64602" y="4871772"/>
            <a:ext cx="171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tropical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72113" y="2215679"/>
            <a:ext cx="1445367" cy="1853907"/>
          </a:xfrm>
          <a:prstGeom prst="line">
            <a:avLst/>
          </a:prstGeom>
          <a:ln w="38100" cap="flat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" idx="0"/>
          </p:cNvCxnSpPr>
          <p:nvPr/>
        </p:nvCxnSpPr>
        <p:spPr>
          <a:xfrm>
            <a:off x="7141182" y="2101603"/>
            <a:ext cx="2067356" cy="2043367"/>
          </a:xfrm>
          <a:prstGeom prst="line">
            <a:avLst/>
          </a:prstGeom>
          <a:ln w="38100" cap="flat">
            <a:solidFill>
              <a:schemeClr val="accent2">
                <a:alpha val="2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25639" y="2367211"/>
            <a:ext cx="9562296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defTabSz="1219140">
              <a:lnSpc>
                <a:spcPct val="150000"/>
              </a:lnSpc>
            </a:pPr>
            <a:r>
              <a:rPr lang="en-GB" dirty="0">
                <a:ea typeface="ＭＳ Ｐゴシック" charset="0"/>
              </a:rPr>
              <a:t> </a:t>
            </a:r>
            <a:r>
              <a:rPr lang="en-GB" sz="2000" dirty="0">
                <a:ea typeface="ＭＳ Ｐゴシック" charset="0"/>
              </a:rPr>
              <a:t>Numerous developments applicable to all km-scale models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25639" y="3188337"/>
            <a:ext cx="3853868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defTabSz="1219140">
              <a:lnSpc>
                <a:spcPct val="150000"/>
              </a:lnSpc>
            </a:pPr>
            <a:r>
              <a:rPr lang="en-GB" sz="2000" dirty="0">
                <a:ea typeface="ＭＳ Ｐゴシック" charset="0"/>
              </a:rPr>
              <a:t>Midlatitude physics developments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4067" y="3208280"/>
            <a:ext cx="3853868" cy="5062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defTabSz="1219140">
              <a:lnSpc>
                <a:spcPct val="150000"/>
              </a:lnSpc>
            </a:pPr>
            <a:r>
              <a:rPr lang="en-GB" sz="2000" dirty="0">
                <a:ea typeface="ＭＳ Ｐゴシック" charset="0"/>
              </a:rPr>
              <a:t>Tropical physics developments</a:t>
            </a:r>
          </a:p>
        </p:txBody>
      </p:sp>
      <p:sp>
        <p:nvSpPr>
          <p:cNvPr id="28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31147" y="229560"/>
            <a:ext cx="9462580" cy="914400"/>
          </a:xfrm>
        </p:spPr>
        <p:txBody>
          <a:bodyPr/>
          <a:lstStyle/>
          <a:p>
            <a:r>
              <a:rPr lang="en-AU" sz="2800" dirty="0"/>
              <a:t>RMED = Regional Model Evaluation and Development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239" y="6037388"/>
            <a:ext cx="11547231" cy="4454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sz="2000" dirty="0">
                <a:solidFill>
                  <a:schemeClr val="bg1"/>
                </a:solidFill>
                <a:latin typeface="Arial"/>
              </a:rPr>
              <a:t>RA2 testing consisted of two RA2-M/T options – a conservative and a stretch package,          </a:t>
            </a:r>
          </a:p>
          <a:p>
            <a:pPr algn="ctr"/>
            <a:r>
              <a:rPr lang="en-AU" sz="2000" dirty="0">
                <a:solidFill>
                  <a:schemeClr val="bg1"/>
                </a:solidFill>
                <a:latin typeface="Arial"/>
              </a:rPr>
              <a:t>the difference being graupel changes included in stretch</a:t>
            </a:r>
          </a:p>
        </p:txBody>
      </p:sp>
    </p:spTree>
    <p:extLst>
      <p:ext uri="{BB962C8B-B14F-4D97-AF65-F5344CB8AC3E}">
        <p14:creationId xmlns:p14="http://schemas.microsoft.com/office/powerpoint/2010/main" val="41837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41C11C-AF30-4254-A96A-9553C27BDADC}"/>
              </a:ext>
            </a:extLst>
          </p:cNvPr>
          <p:cNvSpPr txBox="1">
            <a:spLocks/>
          </p:cNvSpPr>
          <p:nvPr/>
        </p:nvSpPr>
        <p:spPr>
          <a:xfrm>
            <a:off x="379636" y="5808313"/>
            <a:ext cx="11658957" cy="878507"/>
          </a:xfrm>
          <a:prstGeom prst="rect">
            <a:avLst/>
          </a:prstGeom>
        </p:spPr>
        <p:txBody>
          <a:bodyPr/>
          <a:lstStyle>
            <a:lvl1pPr marL="0" marR="0" indent="0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Arial"/>
              <a:buNone/>
              <a:tabLst/>
              <a:defRPr sz="2489" b="0" i="0" kern="1200" baseline="0">
                <a:solidFill>
                  <a:srgbClr val="FFFFFF"/>
                </a:solidFill>
                <a:latin typeface="Open Sans"/>
                <a:ea typeface="Geneva" charset="0"/>
                <a:cs typeface="Open Sans"/>
              </a:defRPr>
            </a:lvl1pPr>
            <a:lvl2pPr marL="827894" marR="0" indent="-507938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Lucida Grande"/>
              <a:buChar char="–"/>
              <a:tabLst/>
              <a:defRPr sz="2489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2pPr>
            <a:lvl3pPr marL="1147858" marR="0" indent="-507938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Wingdings" charset="2"/>
              <a:buChar char="§"/>
              <a:tabLst/>
              <a:defRPr sz="2489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3pPr>
            <a:lvl4pPr marL="895888" indent="-447946" algn="l" defTabSz="812700" rtl="0" eaLnBrk="1" fontAlgn="base" hangingPunct="1">
              <a:spcBef>
                <a:spcPts val="0"/>
              </a:spcBef>
              <a:spcAft>
                <a:spcPts val="711"/>
              </a:spcAft>
              <a:buFont typeface="Arial" pitchFamily="34" charset="0"/>
              <a:buChar char="–"/>
              <a:defRPr sz="2489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4pPr>
            <a:lvl5pPr marL="895888" indent="-447946" algn="l" defTabSz="812700" rtl="0" eaLnBrk="1" fontAlgn="base" hangingPunct="1">
              <a:spcBef>
                <a:spcPts val="0"/>
              </a:spcBef>
              <a:spcAft>
                <a:spcPts val="711"/>
              </a:spcAft>
              <a:buFont typeface="Arial" pitchFamily="34" charset="0"/>
              <a:buChar char="»"/>
              <a:defRPr sz="2489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5pPr>
            <a:lvl6pPr marL="4469840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2541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240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7938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20531-4A20-41EC-9167-A14B2ADD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Perth fog – Belinda Roux</a:t>
            </a:r>
          </a:p>
        </p:txBody>
      </p:sp>
      <p:sp>
        <p:nvSpPr>
          <p:cNvPr id="20" name="Text Placeholder 2">
            <a:extLst/>
          </p:cNvPr>
          <p:cNvSpPr txBox="1">
            <a:spLocks/>
          </p:cNvSpPr>
          <p:nvPr/>
        </p:nvSpPr>
        <p:spPr>
          <a:xfrm>
            <a:off x="298242" y="1494150"/>
            <a:ext cx="3303769" cy="1072235"/>
          </a:xfrm>
          <a:prstGeom prst="rect">
            <a:avLst/>
          </a:prstGeom>
        </p:spPr>
        <p:txBody>
          <a:bodyPr/>
          <a:lstStyle>
            <a:lvl1pPr marL="0" marR="0" indent="0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Arial"/>
              <a:buNone/>
              <a:tabLst/>
              <a:defRPr sz="2489" b="0" i="0" kern="1200" baseline="0">
                <a:solidFill>
                  <a:srgbClr val="FFFFFF"/>
                </a:solidFill>
                <a:latin typeface="Open Sans"/>
                <a:ea typeface="Geneva" charset="0"/>
                <a:cs typeface="Open Sans"/>
              </a:defRPr>
            </a:lvl1pPr>
            <a:lvl2pPr marL="827894" marR="0" indent="-507938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Lucida Grande"/>
              <a:buChar char="–"/>
              <a:tabLst/>
              <a:defRPr sz="2489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2pPr>
            <a:lvl3pPr marL="1147858" marR="0" indent="-507938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Wingdings" charset="2"/>
              <a:buChar char="§"/>
              <a:tabLst/>
              <a:defRPr sz="2489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3pPr>
            <a:lvl4pPr marL="895888" indent="-447946" algn="l" defTabSz="812700" rtl="0" eaLnBrk="1" fontAlgn="base" hangingPunct="1">
              <a:spcBef>
                <a:spcPts val="0"/>
              </a:spcBef>
              <a:spcAft>
                <a:spcPts val="711"/>
              </a:spcAft>
              <a:buFont typeface="Arial" pitchFamily="34" charset="0"/>
              <a:buChar char="–"/>
              <a:defRPr sz="2489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4pPr>
            <a:lvl5pPr marL="895888" indent="-447946" algn="l" defTabSz="812700" rtl="0" eaLnBrk="1" fontAlgn="base" hangingPunct="1">
              <a:spcBef>
                <a:spcPts val="0"/>
              </a:spcBef>
              <a:spcAft>
                <a:spcPts val="711"/>
              </a:spcAft>
              <a:buFont typeface="Arial" pitchFamily="34" charset="0"/>
              <a:buChar char="»"/>
              <a:defRPr sz="2489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5pPr>
            <a:lvl6pPr marL="4469840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2541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240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7938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Arial" panose="020B0604020202020204" pitchFamily="34" charset="0"/>
              <a:buChar char="•"/>
            </a:pPr>
            <a:r>
              <a:rPr lang="en-AU" sz="2400" dirty="0"/>
              <a:t>More fog in tropical configurations due to different cloud schemes and effects on surface cooling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AU" sz="2400" dirty="0"/>
              <a:t>RA2M improves the spatial extent of fog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21146" t="6773" r="11941" b="5306"/>
          <a:stretch/>
        </p:blipFill>
        <p:spPr>
          <a:xfrm>
            <a:off x="6651275" y="1504310"/>
            <a:ext cx="2685765" cy="26466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23115" t="5507" r="12527" b="6201"/>
          <a:stretch/>
        </p:blipFill>
        <p:spPr>
          <a:xfrm>
            <a:off x="4049411" y="1426299"/>
            <a:ext cx="2654195" cy="27309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21661" t="7277" r="11821" b="5307"/>
          <a:stretch/>
        </p:blipFill>
        <p:spPr>
          <a:xfrm>
            <a:off x="4049793" y="4075160"/>
            <a:ext cx="2663050" cy="26247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l="21412" t="6942" r="11941" b="4313"/>
          <a:stretch/>
        </p:blipFill>
        <p:spPr>
          <a:xfrm>
            <a:off x="6690825" y="4075159"/>
            <a:ext cx="2648316" cy="26247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3179" r="35775"/>
          <a:stretch/>
        </p:blipFill>
        <p:spPr>
          <a:xfrm>
            <a:off x="9326880" y="1562059"/>
            <a:ext cx="1969454" cy="24593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9075" y="1093523"/>
            <a:ext cx="7247259" cy="58535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sz="2000" dirty="0">
                <a:latin typeface="Arial"/>
              </a:rPr>
              <a:t>Fog fraction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2A0EA-7565-4521-8A31-AEE4D6FD8138}"/>
              </a:ext>
            </a:extLst>
          </p:cNvPr>
          <p:cNvSpPr txBox="1"/>
          <p:nvPr/>
        </p:nvSpPr>
        <p:spPr>
          <a:xfrm>
            <a:off x="4220185" y="1363547"/>
            <a:ext cx="10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RA1M</a:t>
            </a:r>
          </a:p>
        </p:txBody>
      </p:sp>
      <p:sp>
        <p:nvSpPr>
          <p:cNvPr id="21" name="TextBox 20">
            <a:extLst/>
          </p:cNvPr>
          <p:cNvSpPr txBox="1"/>
          <p:nvPr/>
        </p:nvSpPr>
        <p:spPr>
          <a:xfrm>
            <a:off x="6922104" y="1373766"/>
            <a:ext cx="10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RA2M-str</a:t>
            </a:r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9346110" y="1332769"/>
            <a:ext cx="133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err="1"/>
              <a:t>Himawari</a:t>
            </a:r>
            <a:r>
              <a:rPr lang="en-AU" sz="1600" dirty="0"/>
              <a:t> </a:t>
            </a:r>
            <a:r>
              <a:rPr lang="en-AU" sz="1600" dirty="0" err="1"/>
              <a:t>obs</a:t>
            </a:r>
            <a:endParaRPr lang="en-A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049075" y="4021457"/>
            <a:ext cx="5277805" cy="23976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AU" sz="1400" baseline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4220185" y="3952552"/>
            <a:ext cx="10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RA1T</a:t>
            </a:r>
          </a:p>
        </p:txBody>
      </p:sp>
      <p:sp>
        <p:nvSpPr>
          <p:cNvPr id="26" name="TextBox 25">
            <a:extLst/>
          </p:cNvPr>
          <p:cNvSpPr txBox="1"/>
          <p:nvPr/>
        </p:nvSpPr>
        <p:spPr>
          <a:xfrm>
            <a:off x="6887310" y="3932891"/>
            <a:ext cx="10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RA2T-str</a:t>
            </a:r>
          </a:p>
        </p:txBody>
      </p:sp>
    </p:spTree>
    <p:extLst>
      <p:ext uri="{BB962C8B-B14F-4D97-AF65-F5344CB8AC3E}">
        <p14:creationId xmlns:p14="http://schemas.microsoft.com/office/powerpoint/2010/main" val="258298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0531-4A20-41EC-9167-A14B2ADD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342" y="196005"/>
            <a:ext cx="9584145" cy="914400"/>
          </a:xfrm>
        </p:spPr>
        <p:txBody>
          <a:bodyPr/>
          <a:lstStyle/>
          <a:p>
            <a:r>
              <a:rPr lang="en-AU" sz="3200" dirty="0"/>
              <a:t>Sydney supercell  thunderstorm – Hongyan Zhu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3DA74A-CB9D-4F19-AA93-1C6527A8E225}"/>
              </a:ext>
            </a:extLst>
          </p:cNvPr>
          <p:cNvSpPr txBox="1">
            <a:spLocks/>
          </p:cNvSpPr>
          <p:nvPr/>
        </p:nvSpPr>
        <p:spPr>
          <a:xfrm>
            <a:off x="609600" y="1747520"/>
            <a:ext cx="3484880" cy="1163112"/>
          </a:xfrm>
          <a:prstGeom prst="rect">
            <a:avLst/>
          </a:prstGeom>
        </p:spPr>
        <p:txBody>
          <a:bodyPr/>
          <a:lstStyle>
            <a:lvl1pPr marL="0" marR="0" indent="0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Arial"/>
              <a:buNone/>
              <a:tabLst/>
              <a:defRPr sz="2489" b="0" i="0" kern="1200" baseline="0">
                <a:solidFill>
                  <a:srgbClr val="FFFFFF"/>
                </a:solidFill>
                <a:latin typeface="Open Sans"/>
                <a:ea typeface="Geneva" charset="0"/>
                <a:cs typeface="Open Sans"/>
              </a:defRPr>
            </a:lvl1pPr>
            <a:lvl2pPr marL="827894" marR="0" indent="-507938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Lucida Grande"/>
              <a:buChar char="–"/>
              <a:tabLst/>
              <a:defRPr sz="2489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2pPr>
            <a:lvl3pPr marL="1147858" marR="0" indent="-507938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Wingdings" charset="2"/>
              <a:buChar char="§"/>
              <a:tabLst/>
              <a:defRPr sz="2489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3pPr>
            <a:lvl4pPr marL="895888" indent="-447946" algn="l" defTabSz="812700" rtl="0" eaLnBrk="1" fontAlgn="base" hangingPunct="1">
              <a:spcBef>
                <a:spcPts val="0"/>
              </a:spcBef>
              <a:spcAft>
                <a:spcPts val="711"/>
              </a:spcAft>
              <a:buFont typeface="Arial" pitchFamily="34" charset="0"/>
              <a:buChar char="–"/>
              <a:defRPr sz="2489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4pPr>
            <a:lvl5pPr marL="895888" indent="-447946" algn="l" defTabSz="812700" rtl="0" eaLnBrk="1" fontAlgn="base" hangingPunct="1">
              <a:spcBef>
                <a:spcPts val="0"/>
              </a:spcBef>
              <a:spcAft>
                <a:spcPts val="711"/>
              </a:spcAft>
              <a:buFont typeface="Arial" pitchFamily="34" charset="0"/>
              <a:buChar char="»"/>
              <a:defRPr sz="2489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5pPr>
            <a:lvl6pPr marL="4469840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2541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240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7938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AU" sz="2400" dirty="0"/>
              <a:t>RA2 has better peak in rain rate distribution at 6 mm/h but too little light rain</a:t>
            </a:r>
          </a:p>
          <a:p>
            <a:pPr marL="342891" indent="-342891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AU" sz="2400" dirty="0"/>
              <a:t>RA2M reduces the overestimate of very heavy rain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46" y="1460429"/>
            <a:ext cx="5796735" cy="42088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446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/>
          <a:stretch/>
        </p:blipFill>
        <p:spPr>
          <a:xfrm>
            <a:off x="4346649" y="1805494"/>
            <a:ext cx="2479700" cy="2662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20531-4A20-41EC-9167-A14B2ADD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28" y="146710"/>
            <a:ext cx="9671537" cy="1658785"/>
          </a:xfrm>
        </p:spPr>
        <p:txBody>
          <a:bodyPr/>
          <a:lstStyle/>
          <a:p>
            <a:r>
              <a:rPr lang="en-AU" sz="3200" dirty="0"/>
              <a:t>Darwin mesoscale convective system - Charmaine </a:t>
            </a:r>
            <a:br>
              <a:rPr lang="en-AU" dirty="0"/>
            </a:br>
            <a:endParaRPr lang="en-AU" sz="2400" dirty="0"/>
          </a:p>
        </p:txBody>
      </p:sp>
      <p:pic>
        <p:nvPicPr>
          <p:cNvPr id="10" name="Picture 9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19" y="1592135"/>
            <a:ext cx="4583243" cy="3706337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2" t="49632" b="1220"/>
          <a:stretch/>
        </p:blipFill>
        <p:spPr>
          <a:xfrm>
            <a:off x="2252873" y="1805061"/>
            <a:ext cx="2492901" cy="2653170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930" y="1794901"/>
            <a:ext cx="2326481" cy="2662587"/>
          </a:xfrm>
          <a:prstGeom prst="rect">
            <a:avLst/>
          </a:prstGeom>
        </p:spPr>
      </p:pic>
      <p:sp>
        <p:nvSpPr>
          <p:cNvPr id="11" name="Text Placeholder 2">
            <a:extLst/>
          </p:cNvPr>
          <p:cNvSpPr txBox="1">
            <a:spLocks/>
          </p:cNvSpPr>
          <p:nvPr/>
        </p:nvSpPr>
        <p:spPr>
          <a:xfrm>
            <a:off x="0" y="4643043"/>
            <a:ext cx="8859520" cy="1755996"/>
          </a:xfrm>
          <a:prstGeom prst="rect">
            <a:avLst/>
          </a:prstGeom>
        </p:spPr>
        <p:txBody>
          <a:bodyPr/>
          <a:lstStyle>
            <a:lvl1pPr marL="0" marR="0" indent="0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Arial"/>
              <a:buNone/>
              <a:tabLst/>
              <a:defRPr sz="2489" b="0" i="0" kern="1200" baseline="0">
                <a:solidFill>
                  <a:srgbClr val="FFFFFF"/>
                </a:solidFill>
                <a:latin typeface="Open Sans"/>
                <a:ea typeface="Geneva" charset="0"/>
                <a:cs typeface="Open Sans"/>
              </a:defRPr>
            </a:lvl1pPr>
            <a:lvl2pPr marL="827894" marR="0" indent="-507938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Lucida Grande"/>
              <a:buChar char="–"/>
              <a:tabLst/>
              <a:defRPr sz="2489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2pPr>
            <a:lvl3pPr marL="1147858" marR="0" indent="-507938" algn="l" defTabSz="812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11"/>
              </a:spcAft>
              <a:buClrTx/>
              <a:buSzTx/>
              <a:buFont typeface="Wingdings" charset="2"/>
              <a:buChar char="§"/>
              <a:tabLst/>
              <a:defRPr sz="2489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3pPr>
            <a:lvl4pPr marL="895888" indent="-447946" algn="l" defTabSz="812700" rtl="0" eaLnBrk="1" fontAlgn="base" hangingPunct="1">
              <a:spcBef>
                <a:spcPts val="0"/>
              </a:spcBef>
              <a:spcAft>
                <a:spcPts val="711"/>
              </a:spcAft>
              <a:buFont typeface="Arial" pitchFamily="34" charset="0"/>
              <a:buChar char="–"/>
              <a:defRPr sz="2489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4pPr>
            <a:lvl5pPr marL="895888" indent="-447946" algn="l" defTabSz="812700" rtl="0" eaLnBrk="1" fontAlgn="base" hangingPunct="1">
              <a:spcBef>
                <a:spcPts val="0"/>
              </a:spcBef>
              <a:spcAft>
                <a:spcPts val="711"/>
              </a:spcAft>
              <a:buFont typeface="Arial" pitchFamily="34" charset="0"/>
              <a:buChar char="»"/>
              <a:defRPr sz="2489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5pPr>
            <a:lvl6pPr marL="4469840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2541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240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7938" indent="-406349" algn="l" defTabSz="812700" rtl="0" eaLnBrk="1" latinLnBrk="0" hangingPunct="1">
              <a:spcBef>
                <a:spcPct val="20000"/>
              </a:spcBef>
              <a:buFont typeface="Arial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21599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400" dirty="0"/>
              <a:t>RA2-stretch graupel changes produce no lightning</a:t>
            </a:r>
          </a:p>
          <a:p>
            <a:pPr marL="342891" indent="-21599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400" dirty="0"/>
              <a:t>Graupel significantly reduced in the tropics</a:t>
            </a:r>
          </a:p>
          <a:p>
            <a:pPr marL="342891" indent="-21599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400" dirty="0"/>
              <a:t>These results contributed to the released RA2 configuration being the conservative package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AU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336930" y="1483360"/>
            <a:ext cx="6489419" cy="36167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sz="1600" dirty="0">
                <a:latin typeface="Arial"/>
              </a:rPr>
              <a:t>Simulated lightning flash rate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1975250" y="2892873"/>
            <a:ext cx="10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RA1T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3693369" y="2870921"/>
            <a:ext cx="883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RA2T-con</a:t>
            </a:r>
          </a:p>
        </p:txBody>
      </p:sp>
      <p:sp>
        <p:nvSpPr>
          <p:cNvPr id="15" name="TextBox 14">
            <a:extLst/>
          </p:cNvPr>
          <p:cNvSpPr txBox="1"/>
          <p:nvPr/>
        </p:nvSpPr>
        <p:spPr>
          <a:xfrm>
            <a:off x="5606650" y="2892873"/>
            <a:ext cx="100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RA2T-stretch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73718" y="1463041"/>
            <a:ext cx="4583243" cy="3424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sz="1400" dirty="0">
                <a:latin typeface="Arial"/>
              </a:rPr>
              <a:t>       </a:t>
            </a:r>
            <a:r>
              <a:rPr lang="en-AU" sz="1600" dirty="0">
                <a:latin typeface="Arial"/>
              </a:rPr>
              <a:t>Graupel amount as </a:t>
            </a:r>
            <a:r>
              <a:rPr lang="en-AU" sz="1600" dirty="0" err="1">
                <a:latin typeface="Arial"/>
              </a:rPr>
              <a:t>fn</a:t>
            </a:r>
            <a:r>
              <a:rPr lang="en-AU" sz="1600" dirty="0">
                <a:latin typeface="Arial"/>
              </a:rPr>
              <a:t> of vertical velocity</a:t>
            </a:r>
          </a:p>
        </p:txBody>
      </p:sp>
    </p:spTree>
    <p:extLst>
      <p:ext uri="{BB962C8B-B14F-4D97-AF65-F5344CB8AC3E}">
        <p14:creationId xmlns:p14="http://schemas.microsoft.com/office/powerpoint/2010/main" val="282235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46D70A2-8854-4FBA-9DA5-89E9E4061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43" y="2137928"/>
            <a:ext cx="2298955" cy="163087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73B20FB-6E9B-42F0-82E3-EE75C6466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9" y="3909124"/>
            <a:ext cx="3069715" cy="23281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B62BB34-DE74-4AE4-9115-ADF55944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91" y="3949802"/>
            <a:ext cx="2396571" cy="2265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712473-05C1-4232-9DCC-EF62C9850FA8}"/>
              </a:ext>
            </a:extLst>
          </p:cNvPr>
          <p:cNvSpPr/>
          <p:nvPr/>
        </p:nvSpPr>
        <p:spPr>
          <a:xfrm>
            <a:off x="1703514" y="2060807"/>
            <a:ext cx="8839243" cy="1785104"/>
          </a:xfrm>
          <a:prstGeom prst="rect">
            <a:avLst/>
          </a:prstGeom>
          <a:ln w="444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defTabSz="457189" fontAlgn="auto">
              <a:spcBef>
                <a:spcPts val="600"/>
              </a:spcBef>
              <a:spcAft>
                <a:spcPts val="0"/>
              </a:spcAft>
            </a:pPr>
            <a:r>
              <a:rPr lang="en-AU" b="1" u="sng" dirty="0">
                <a:solidFill>
                  <a:prstClr val="black"/>
                </a:solidFill>
                <a:latin typeface="Calibri" panose="020F0502020204030204"/>
                <a:ea typeface="+mn-ea"/>
              </a:rPr>
              <a:t>What is Regional Evaluation Suite?</a:t>
            </a:r>
          </a:p>
          <a:p>
            <a:pPr marL="182558" indent="-182558" defTabSz="457189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dirty="0">
                <a:solidFill>
                  <a:prstClr val="black"/>
                </a:solidFill>
                <a:latin typeface="Calibri" panose="020F0502020204030204"/>
                <a:ea typeface="+mn-ea"/>
              </a:rPr>
              <a:t>A </a:t>
            </a:r>
            <a:r>
              <a:rPr lang="en-AU" dirty="0">
                <a:solidFill>
                  <a:srgbClr val="FF0000"/>
                </a:solidFill>
                <a:latin typeface="Calibri" panose="020F0502020204030204"/>
                <a:ea typeface="+mn-ea"/>
              </a:rPr>
              <a:t>task management </a:t>
            </a:r>
            <a:r>
              <a:rPr lang="en-AU" dirty="0">
                <a:solidFill>
                  <a:prstClr val="black"/>
                </a:solidFill>
                <a:latin typeface="Calibri" panose="020F0502020204030204"/>
                <a:ea typeface="+mn-ea"/>
              </a:rPr>
              <a:t>interface for regional, hi-res NWP evaluation</a:t>
            </a:r>
          </a:p>
          <a:p>
            <a:pPr marL="182558" indent="-182558" defTabSz="457189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dirty="0">
                <a:solidFill>
                  <a:prstClr val="black"/>
                </a:solidFill>
                <a:latin typeface="Calibri" panose="020F0502020204030204"/>
                <a:ea typeface="+mn-ea"/>
              </a:rPr>
              <a:t>Developed by the Met Office with possibility for </a:t>
            </a:r>
            <a:r>
              <a:rPr lang="en-AU" dirty="0">
                <a:solidFill>
                  <a:srgbClr val="9900FF"/>
                </a:solidFill>
                <a:latin typeface="Calibri" panose="020F0502020204030204"/>
                <a:ea typeface="+mn-ea"/>
              </a:rPr>
              <a:t>partner contribution</a:t>
            </a:r>
            <a:endParaRPr lang="en-AU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182558" indent="-182558" defTabSz="457189" fontAlgn="auto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F19D19">
                    <a:lumMod val="75000"/>
                  </a:srgbClr>
                </a:solidFill>
                <a:latin typeface="Calibri" panose="020F0502020204030204"/>
                <a:ea typeface="+mn-ea"/>
              </a:rPr>
              <a:t>Leverages</a:t>
            </a:r>
            <a:r>
              <a:rPr lang="en-AU" dirty="0">
                <a:solidFill>
                  <a:prstClr val="black"/>
                </a:solidFill>
                <a:latin typeface="Calibri" panose="020F0502020204030204"/>
                <a:ea typeface="+mn-ea"/>
              </a:rPr>
              <a:t> a number of Met Office packages (e.g. RMED-toolbox)</a:t>
            </a:r>
          </a:p>
          <a:p>
            <a:pPr marL="182558" indent="-182558" defTabSz="457189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dirty="0">
                <a:solidFill>
                  <a:prstClr val="black"/>
                </a:solidFill>
                <a:latin typeface="Calibri" panose="020F0502020204030204"/>
                <a:ea typeface="+mn-ea"/>
              </a:rPr>
              <a:t>An enabler for BoM's </a:t>
            </a:r>
            <a:r>
              <a:rPr lang="en-AU" dirty="0">
                <a:solidFill>
                  <a:srgbClr val="101BF8"/>
                </a:solidFill>
                <a:latin typeface="Calibri" panose="020F0502020204030204"/>
                <a:ea typeface="+mn-ea"/>
              </a:rPr>
              <a:t>next-gen NWP </a:t>
            </a:r>
            <a:r>
              <a:rPr lang="en-AU" dirty="0">
                <a:solidFill>
                  <a:prstClr val="black"/>
                </a:solidFill>
                <a:latin typeface="Calibri" panose="020F0502020204030204"/>
                <a:ea typeface="+mn-ea"/>
              </a:rPr>
              <a:t>development (via RMED)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44CBC3-A0D3-44CA-A011-C2977FCC5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75" y="60384"/>
            <a:ext cx="2507456" cy="19688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6ED430-3158-45CE-85AF-1B9021274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36" y="3896173"/>
            <a:ext cx="2503048" cy="23540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C16392F-995F-4B39-B457-63389F02685F}"/>
              </a:ext>
            </a:extLst>
          </p:cNvPr>
          <p:cNvSpPr/>
          <p:nvPr/>
        </p:nvSpPr>
        <p:spPr>
          <a:xfrm>
            <a:off x="1524000" y="6237312"/>
            <a:ext cx="9144000" cy="62068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 fontAlgn="auto">
              <a:spcBef>
                <a:spcPts val="0"/>
              </a:spcBef>
              <a:spcAft>
                <a:spcPts val="0"/>
              </a:spcAft>
            </a:pPr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45FA208-DD5B-4FCA-BBEB-0D97D01D3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142" y="6352479"/>
            <a:ext cx="1554493" cy="3903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718F269-E88C-4BED-927A-77E52D4E2B8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/>
          <a:stretch/>
        </p:blipFill>
        <p:spPr>
          <a:xfrm>
            <a:off x="8610498" y="0"/>
            <a:ext cx="1601043" cy="201904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25507A0-ECA9-4BD5-858B-B9ADFEF8F7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52" y="36670"/>
            <a:ext cx="2837239" cy="19721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5033" y="326498"/>
            <a:ext cx="154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Vinod Kumar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1842" y="6230970"/>
            <a:ext cx="68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Evaluation of 8 RA2 Australian case studies at  https://code.metoffice.gov.uk/trac/rmed/wiki/eva/test_cases</a:t>
            </a:r>
          </a:p>
        </p:txBody>
      </p:sp>
    </p:spTree>
    <p:extLst>
      <p:ext uri="{BB962C8B-B14F-4D97-AF65-F5344CB8AC3E}">
        <p14:creationId xmlns:p14="http://schemas.microsoft.com/office/powerpoint/2010/main" val="32327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4657F"/>
      </a:dk2>
      <a:lt2>
        <a:srgbClr val="ABC7CA"/>
      </a:lt2>
      <a:accent1>
        <a:srgbClr val="00AFD7"/>
      </a:accent1>
      <a:accent2>
        <a:srgbClr val="707372"/>
      </a:accent2>
      <a:accent3>
        <a:srgbClr val="C4D600"/>
      </a:accent3>
      <a:accent4>
        <a:srgbClr val="671E75"/>
      </a:accent4>
      <a:accent5>
        <a:srgbClr val="A9C47F"/>
      </a:accent5>
      <a:accent6>
        <a:srgbClr val="FFA300"/>
      </a:accent6>
      <a:hlink>
        <a:srgbClr val="01AFD6"/>
      </a:hlink>
      <a:folHlink>
        <a:srgbClr val="07A7D7"/>
      </a:folHlink>
    </a:clrScheme>
    <a:fontScheme name="BOM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baseline="0" dirty="0" smtClean="0">
            <a:solidFill>
              <a:schemeClr val="bg1"/>
            </a:solidFill>
            <a:latin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FAC_RFS_june2016" id="{9AE2FBF3-F2F8-8E4A-98BA-6B4D4EE7CB25}" vid="{2B7DDB46-8BC2-B44A-BBEC-719129046867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12731</TotalTime>
  <Words>282</Words>
  <Application>Microsoft Office PowerPoint</Application>
  <PresentationFormat>Widescreen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Geneva</vt:lpstr>
      <vt:lpstr>Lucida Grande</vt:lpstr>
      <vt:lpstr>Open Sans</vt:lpstr>
      <vt:lpstr>Wingdings</vt:lpstr>
      <vt:lpstr>Office Theme</vt:lpstr>
      <vt:lpstr>1_Office Theme</vt:lpstr>
      <vt:lpstr>PowerPoint Presentation</vt:lpstr>
      <vt:lpstr>RMED = Regional Model Evaluation and Development</vt:lpstr>
      <vt:lpstr>Perth fog – Belinda Roux</vt:lpstr>
      <vt:lpstr>Sydney supercell  thunderstorm – Hongyan Zhu</vt:lpstr>
      <vt:lpstr>Darwin mesoscale convective system - Charmaine  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Charmaine Franklin</cp:lastModifiedBy>
  <cp:revision>758</cp:revision>
  <cp:lastPrinted>2019-05-21T05:22:21Z</cp:lastPrinted>
  <dcterms:created xsi:type="dcterms:W3CDTF">2016-06-07T01:30:28Z</dcterms:created>
  <dcterms:modified xsi:type="dcterms:W3CDTF">2019-05-23T03:46:35Z</dcterms:modified>
</cp:coreProperties>
</file>