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5"/>
    <p:sldMasterId id="2147483650" r:id="rId6"/>
  </p:sldMasterIdLst>
  <p:notesMasterIdLst>
    <p:notesMasterId r:id="rId19"/>
  </p:notesMasterIdLst>
  <p:handoutMasterIdLst>
    <p:handoutMasterId r:id="rId20"/>
  </p:handoutMasterIdLst>
  <p:sldIdLst>
    <p:sldId id="295" r:id="rId7"/>
    <p:sldId id="294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</p:sldIdLst>
  <p:sldSz cx="9144000" cy="6858000" type="screen4x3"/>
  <p:notesSz cx="6858000" cy="91440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D843"/>
    <a:srgbClr val="002636"/>
    <a:srgbClr val="294962"/>
    <a:srgbClr val="C55B20"/>
    <a:srgbClr val="01427A"/>
    <a:srgbClr val="02B2E4"/>
    <a:srgbClr val="E2F1F7"/>
    <a:srgbClr val="DFE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AB5C42-3A61-F1D9-5A33-3F870324175B}" v="441" dt="2019-09-12T01:03:36.585"/>
    <p1510:client id="{B4665783-1A19-98D4-454A-056820055028}" v="107" dt="2019-09-12T11:42:42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98" autoAdjust="0"/>
  </p:normalViewPr>
  <p:slideViewPr>
    <p:cSldViewPr>
      <p:cViewPr varScale="1">
        <p:scale>
          <a:sx n="101" d="100"/>
          <a:sy n="101" d="100"/>
        </p:scale>
        <p:origin x="45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alt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 alt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alt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90A249-3523-44E2-B7CF-B4C1EC706E80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 alt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BDF88C9-2701-449C-A7F9-DB4D593B1CDA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rgbClr val="02B2E4"/>
            </a:gs>
            <a:gs pos="100000">
              <a:srgbClr val="01427A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0" y="0"/>
            <a:ext cx="9140825" cy="2124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pic>
        <p:nvPicPr>
          <p:cNvPr id="4116" name="Picture 20" descr="Water Master Titl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812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7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4213" y="2420938"/>
            <a:ext cx="7772400" cy="1179512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AU" altLang="en-US" noProof="0"/>
          </a:p>
        </p:txBody>
      </p:sp>
      <p:sp>
        <p:nvSpPr>
          <p:cNvPr id="4118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92150" y="3886200"/>
            <a:ext cx="6400800" cy="17526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lnSpc>
                <a:spcPct val="80000"/>
              </a:lnSpc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AU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76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476250"/>
            <a:ext cx="2159000" cy="6121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" y="476250"/>
            <a:ext cx="6326188" cy="6121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8305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77EB64-63D8-4EAB-8A54-0C865D97FBE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25245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CB92C-B38F-4C5D-9BDB-F8E53569BA1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68788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508B21-0C34-400B-A360-468A95F09C5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21280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59DF8-F81C-4BBF-AD89-8C53FF76805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64127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3448AD-5C4C-4A0D-8915-755E0704DD92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92691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477F52-FA98-4D11-9934-E5F8D8432B6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432261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818D2-4A29-4BC1-BF7F-076B0999708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83485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CE2909-4A90-41D6-A7C5-C3265D77CCC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5752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24529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93332-54ED-4D4A-9F0F-72B78A595F1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34232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E773C1-6CE3-4D30-9B96-4EEB930A0A02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4727318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FA1163-E5E9-4D91-9477-1D4ABD7A24F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5585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204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000" y="1989138"/>
            <a:ext cx="4241800" cy="4608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9138"/>
            <a:ext cx="4243388" cy="4608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02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18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690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771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0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614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23"/>
          <p:cNvSpPr>
            <a:spLocks noChangeArrowheads="1"/>
          </p:cNvSpPr>
          <p:nvPr/>
        </p:nvSpPr>
        <p:spPr bwMode="auto">
          <a:xfrm flipV="1">
            <a:off x="0" y="0"/>
            <a:ext cx="9144000" cy="1916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2051050" y="476250"/>
            <a:ext cx="6837363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989138"/>
            <a:ext cx="8637588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</p:txBody>
      </p:sp>
      <p:pic>
        <p:nvPicPr>
          <p:cNvPr id="1049" name="Picture 25" descr="Water Master Slide 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6038"/>
            <a:ext cx="17526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003F7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F77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F77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F77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F77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F77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F77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F77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F77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t" hangingPunct="1">
        <a:spcBef>
          <a:spcPct val="30000"/>
        </a:spcBef>
        <a:spcAft>
          <a:spcPct val="30000"/>
        </a:spcAft>
        <a:buChar char="•"/>
        <a:defRPr sz="2400" kern="1200">
          <a:solidFill>
            <a:srgbClr val="60605B"/>
          </a:solidFill>
          <a:latin typeface="+mn-lt"/>
          <a:ea typeface="+mn-ea"/>
          <a:cs typeface="+mn-cs"/>
        </a:defRPr>
      </a:lvl1pPr>
      <a:lvl2pPr marL="742950" indent="-285750" algn="l" rtl="0" eaLnBrk="1" fontAlgn="t" hangingPunct="1">
        <a:spcBef>
          <a:spcPct val="15000"/>
        </a:spcBef>
        <a:spcAft>
          <a:spcPct val="1500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t" hangingPunct="1">
        <a:spcBef>
          <a:spcPct val="15000"/>
        </a:spcBef>
        <a:spcAft>
          <a:spcPct val="1500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t" hangingPunct="1">
        <a:spcBef>
          <a:spcPct val="15000"/>
        </a:spcBef>
        <a:spcAft>
          <a:spcPct val="1500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rgbClr val="363636"/>
          </a:solidFill>
          <a:latin typeface="Arial Unicode MS" panose="020B0604020202020204" pitchFamily="34" charset="-128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endParaRPr lang="en-AU" altLang="en-US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endParaRPr lang="en-AU" altLang="en-US"/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fld id="{F0F6C035-EED4-4D7F-80CA-3C0F7204C469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200" kern="1200">
          <a:solidFill>
            <a:schemeClr val="bg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4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27584" y="2636912"/>
            <a:ext cx="7772400" cy="1179512"/>
          </a:xfrm>
        </p:spPr>
        <p:txBody>
          <a:bodyPr/>
          <a:lstStyle/>
          <a:p>
            <a:r>
              <a:rPr lang="en-AU" b="0" dirty="0"/>
              <a:t>The impact of the Tropical Atlantic on Tropical Pacific variability in ACCESS-CM2j</a:t>
            </a:r>
            <a:endParaRPr lang="en-AU" altLang="en-US" dirty="0"/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84213" y="4437112"/>
            <a:ext cx="6400800" cy="1752600"/>
          </a:xfrm>
        </p:spPr>
        <p:txBody>
          <a:bodyPr/>
          <a:lstStyle/>
          <a:p>
            <a:r>
              <a:rPr lang="en-AU" altLang="en-US" dirty="0"/>
              <a:t>Christine Chung</a:t>
            </a:r>
          </a:p>
          <a:p>
            <a:endParaRPr lang="en-AU" altLang="en-US" dirty="0"/>
          </a:p>
          <a:p>
            <a:r>
              <a:rPr lang="en-AU" altLang="en-US" dirty="0"/>
              <a:t>Scott Power, Arnold Sullivan, Francois Delage</a:t>
            </a:r>
          </a:p>
          <a:p>
            <a:r>
              <a:rPr lang="en-AU" altLang="en-US" dirty="0"/>
              <a:t>13 Sep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B593E-6BED-4631-BDBE-D83DEF765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2"/>
                </a:solidFill>
              </a:rPr>
              <a:t>The AMO and the Western Tropical Pacific*</a:t>
            </a:r>
            <a:r>
              <a:rPr lang="en-AU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799D92-7E6E-47C7-9D6F-106DFA297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00200"/>
            <a:ext cx="2945507" cy="1319672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FC6BCE-6C0E-4A1E-A122-F2F762EAD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8902" y="1600200"/>
            <a:ext cx="4397898" cy="1396751"/>
          </a:xfrm>
        </p:spPr>
        <p:txBody>
          <a:bodyPr/>
          <a:lstStyle/>
          <a:p>
            <a:r>
              <a:rPr lang="en-AU" sz="1800">
                <a:solidFill>
                  <a:schemeClr val="tx1">
                    <a:lumMod val="50000"/>
                  </a:schemeClr>
                </a:solidFill>
              </a:rPr>
              <a:t>WTP_obs = 0</a:t>
            </a:r>
            <a:r>
              <a:rPr lang="en-AU" sz="1800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°</a:t>
            </a:r>
            <a:r>
              <a:rPr lang="en-AU" sz="1800">
                <a:solidFill>
                  <a:schemeClr val="tx1">
                    <a:lumMod val="50000"/>
                  </a:schemeClr>
                </a:solidFill>
              </a:rPr>
              <a:t>-25°N, 130</a:t>
            </a:r>
            <a:r>
              <a:rPr lang="en-AU" sz="1800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°E-170°</a:t>
            </a:r>
            <a:r>
              <a:rPr lang="en-AU" sz="1800">
                <a:solidFill>
                  <a:schemeClr val="tx1">
                    <a:lumMod val="50000"/>
                  </a:schemeClr>
                </a:solidFill>
              </a:rPr>
              <a:t>E</a:t>
            </a:r>
          </a:p>
          <a:p>
            <a:endParaRPr lang="en-AU" sz="2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AU" sz="1800">
                <a:solidFill>
                  <a:schemeClr val="tx1">
                    <a:lumMod val="50000"/>
                  </a:schemeClr>
                </a:solidFill>
              </a:rPr>
              <a:t>WTP_model = 0</a:t>
            </a:r>
            <a:r>
              <a:rPr lang="en-AU" sz="1800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°</a:t>
            </a:r>
            <a:r>
              <a:rPr lang="en-AU" sz="1800">
                <a:solidFill>
                  <a:schemeClr val="tx1">
                    <a:lumMod val="50000"/>
                  </a:schemeClr>
                </a:solidFill>
              </a:rPr>
              <a:t>-25</a:t>
            </a:r>
            <a:r>
              <a:rPr lang="en-AU" sz="1800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°</a:t>
            </a:r>
            <a:r>
              <a:rPr lang="en-AU" sz="1800">
                <a:solidFill>
                  <a:schemeClr val="tx1">
                    <a:lumMod val="50000"/>
                  </a:schemeClr>
                </a:solidFill>
              </a:rPr>
              <a:t>N, 100</a:t>
            </a:r>
            <a:r>
              <a:rPr lang="en-AU" sz="1800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°E-140°</a:t>
            </a:r>
            <a:r>
              <a:rPr lang="en-AU" sz="1800">
                <a:solidFill>
                  <a:schemeClr val="tx1">
                    <a:lumMod val="50000"/>
                  </a:schemeClr>
                </a:solidFill>
              </a:rPr>
              <a:t>E</a:t>
            </a:r>
            <a:endParaRPr lang="en-AU" sz="1800">
              <a:solidFill>
                <a:schemeClr val="tx1">
                  <a:lumMod val="50000"/>
                </a:schemeClr>
              </a:solidFill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5E4FD9-FC80-4435-83CB-585A17B3A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714249"/>
            <a:ext cx="7877175" cy="1933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74F16A-8698-4A4F-96B5-E87772F88A86}"/>
              </a:ext>
            </a:extLst>
          </p:cNvPr>
          <p:cNvSpPr txBox="1"/>
          <p:nvPr/>
        </p:nvSpPr>
        <p:spPr>
          <a:xfrm>
            <a:off x="1043608" y="2866753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>
                <a:latin typeface="+mn-lt"/>
              </a:rPr>
              <a:t>Corr</a:t>
            </a:r>
            <a:r>
              <a:rPr lang="en-AU" sz="1200" dirty="0">
                <a:latin typeface="+mn-lt"/>
              </a:rPr>
              <a:t> = 0.9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E01CEBC-B583-4A56-9DFD-6B70CDFAEA6C}"/>
              </a:ext>
            </a:extLst>
          </p:cNvPr>
          <p:cNvSpPr txBox="1">
            <a:spLocks/>
          </p:cNvSpPr>
          <p:nvPr/>
        </p:nvSpPr>
        <p:spPr bwMode="auto">
          <a:xfrm>
            <a:off x="6663097" y="6160774"/>
            <a:ext cx="3672408" cy="845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AU" sz="1400" dirty="0">
                <a:solidFill>
                  <a:schemeClr val="tx1">
                    <a:lumMod val="50000"/>
                  </a:schemeClr>
                </a:solidFill>
              </a:rPr>
              <a:t>* Very preliminary!</a:t>
            </a:r>
            <a:endParaRPr lang="en-AU" sz="20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557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E152-FAF7-4B49-A98F-D48B153F6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>
                <a:solidFill>
                  <a:schemeClr val="accent2"/>
                </a:solidFill>
                <a:cs typeface="Arial"/>
              </a:rPr>
              <a:t>Caveats &amp; further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BC6AF-240E-4A7B-A5CE-44469D029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>
                <a:solidFill>
                  <a:schemeClr val="tx1"/>
                </a:solidFill>
                <a:cs typeface="Arial"/>
              </a:rPr>
              <a:t>Model has biennial ENSO &amp; skewed towards stronger La Ninas, but results are all consistent with literature</a:t>
            </a:r>
          </a:p>
          <a:p>
            <a:endParaRPr lang="en-AU" dirty="0">
              <a:solidFill>
                <a:schemeClr val="tx1"/>
              </a:solidFill>
              <a:cs typeface="Arial"/>
            </a:endParaRPr>
          </a:p>
          <a:p>
            <a:r>
              <a:rPr lang="en-AU">
                <a:solidFill>
                  <a:schemeClr val="tx1"/>
                </a:solidFill>
                <a:cs typeface="Arial"/>
              </a:rPr>
              <a:t>Investigate relationship between Atlantic Nino &amp; ENSO</a:t>
            </a:r>
          </a:p>
          <a:p>
            <a:r>
              <a:rPr lang="en-AU">
                <a:solidFill>
                  <a:schemeClr val="tx1"/>
                </a:solidFill>
                <a:cs typeface="Arial"/>
              </a:rPr>
              <a:t>Investigate physical mechanisms of changes</a:t>
            </a:r>
            <a:endParaRPr lang="en-AU" dirty="0">
              <a:solidFill>
                <a:schemeClr val="tx1"/>
              </a:solidFill>
              <a:cs typeface="Arial"/>
            </a:endParaRPr>
          </a:p>
          <a:p>
            <a:r>
              <a:rPr lang="en-AU">
                <a:solidFill>
                  <a:schemeClr val="tx1"/>
                </a:solidFill>
                <a:cs typeface="Arial"/>
              </a:rPr>
              <a:t>Investigate impact of mean state change</a:t>
            </a:r>
            <a:endParaRPr lang="en-AU" dirty="0">
              <a:solidFill>
                <a:schemeClr val="tx1"/>
              </a:solidFill>
              <a:cs typeface="Arial"/>
            </a:endParaRPr>
          </a:p>
          <a:p>
            <a:endParaRPr lang="en-AU" dirty="0">
              <a:solidFill>
                <a:schemeClr val="tx1"/>
              </a:solidFill>
              <a:cs typeface="Arial"/>
            </a:endParaRPr>
          </a:p>
          <a:p>
            <a:r>
              <a:rPr lang="en-AU">
                <a:solidFill>
                  <a:schemeClr val="tx1"/>
                </a:solidFill>
                <a:cs typeface="Arial"/>
              </a:rPr>
              <a:t>Second CTL run to improve analysis of statistical significance</a:t>
            </a:r>
            <a:endParaRPr lang="en-AU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1618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3EF3-4F7D-43C4-8539-4DE10D978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6"/>
                </a:solidFill>
                <a:cs typeface="Arial"/>
              </a:rPr>
              <a:t>Summary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C5C4E-A483-478E-A4AD-BCCB29BC5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cs typeface="Arial"/>
              </a:rPr>
              <a:t>Suppressing variability in the Tropical Atlantic impacts the Tropical Pacific in the following ways:</a:t>
            </a:r>
          </a:p>
          <a:p>
            <a:pPr lvl="1"/>
            <a:r>
              <a:rPr lang="en-US">
                <a:solidFill>
                  <a:schemeClr val="tx1"/>
                </a:solidFill>
                <a:cs typeface="Arial"/>
              </a:rPr>
              <a:t>Decrease in interannual-scale variability linked to NPMM</a:t>
            </a:r>
            <a:endParaRPr lang="en-US" dirty="0">
              <a:solidFill>
                <a:schemeClr val="tx1"/>
              </a:solidFill>
              <a:cs typeface="Arial"/>
            </a:endParaRPr>
          </a:p>
          <a:p>
            <a:pPr lvl="1"/>
            <a:r>
              <a:rPr lang="en-US">
                <a:solidFill>
                  <a:schemeClr val="tx1"/>
                </a:solidFill>
                <a:cs typeface="Arial"/>
              </a:rPr>
              <a:t>Increase in decadal-scale variability linked to SPMM</a:t>
            </a:r>
          </a:p>
          <a:p>
            <a:pPr lvl="1"/>
            <a:r>
              <a:rPr lang="en-US">
                <a:solidFill>
                  <a:schemeClr val="tx1"/>
                </a:solidFill>
                <a:cs typeface="Arial"/>
              </a:rPr>
              <a:t>Weaker EN/LNs, more neutral years</a:t>
            </a:r>
          </a:p>
          <a:p>
            <a:pPr lvl="1"/>
            <a:r>
              <a:rPr lang="en-US">
                <a:solidFill>
                  <a:schemeClr val="tx1"/>
                </a:solidFill>
                <a:cs typeface="Arial"/>
              </a:rPr>
              <a:t>Relationship between AMO and Western Tropical Pacific SSTs is weakened*</a:t>
            </a:r>
            <a:endParaRPr lang="en-US" dirty="0">
              <a:solidFill>
                <a:schemeClr val="tx1"/>
              </a:solidFill>
              <a:cs typeface="Arial"/>
            </a:endParaRPr>
          </a:p>
          <a:p>
            <a:pPr lvl="1"/>
            <a:endParaRPr lang="en-US" dirty="0">
              <a:solidFill>
                <a:schemeClr val="tx1"/>
              </a:solidFill>
              <a:cs typeface="Arial"/>
            </a:endParaRPr>
          </a:p>
          <a:p>
            <a:pPr lvl="1"/>
            <a:endParaRPr lang="en-US" dirty="0">
              <a:solidFill>
                <a:schemeClr val="tx1"/>
              </a:solidFill>
              <a:cs typeface="Arial"/>
            </a:endParaRPr>
          </a:p>
          <a:p>
            <a:pPr marL="457200" lvl="1" indent="0">
              <a:buNone/>
            </a:pPr>
            <a:r>
              <a:rPr lang="en-US" sz="2000">
                <a:solidFill>
                  <a:schemeClr val="tx1"/>
                </a:solidFill>
                <a:cs typeface="Arial"/>
              </a:rPr>
              <a:t>Thanks to ACCESS development team!</a:t>
            </a:r>
          </a:p>
          <a:p>
            <a:pPr lvl="1"/>
            <a:endParaRPr lang="en-US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200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Pacemaker-style runs with ACCESS-CM2j</a:t>
            </a:r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ACCESS-CM2: GA7.1 with JULES</a:t>
            </a:r>
          </a:p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400-year </a:t>
            </a: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</a:rPr>
              <a:t>piControl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run (starting from bb275 run)</a:t>
            </a:r>
          </a:p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400-year 'clamped' runs:</a:t>
            </a:r>
          </a:p>
          <a:p>
            <a:pPr lvl="1"/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Switched on sponge layer, restored temperature and salinity at all ocean levels to climatology (year 50-100) from control run</a:t>
            </a:r>
          </a:p>
          <a:p>
            <a:pPr lvl="1"/>
            <a:endParaRPr lang="en-US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South Pacific (Chung, Power, Sullivan &amp; Delage 2019,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</a:rPr>
              <a:t>Scientific Reports – under review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Tropical Atlantic – 367 years - preliminary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60440"/>
            <a:ext cx="82296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accent2"/>
                </a:solidFill>
              </a:rPr>
              <a:t>The role of the South Pacific on the </a:t>
            </a:r>
            <a:br>
              <a:rPr lang="en-US" altLang="en-US" dirty="0">
                <a:solidFill>
                  <a:schemeClr val="accent2"/>
                </a:solidFill>
              </a:rPr>
            </a:br>
            <a:r>
              <a:rPr lang="en-US" altLang="en-US" dirty="0">
                <a:solidFill>
                  <a:schemeClr val="accent2"/>
                </a:solidFill>
              </a:rPr>
              <a:t>Tropical Pacific</a:t>
            </a:r>
            <a:br>
              <a:rPr lang="en-US" altLang="en-US" dirty="0">
                <a:solidFill>
                  <a:schemeClr val="accent2"/>
                </a:solidFill>
              </a:rPr>
            </a:br>
            <a:r>
              <a:rPr lang="en-US" altLang="en-US" sz="1400" dirty="0">
                <a:solidFill>
                  <a:schemeClr val="accent2"/>
                </a:solidFill>
              </a:rPr>
              <a:t>Chung et al 2019, Scientific Reports</a:t>
            </a:r>
            <a:endParaRPr lang="en-US" altLang="en-US" dirty="0">
              <a:solidFill>
                <a:schemeClr val="accent2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7A6755C-60EA-458F-B5E3-ADF39A2F6C17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57" r="36815" b="671"/>
          <a:stretch/>
        </p:blipFill>
        <p:spPr>
          <a:xfrm>
            <a:off x="3371528" y="1271836"/>
            <a:ext cx="2322063" cy="2145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22AEF8-1DBA-4475-B905-34ACCA9C8F93}"/>
              </a:ext>
            </a:extLst>
          </p:cNvPr>
          <p:cNvSpPr txBox="1"/>
          <p:nvPr/>
        </p:nvSpPr>
        <p:spPr>
          <a:xfrm>
            <a:off x="1043608" y="3356992"/>
            <a:ext cx="5256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+mn-lt"/>
              </a:rPr>
              <a:t>Decadal timescales: ~30% reduction</a:t>
            </a:r>
          </a:p>
          <a:p>
            <a:r>
              <a:rPr lang="en-AU" sz="1600" dirty="0">
                <a:latin typeface="+mn-lt"/>
              </a:rPr>
              <a:t>Interannual timescales: ~6% reduction (not significant)</a:t>
            </a:r>
          </a:p>
          <a:p>
            <a:r>
              <a:rPr lang="en-AU" sz="1600" dirty="0">
                <a:latin typeface="+mn-lt"/>
              </a:rPr>
              <a:t>Reduction in extreme ENSO SST anomalies</a:t>
            </a:r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7C7BB0D7-98A0-403B-8EB3-F6CAAC975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00"/>
          <a:stretch/>
        </p:blipFill>
        <p:spPr>
          <a:xfrm>
            <a:off x="1120788" y="4267101"/>
            <a:ext cx="7056784" cy="2086436"/>
          </a:xfr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245D419-63E5-4797-98A6-7845D493C889}"/>
              </a:ext>
            </a:extLst>
          </p:cNvPr>
          <p:cNvSpPr/>
          <p:nvPr/>
        </p:nvSpPr>
        <p:spPr bwMode="auto">
          <a:xfrm>
            <a:off x="6084168" y="5805264"/>
            <a:ext cx="648072" cy="39587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16D735A-F3CA-4A10-B8DD-507BC25DBAE3}"/>
              </a:ext>
            </a:extLst>
          </p:cNvPr>
          <p:cNvSpPr/>
          <p:nvPr/>
        </p:nvSpPr>
        <p:spPr bwMode="auto">
          <a:xfrm>
            <a:off x="7236296" y="5805264"/>
            <a:ext cx="648072" cy="39587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0BEB6FE-21B8-4B90-B574-C66B71574811}"/>
              </a:ext>
            </a:extLst>
          </p:cNvPr>
          <p:cNvSpPr/>
          <p:nvPr/>
        </p:nvSpPr>
        <p:spPr bwMode="auto">
          <a:xfrm>
            <a:off x="5136765" y="5805264"/>
            <a:ext cx="648072" cy="39587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640E41-71B3-495E-85DD-CA6B62635250}"/>
              </a:ext>
            </a:extLst>
          </p:cNvPr>
          <p:cNvSpPr/>
          <p:nvPr/>
        </p:nvSpPr>
        <p:spPr bwMode="auto">
          <a:xfrm>
            <a:off x="3683200" y="5805263"/>
            <a:ext cx="648072" cy="39587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B44C62-8C27-44C9-88FE-45BE68A06624}"/>
              </a:ext>
            </a:extLst>
          </p:cNvPr>
          <p:cNvSpPr/>
          <p:nvPr/>
        </p:nvSpPr>
        <p:spPr bwMode="auto">
          <a:xfrm>
            <a:off x="2783100" y="5805263"/>
            <a:ext cx="648072" cy="39587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8608760-883E-437D-9B0B-ACB5D00981C7}"/>
              </a:ext>
            </a:extLst>
          </p:cNvPr>
          <p:cNvSpPr/>
          <p:nvPr/>
        </p:nvSpPr>
        <p:spPr bwMode="auto">
          <a:xfrm>
            <a:off x="1387155" y="5805262"/>
            <a:ext cx="648072" cy="39587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8F6F1D-A255-4FF2-9F28-0202C4EEAD33}"/>
              </a:ext>
            </a:extLst>
          </p:cNvPr>
          <p:cNvSpPr txBox="1"/>
          <p:nvPr/>
        </p:nvSpPr>
        <p:spPr>
          <a:xfrm>
            <a:off x="6238527" y="3356992"/>
            <a:ext cx="24482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latin typeface="+mn-lt"/>
              </a:rPr>
              <a:t>Consistent with </a:t>
            </a:r>
          </a:p>
          <a:p>
            <a:r>
              <a:rPr lang="en-AU" sz="1000" dirty="0">
                <a:latin typeface="+mn-lt"/>
              </a:rPr>
              <a:t>Liguori &amp; Di Lorenzo 2019 (CESM1)</a:t>
            </a:r>
          </a:p>
          <a:p>
            <a:r>
              <a:rPr lang="en-AU" sz="1000" dirty="0">
                <a:latin typeface="+mn-lt"/>
              </a:rPr>
              <a:t>Liu et al 2006 (FOAM1.0)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814C75EF-0A42-44E2-907A-97555D442C81}"/>
              </a:ext>
            </a:extLst>
          </p:cNvPr>
          <p:cNvSpPr/>
          <p:nvPr/>
        </p:nvSpPr>
        <p:spPr bwMode="auto">
          <a:xfrm>
            <a:off x="6104855" y="3404617"/>
            <a:ext cx="155448" cy="489630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16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BCA4-5C83-40A9-9902-DFE65ED5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2"/>
                </a:solidFill>
              </a:rPr>
              <a:t>Clamping the Tropical Atlantic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21DB0-7502-42CF-8231-11EADD514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338936" cy="4525963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Why the Tropical Atlantic?</a:t>
            </a:r>
          </a:p>
          <a:p>
            <a:endParaRPr lang="en-AU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Western tropical Pacific multidecadal variability forced by the Atlantic multidecadal oscillation</a:t>
            </a:r>
          </a:p>
          <a:p>
            <a:pPr marL="457200" lvl="1" indent="0">
              <a:buNone/>
            </a:pPr>
            <a:r>
              <a:rPr lang="en-AU" sz="1400" i="1" dirty="0">
                <a:solidFill>
                  <a:schemeClr val="tx1"/>
                </a:solidFill>
              </a:rPr>
              <a:t>	(Sun et al 2017, Nature Comms)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Atlantic Niño can initiate a Pacific La Niña</a:t>
            </a:r>
          </a:p>
          <a:p>
            <a:pPr marL="914400" lvl="2" indent="0">
              <a:buNone/>
            </a:pPr>
            <a:r>
              <a:rPr lang="en-AU" sz="1400" i="1" dirty="0">
                <a:solidFill>
                  <a:schemeClr val="tx1"/>
                </a:solidFill>
              </a:rPr>
              <a:t>(Review by Cai et al 2019, Science)</a:t>
            </a:r>
          </a:p>
          <a:p>
            <a:pPr marL="914400" lvl="2" indent="0">
              <a:buNone/>
            </a:pPr>
            <a:endParaRPr lang="en-AU" sz="1400" i="1" dirty="0">
              <a:solidFill>
                <a:schemeClr val="tx1"/>
              </a:solidFill>
              <a:cs typeface="Arial"/>
            </a:endParaRPr>
          </a:p>
          <a:p>
            <a:pPr marL="914400" lvl="2" indent="0">
              <a:buNone/>
            </a:pPr>
            <a:endParaRPr lang="en-AU" sz="1400" i="1" dirty="0">
              <a:solidFill>
                <a:schemeClr val="tx1"/>
              </a:solidFill>
              <a:cs typeface="Arial"/>
            </a:endParaRPr>
          </a:p>
          <a:p>
            <a:pPr marL="800100" lvl="1">
              <a:buFont typeface="Arial"/>
              <a:buChar char="•"/>
            </a:pPr>
            <a:r>
              <a:rPr lang="en-AU" sz="1400" dirty="0">
                <a:solidFill>
                  <a:schemeClr val="tx1"/>
                </a:solidFill>
                <a:cs typeface="Arial"/>
              </a:rPr>
              <a:t>Observed decadal trends in Pacific SSTs partially forced by Atlantic SSTs</a:t>
            </a:r>
          </a:p>
          <a:p>
            <a:pPr marL="514350" lvl="1" indent="0">
              <a:buNone/>
            </a:pPr>
            <a:r>
              <a:rPr lang="en-AU" sz="1400" i="1" dirty="0">
                <a:solidFill>
                  <a:schemeClr val="tx1"/>
                </a:solidFill>
                <a:cs typeface="Arial"/>
              </a:rPr>
              <a:t>        (</a:t>
            </a:r>
            <a:r>
              <a:rPr lang="en-AU" sz="1400" i="1" dirty="0" err="1">
                <a:solidFill>
                  <a:schemeClr val="tx1"/>
                </a:solidFill>
                <a:cs typeface="Arial"/>
              </a:rPr>
              <a:t>Chikamoto</a:t>
            </a:r>
            <a:r>
              <a:rPr lang="en-AU" sz="1400" i="1" dirty="0">
                <a:solidFill>
                  <a:schemeClr val="tx1"/>
                </a:solidFill>
                <a:cs typeface="Arial"/>
              </a:rPr>
              <a:t> et al 2016, McGregor et al 2017)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9F7E6-7D16-48D2-B3F4-A11428FF6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1772816"/>
            <a:ext cx="2945507" cy="13196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F60681-A6BC-4C31-A482-DC2D94215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566" y="3284984"/>
            <a:ext cx="2806662" cy="277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90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70C19-3D13-41C2-819D-61C4FD24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564" y="188640"/>
            <a:ext cx="5503756" cy="1143000"/>
          </a:xfrm>
        </p:spPr>
        <p:txBody>
          <a:bodyPr/>
          <a:lstStyle/>
          <a:p>
            <a:r>
              <a:rPr lang="en-AU" sz="2800" dirty="0">
                <a:solidFill>
                  <a:schemeClr val="accent2"/>
                </a:solidFill>
              </a:rPr>
              <a:t>Clamping the Tropical Atlantic</a:t>
            </a:r>
            <a:endParaRPr lang="en-A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4FC50-6911-4AA3-8B70-CE69B05DF8BC}"/>
              </a:ext>
            </a:extLst>
          </p:cNvPr>
          <p:cNvSpPr txBox="1"/>
          <p:nvPr/>
        </p:nvSpPr>
        <p:spPr>
          <a:xfrm>
            <a:off x="935595" y="3709790"/>
            <a:ext cx="727280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AU" sz="1800" dirty="0"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AU" sz="2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223F5-C31D-4575-B63C-6BA410D52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595" y="3873740"/>
            <a:ext cx="7344816" cy="1308298"/>
          </a:xfrm>
        </p:spPr>
        <p:txBody>
          <a:bodyPr/>
          <a:lstStyle/>
          <a:p>
            <a:r>
              <a:rPr lang="en-AU" sz="1800">
                <a:solidFill>
                  <a:schemeClr val="tx1">
                    <a:lumMod val="50000"/>
                  </a:schemeClr>
                </a:solidFill>
                <a:cs typeface="Arial"/>
              </a:rPr>
              <a:t>CTL = 400 years</a:t>
            </a:r>
            <a:endParaRPr lang="en-AU" sz="1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AU" sz="1800">
                <a:solidFill>
                  <a:schemeClr val="tx1">
                    <a:lumMod val="50000"/>
                  </a:schemeClr>
                </a:solidFill>
                <a:cs typeface="Arial"/>
              </a:rPr>
              <a:t>     TROPATL = 377 years</a:t>
            </a:r>
            <a:endParaRPr lang="en-AU" sz="1800" dirty="0">
              <a:solidFill>
                <a:schemeClr val="tx1">
                  <a:lumMod val="50000"/>
                </a:schemeClr>
              </a:solidFill>
              <a:cs typeface="Arial"/>
            </a:endParaRPr>
          </a:p>
          <a:p>
            <a:pPr marL="0" indent="0">
              <a:buNone/>
            </a:pPr>
            <a:endParaRPr lang="en-AU" sz="1800" dirty="0">
              <a:solidFill>
                <a:schemeClr val="tx1">
                  <a:lumMod val="50000"/>
                </a:schemeClr>
              </a:solidFill>
              <a:cs typeface="Arial"/>
            </a:endParaRPr>
          </a:p>
          <a:p>
            <a:r>
              <a:rPr lang="en-AU" sz="1800">
                <a:solidFill>
                  <a:schemeClr val="tx1">
                    <a:lumMod val="50000"/>
                  </a:schemeClr>
                </a:solidFill>
              </a:rPr>
              <a:t>Trend in global mean surface temperature:</a:t>
            </a:r>
            <a:endParaRPr lang="en-AU">
              <a:solidFill>
                <a:schemeClr val="tx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AU" sz="1800" dirty="0">
                <a:solidFill>
                  <a:schemeClr val="tx1">
                    <a:lumMod val="50000"/>
                  </a:schemeClr>
                </a:solidFill>
              </a:rPr>
              <a:t>CTL = 0.1 K/100yr</a:t>
            </a:r>
          </a:p>
          <a:p>
            <a:pPr marL="457200" lvl="1" indent="0">
              <a:buNone/>
            </a:pPr>
            <a:r>
              <a:rPr lang="en-AU" sz="1800" dirty="0">
                <a:solidFill>
                  <a:schemeClr val="tx1">
                    <a:lumMod val="50000"/>
                  </a:schemeClr>
                </a:solidFill>
              </a:rPr>
              <a:t>TROPATL = 0.008 K/100yr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EE2C33-3CE9-44D1-932F-9F93B5DAC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87" y="1331640"/>
            <a:ext cx="79152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84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F17429E-3A34-42FF-A955-C731A1329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188640"/>
            <a:ext cx="6336704" cy="1143000"/>
          </a:xfrm>
        </p:spPr>
        <p:txBody>
          <a:bodyPr/>
          <a:lstStyle/>
          <a:p>
            <a:r>
              <a:rPr lang="en-AU" sz="2800" dirty="0">
                <a:solidFill>
                  <a:schemeClr val="accent2"/>
                </a:solidFill>
              </a:rPr>
              <a:t>Impact on Tropical Pacific variability</a:t>
            </a:r>
            <a:endParaRPr lang="en-AU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0D8AF6-0962-46D6-861B-29AE9EBE9F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54" r="30918"/>
          <a:stretch/>
        </p:blipFill>
        <p:spPr>
          <a:xfrm>
            <a:off x="2195736" y="4220691"/>
            <a:ext cx="2736304" cy="2305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573CE4-87AC-43EF-BD52-0342BE227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514103"/>
            <a:ext cx="6696744" cy="25241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364C6F-D19E-4BCF-B1EF-634115CE6C22}"/>
              </a:ext>
            </a:extLst>
          </p:cNvPr>
          <p:cNvCxnSpPr/>
          <p:nvPr/>
        </p:nvCxnSpPr>
        <p:spPr bwMode="auto">
          <a:xfrm flipV="1">
            <a:off x="6444208" y="3429000"/>
            <a:ext cx="1512168" cy="14401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B68323-1F5E-4F48-ACCB-FC951D11CA80}"/>
              </a:ext>
            </a:extLst>
          </p:cNvPr>
          <p:cNvCxnSpPr/>
          <p:nvPr/>
        </p:nvCxnSpPr>
        <p:spPr bwMode="auto">
          <a:xfrm>
            <a:off x="6588224" y="2348880"/>
            <a:ext cx="1368152" cy="86409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E2254E-3E67-458C-ABD6-A461EFD0915F}"/>
              </a:ext>
            </a:extLst>
          </p:cNvPr>
          <p:cNvCxnSpPr/>
          <p:nvPr/>
        </p:nvCxnSpPr>
        <p:spPr bwMode="auto">
          <a:xfrm flipH="1" flipV="1">
            <a:off x="4572000" y="5589240"/>
            <a:ext cx="648072" cy="57606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5956624-DD7A-4AAA-8997-CB55ABBD3EC5}"/>
              </a:ext>
            </a:extLst>
          </p:cNvPr>
          <p:cNvSpPr txBox="1"/>
          <p:nvPr/>
        </p:nvSpPr>
        <p:spPr>
          <a:xfrm>
            <a:off x="5241994" y="6165304"/>
            <a:ext cx="2210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latin typeface="+mn-lt"/>
              </a:rPr>
              <a:t>South Pac Meridional Mode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29455A-92E6-4011-A1F4-C398F2218F25}"/>
              </a:ext>
            </a:extLst>
          </p:cNvPr>
          <p:cNvSpPr txBox="1"/>
          <p:nvPr/>
        </p:nvSpPr>
        <p:spPr>
          <a:xfrm>
            <a:off x="7956376" y="2998694"/>
            <a:ext cx="1009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latin typeface="+mn-lt"/>
              </a:rPr>
              <a:t>South Pac Meridional Mode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A235DB-3D92-4CE7-B84A-737DE11FBA03}"/>
              </a:ext>
            </a:extLst>
          </p:cNvPr>
          <p:cNvCxnSpPr/>
          <p:nvPr/>
        </p:nvCxnSpPr>
        <p:spPr bwMode="auto">
          <a:xfrm flipV="1">
            <a:off x="6703173" y="2166417"/>
            <a:ext cx="1181195" cy="93396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0E341CB-99AF-4BFC-9AFF-B3D84286EBCF}"/>
              </a:ext>
            </a:extLst>
          </p:cNvPr>
          <p:cNvSpPr txBox="1"/>
          <p:nvPr/>
        </p:nvSpPr>
        <p:spPr>
          <a:xfrm>
            <a:off x="7844744" y="1771242"/>
            <a:ext cx="1009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latin typeface="+mn-lt"/>
              </a:rPr>
              <a:t>North Pac Meridional Mode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606A1C-311D-4BA9-959D-C4E1CA8376B6}"/>
              </a:ext>
            </a:extLst>
          </p:cNvPr>
          <p:cNvSpPr/>
          <p:nvPr/>
        </p:nvSpPr>
        <p:spPr bwMode="auto">
          <a:xfrm rot="20601207">
            <a:off x="6218391" y="3107605"/>
            <a:ext cx="432048" cy="21074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9605ECB-8DA2-433C-ACAD-C8FDC13ECF54}"/>
              </a:ext>
            </a:extLst>
          </p:cNvPr>
          <p:cNvSpPr/>
          <p:nvPr/>
        </p:nvSpPr>
        <p:spPr bwMode="auto">
          <a:xfrm rot="850546">
            <a:off x="6192180" y="3478696"/>
            <a:ext cx="432048" cy="21074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7FF4B87-7C90-4848-BB9E-88702F8DCE9C}"/>
              </a:ext>
            </a:extLst>
          </p:cNvPr>
          <p:cNvSpPr/>
          <p:nvPr/>
        </p:nvSpPr>
        <p:spPr bwMode="auto">
          <a:xfrm rot="850546">
            <a:off x="6210202" y="2212284"/>
            <a:ext cx="432048" cy="21074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699F5F-A444-4A38-A160-D5388EA85969}"/>
              </a:ext>
            </a:extLst>
          </p:cNvPr>
          <p:cNvCxnSpPr/>
          <p:nvPr/>
        </p:nvCxnSpPr>
        <p:spPr bwMode="auto">
          <a:xfrm>
            <a:off x="1691680" y="4653136"/>
            <a:ext cx="1152128" cy="1440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93B4057-103A-4AC3-87E3-6C88742CA0E6}"/>
              </a:ext>
            </a:extLst>
          </p:cNvPr>
          <p:cNvSpPr txBox="1"/>
          <p:nvPr/>
        </p:nvSpPr>
        <p:spPr>
          <a:xfrm>
            <a:off x="359532" y="4372284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latin typeface="+mn-lt"/>
              </a:rPr>
              <a:t>North Pac Meridional Mode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73500D-82C0-453A-9ABC-7D8AC881F6A2}"/>
              </a:ext>
            </a:extLst>
          </p:cNvPr>
          <p:cNvSpPr txBox="1"/>
          <p:nvPr/>
        </p:nvSpPr>
        <p:spPr>
          <a:xfrm>
            <a:off x="5796136" y="4312668"/>
            <a:ext cx="238451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latin typeface="+mn-lt"/>
              </a:rPr>
              <a:t>SPMM: decadal timescales</a:t>
            </a:r>
          </a:p>
          <a:p>
            <a:endParaRPr lang="en-AU" sz="1200" dirty="0">
              <a:latin typeface="+mn-lt"/>
            </a:endParaRPr>
          </a:p>
          <a:p>
            <a:r>
              <a:rPr lang="en-AU" sz="1200" dirty="0">
                <a:latin typeface="+mn-lt"/>
              </a:rPr>
              <a:t>NPMM: interannual timescales</a:t>
            </a:r>
          </a:p>
          <a:p>
            <a:endParaRPr lang="en-AU" sz="1200" dirty="0">
              <a:latin typeface="+mn-lt"/>
            </a:endParaRPr>
          </a:p>
          <a:p>
            <a:r>
              <a:rPr lang="en-AU" sz="1000" dirty="0">
                <a:latin typeface="+mn-lt"/>
              </a:rPr>
              <a:t>Liguori &amp; Di Lorenzo 2019</a:t>
            </a:r>
          </a:p>
          <a:p>
            <a:r>
              <a:rPr lang="en-AU" sz="1000" dirty="0">
                <a:latin typeface="+mn-lt"/>
              </a:rPr>
              <a:t>Liu et al 2006</a:t>
            </a:r>
          </a:p>
          <a:p>
            <a:r>
              <a:rPr lang="en-AU" sz="1000" dirty="0">
                <a:latin typeface="+mn-lt"/>
              </a:rPr>
              <a:t>Min et al 2017</a:t>
            </a:r>
          </a:p>
          <a:p>
            <a:endParaRPr lang="en-AU" sz="1200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8CD7E-0D54-45FC-8819-4DECF7D3E7F2}"/>
              </a:ext>
            </a:extLst>
          </p:cNvPr>
          <p:cNvSpPr txBox="1"/>
          <p:nvPr/>
        </p:nvSpPr>
        <p:spPr>
          <a:xfrm>
            <a:off x="167196" y="1846555"/>
            <a:ext cx="94547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latin typeface="Arial"/>
                <a:cs typeface="Times"/>
              </a:rPr>
              <a:t>Dec</a:t>
            </a:r>
            <a:endParaRPr lang="en-US" sz="2000">
              <a:latin typeface="Arial"/>
              <a:cs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0B07A4-B30A-4637-9219-8D7805C3A3E0}"/>
              </a:ext>
            </a:extLst>
          </p:cNvPr>
          <p:cNvSpPr txBox="1"/>
          <p:nvPr/>
        </p:nvSpPr>
        <p:spPr>
          <a:xfrm>
            <a:off x="100613" y="3052438"/>
            <a:ext cx="9454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Arial"/>
                <a:cs typeface="Times"/>
              </a:rPr>
              <a:t>Ann</a:t>
            </a:r>
            <a:endParaRPr lang="en-US" dirty="0"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96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2" grpId="0"/>
      <p:bldP spid="25" grpId="0" animBg="1"/>
      <p:bldP spid="27" grpId="0" animBg="1"/>
      <p:bldP spid="28" grpId="0" animBg="1"/>
      <p:bldP spid="33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281C0-02D0-435E-8988-E7ED3910E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2"/>
                </a:solidFill>
              </a:rPr>
              <a:t>Changes to the IPO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291732-3F5D-4B3C-9C90-3D86D33DB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16832"/>
            <a:ext cx="7896225" cy="2657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E47B18-B05D-45E5-AC4B-C75DAC8E3FD7}"/>
              </a:ext>
            </a:extLst>
          </p:cNvPr>
          <p:cNvSpPr txBox="1"/>
          <p:nvPr/>
        </p:nvSpPr>
        <p:spPr>
          <a:xfrm>
            <a:off x="1025371" y="4887157"/>
            <a:ext cx="722642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>
                <a:latin typeface="Arial"/>
                <a:cs typeface="Arial"/>
              </a:rPr>
              <a:t>EOF 1 (IPO) becomes more dominant</a:t>
            </a:r>
          </a:p>
          <a:p>
            <a:pPr marL="342900" indent="-342900">
              <a:buFont typeface="Arial"/>
              <a:buChar char="•"/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>
                <a:latin typeface="Arial"/>
                <a:cs typeface="Arial"/>
              </a:rPr>
              <a:t>EOF 2 changes structure in eastern equatorial Pacific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0984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D7D82-861C-4E17-9C1E-82C40846E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4BDDB2-5CF9-48E1-80A4-06B4BD23F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AU" dirty="0">
                <a:solidFill>
                  <a:schemeClr val="accent2"/>
                </a:solidFill>
              </a:rPr>
              <a:t>Changes to ENSO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243D63-C4F3-4B9D-BA0C-5F7DF78DE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600200"/>
            <a:ext cx="8020050" cy="31432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A2E8AA-8B90-49A0-934F-C2F6A8788C30}"/>
              </a:ext>
            </a:extLst>
          </p:cNvPr>
          <p:cNvSpPr txBox="1"/>
          <p:nvPr/>
        </p:nvSpPr>
        <p:spPr>
          <a:xfrm>
            <a:off x="1025371" y="4887157"/>
            <a:ext cx="722642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>
                <a:latin typeface="Arial"/>
                <a:cs typeface="Arial"/>
              </a:rPr>
              <a:t>EOF 1 (ENSO) becomes less dominant</a:t>
            </a:r>
          </a:p>
          <a:p>
            <a:pPr marL="342900" indent="-342900">
              <a:buFont typeface="Arial"/>
              <a:buChar char="•"/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>
                <a:latin typeface="Arial"/>
                <a:cs typeface="Arial"/>
              </a:rPr>
              <a:t>Not much change in spatial structure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645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1114-BDC0-4867-BC6C-D926F2FD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2"/>
                </a:solidFill>
              </a:rPr>
              <a:t>Changes to DJF SSTA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05B88-D42F-4EE7-B524-138F96E83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7C0F52-FD49-4BCE-8917-645973C1F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69" y="1700808"/>
            <a:ext cx="8039100" cy="2647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27C62A-6FDD-48E8-BC93-9928FF41CC1B}"/>
              </a:ext>
            </a:extLst>
          </p:cNvPr>
          <p:cNvSpPr txBox="1"/>
          <p:nvPr/>
        </p:nvSpPr>
        <p:spPr>
          <a:xfrm>
            <a:off x="958788" y="4561642"/>
            <a:ext cx="722642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>
                <a:latin typeface="Arial"/>
                <a:cs typeface="Arial"/>
              </a:rPr>
              <a:t>TROPATL – weaker SSTAs</a:t>
            </a:r>
            <a:endParaRPr lang="en-US" dirty="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>
                <a:latin typeface="Arial"/>
                <a:cs typeface="Arial"/>
              </a:rPr>
              <a:t>More neutral years, weaker EN/LNs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039352"/>
      </p:ext>
    </p:extLst>
  </p:cSld>
  <p:clrMapOvr>
    <a:masterClrMapping/>
  </p:clrMapOvr>
</p:sld>
</file>

<file path=ppt/theme/theme1.xml><?xml version="1.0" encoding="utf-8"?>
<a:theme xmlns:a="http://schemas.openxmlformats.org/drawingml/2006/main" name="WI PowerPoint template">
  <a:themeElements>
    <a:clrScheme name="WI PowerPoint template 13">
      <a:dk1>
        <a:srgbClr val="60605B"/>
      </a:dk1>
      <a:lt1>
        <a:srgbClr val="FFFFFF"/>
      </a:lt1>
      <a:dk2>
        <a:srgbClr val="003F77"/>
      </a:dk2>
      <a:lt2>
        <a:srgbClr val="5B8F22"/>
      </a:lt2>
      <a:accent1>
        <a:srgbClr val="93B7D1"/>
      </a:accent1>
      <a:accent2>
        <a:srgbClr val="280091"/>
      </a:accent2>
      <a:accent3>
        <a:srgbClr val="FFFFFF"/>
      </a:accent3>
      <a:accent4>
        <a:srgbClr val="51514C"/>
      </a:accent4>
      <a:accent5>
        <a:srgbClr val="C8D8E5"/>
      </a:accent5>
      <a:accent6>
        <a:srgbClr val="230083"/>
      </a:accent6>
      <a:hlink>
        <a:srgbClr val="156570"/>
      </a:hlink>
      <a:folHlink>
        <a:srgbClr val="00B588"/>
      </a:folHlink>
    </a:clrScheme>
    <a:fontScheme name="WI PowerPoin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WI PowerPoi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 PowerPoi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 PowerPoi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 PowerPoi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 PowerPoi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 PowerPoi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 PowerPoi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 PowerPoi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 PowerPoi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 PowerPoi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 PowerPoi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 PowerPoi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 PowerPoint template 13">
        <a:dk1>
          <a:srgbClr val="60605B"/>
        </a:dk1>
        <a:lt1>
          <a:srgbClr val="FFFFFF"/>
        </a:lt1>
        <a:dk2>
          <a:srgbClr val="003F77"/>
        </a:dk2>
        <a:lt2>
          <a:srgbClr val="5B8F22"/>
        </a:lt2>
        <a:accent1>
          <a:srgbClr val="93B7D1"/>
        </a:accent1>
        <a:accent2>
          <a:srgbClr val="280091"/>
        </a:accent2>
        <a:accent3>
          <a:srgbClr val="FFFFFF"/>
        </a:accent3>
        <a:accent4>
          <a:srgbClr val="51514C"/>
        </a:accent4>
        <a:accent5>
          <a:srgbClr val="C8D8E5"/>
        </a:accent5>
        <a:accent6>
          <a:srgbClr val="230083"/>
        </a:accent6>
        <a:hlink>
          <a:srgbClr val="156570"/>
        </a:hlink>
        <a:folHlink>
          <a:srgbClr val="00B5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chung_access" id="{D84794B8-3EEB-4E32-9F04-8237D2ECF471}" vid="{2E3022C6-38DA-4376-A85A-E7759A5D436C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chung_access" id="{D84794B8-3EEB-4E32-9F04-8237D2ECF471}" vid="{8A7AFA5E-B21C-4DA2-84E0-F2A28225857E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7491E0B26250418D3626387485D5EA" ma:contentTypeVersion="9" ma:contentTypeDescription="Create a new document." ma:contentTypeScope="" ma:versionID="be7dae3d972810bbd7a2f93c43099237">
  <xsd:schema xmlns:xsd="http://www.w3.org/2001/XMLSchema" xmlns:xs="http://www.w3.org/2001/XMLSchema" xmlns:p="http://schemas.microsoft.com/office/2006/metadata/properties" xmlns:ns3="4173c28c-1389-4ed8-9929-686ecefba2fe" xmlns:ns4="545c2949-3b70-4e5e-b846-dbfe1530c4d0" targetNamespace="http://schemas.microsoft.com/office/2006/metadata/properties" ma:root="true" ma:fieldsID="482af6beef06100e3a666d99a6f63689" ns3:_="" ns4:_="">
    <xsd:import namespace="4173c28c-1389-4ed8-9929-686ecefba2fe"/>
    <xsd:import namespace="545c2949-3b70-4e5e-b846-dbfe1530c4d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73c28c-1389-4ed8-9929-686ecefba2f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5c2949-3b70-4e5e-b846-dbfe1530c4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LongProperties xmlns="http://schemas.microsoft.com/office/2006/metadata/longProperties">
  <LongProp xmlns="" name="TaxCatchAll"><![CDATA[313;#Communications and Publishing|f34028a4-b788-40c4-9b0c-d2fbb725055a;#235;#Template|7656dd30-8333-4578-98cb-21870204912d;#178;#Communications|4c082b81-1e3d-421f-8d4c-a7144117e590;#294;#PowerPoint Templates|0ed15010-de76-4b05-8083-cc77f66151c4;#147;#Publishing|17aa74b7-4130-4098-a31f-ded78fd7a37e]]></LongProp>
</Long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C4396E-A79D-4737-8DB2-DFD2F6995D3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08CD269-6E34-4FFA-A010-A2A0A8BBA9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73c28c-1389-4ed8-9929-686ecefba2fe"/>
    <ds:schemaRef ds:uri="545c2949-3b70-4e5e-b846-dbfe1530c4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15A86A-9545-4E81-BADD-0D3C124A59A8}">
  <ds:schemaRefs>
    <ds:schemaRef ds:uri="http://schemas.microsoft.com/office/2006/metadata/longProperties"/>
    <ds:schemaRef ds:uri=""/>
  </ds:schemaRefs>
</ds:datastoreItem>
</file>

<file path=customXml/itemProps4.xml><?xml version="1.0" encoding="utf-8"?>
<ds:datastoreItem xmlns:ds="http://schemas.openxmlformats.org/officeDocument/2006/customXml" ds:itemID="{28027A82-AF4D-4365-87E5-33054DCA74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1822</TotalTime>
  <Words>270</Words>
  <Application>Microsoft Office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WI PowerPoint template</vt:lpstr>
      <vt:lpstr>Default Design</vt:lpstr>
      <vt:lpstr>The impact of the Tropical Atlantic on Tropical Pacific variability in ACCESS-CM2j</vt:lpstr>
      <vt:lpstr>Pacemaker-style runs with ACCESS-CM2j</vt:lpstr>
      <vt:lpstr>The role of the South Pacific on the  Tropical Pacific Chung et al 2019, Scientific Reports</vt:lpstr>
      <vt:lpstr>Clamping the Tropical Atlantic</vt:lpstr>
      <vt:lpstr>Clamping the Tropical Atlantic</vt:lpstr>
      <vt:lpstr>Impact on Tropical Pacific variability</vt:lpstr>
      <vt:lpstr>Changes to the IPO</vt:lpstr>
      <vt:lpstr>Changes to ENSO</vt:lpstr>
      <vt:lpstr>Changes to DJF SSTA distribution</vt:lpstr>
      <vt:lpstr>The AMO and the Western Tropical Pacific* </vt:lpstr>
      <vt:lpstr>Caveats &amp; further analysis</vt:lpstr>
      <vt:lpstr>Summary</vt:lpstr>
    </vt:vector>
  </TitlesOfParts>
  <Company>Bureau of Meteorology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PowerPoint_Bureau_GradedBlue_2012_v1 MB</dc:title>
  <dc:creator>Michael Berman</dc:creator>
  <cp:keywords>Communications; PowerPoint Templates</cp:keywords>
  <cp:lastModifiedBy>Christine Chung</cp:lastModifiedBy>
  <cp:revision>194</cp:revision>
  <cp:lastPrinted>2009-04-01T01:20:22Z</cp:lastPrinted>
  <dcterms:created xsi:type="dcterms:W3CDTF">2017-08-30T02:49:51Z</dcterms:created>
  <dcterms:modified xsi:type="dcterms:W3CDTF">2019-09-12T23:07:15Z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TaxKeywordTaxHTField">
    <vt:lpwstr>Communications|4c082b81-1e3d-421f-8d4c-a7144117e590;PowerPoint Templates|0ed15010-de76-4b05-8083-cc77f66151c4</vt:lpwstr>
  </property>
  <property fmtid="{D5CDD505-2E9C-101B-9397-08002B2CF9AE}" pid="4" name="TaxKeyword">
    <vt:lpwstr>178;#Communications|4c082b81-1e3d-421f-8d4c-a7144117e590;#294;#PowerPoint Templates|0ed15010-de76-4b05-8083-cc77f66151c4</vt:lpwstr>
  </property>
  <property fmtid="{D5CDD505-2E9C-101B-9397-08002B2CF9AE}" pid="5" name="TaxCatchAll">
    <vt:lpwstr>313;#Communications and Publishing|f34028a4-b788-40c4-9b0c-d2fbb725055a;#235;#Template|7656dd30-8333-4578-98cb-21870204912d;#178;#Communications|4c082b81-1e3d-421f-8d4c-a7144117e590;#294;#PowerPoint Templates|0ed15010-de76-4b05-8083-cc77f66151c4;#147;#Pub</vt:lpwstr>
  </property>
  <property fmtid="{D5CDD505-2E9C-101B-9397-08002B2CF9AE}" pid="6" name="p897402a74c7474580f4c6f482f5af7e">
    <vt:lpwstr>Publishing|17aa74b7-4130-4098-a31f-ded78fd7a37e</vt:lpwstr>
  </property>
  <property fmtid="{D5CDD505-2E9C-101B-9397-08002B2CF9AE}" pid="7" name="p8289c95bd4047ccbb0bdb6d4e716d78">
    <vt:lpwstr>Communications and Publishing|f34028a4-b788-40c4-9b0c-d2fbb725055a</vt:lpwstr>
  </property>
  <property fmtid="{D5CDD505-2E9C-101B-9397-08002B2CF9AE}" pid="8" name="newAZListing">
    <vt:lpwstr/>
  </property>
  <property fmtid="{D5CDD505-2E9C-101B-9397-08002B2CF9AE}" pid="9" name="je7ea91d05ee448e9196b4ec33373db9">
    <vt:lpwstr/>
  </property>
  <property fmtid="{D5CDD505-2E9C-101B-9397-08002B2CF9AE}" pid="10" name="Topic">
    <vt:lpwstr>147;#Publishing|17aa74b7-4130-4098-a31f-ded78fd7a37e</vt:lpwstr>
  </property>
  <property fmtid="{D5CDD505-2E9C-101B-9397-08002B2CF9AE}" pid="11" name="n555ca163265404b85dc3633181a96ad">
    <vt:lpwstr>Template|7656dd30-8333-4578-98cb-21870204912d</vt:lpwstr>
  </property>
  <property fmtid="{D5CDD505-2E9C-101B-9397-08002B2CF9AE}" pid="12" name="Area">
    <vt:lpwstr>;#Publishing;#</vt:lpwstr>
  </property>
  <property fmtid="{D5CDD505-2E9C-101B-9397-08002B2CF9AE}" pid="13" name="KpiDescription">
    <vt:lpwstr/>
  </property>
  <property fmtid="{D5CDD505-2E9C-101B-9397-08002B2CF9AE}" pid="14" name="Document Type">
    <vt:lpwstr>235;#Template|7656dd30-8333-4578-98cb-21870204912d</vt:lpwstr>
  </property>
  <property fmtid="{D5CDD505-2E9C-101B-9397-08002B2CF9AE}" pid="15" name="Resource">
    <vt:lpwstr>Templates</vt:lpwstr>
  </property>
  <property fmtid="{D5CDD505-2E9C-101B-9397-08002B2CF9AE}" pid="16" name="newfunction">
    <vt:lpwstr>313;#Communications and Publishing|f34028a4-b788-40c4-9b0c-d2fbb725055a</vt:lpwstr>
  </property>
  <property fmtid="{D5CDD505-2E9C-101B-9397-08002B2CF9AE}" pid="17" name="ContentTypeId">
    <vt:lpwstr>0x0101001F7491E0B26250418D3626387485D5EA</vt:lpwstr>
  </property>
</Properties>
</file>