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19" r:id="rId5"/>
  </p:sldMasterIdLst>
  <p:notesMasterIdLst>
    <p:notesMasterId r:id="rId20"/>
  </p:notesMasterIdLst>
  <p:sldIdLst>
    <p:sldId id="256" r:id="rId6"/>
    <p:sldId id="257" r:id="rId7"/>
    <p:sldId id="268" r:id="rId8"/>
    <p:sldId id="262" r:id="rId9"/>
    <p:sldId id="269" r:id="rId10"/>
    <p:sldId id="263" r:id="rId11"/>
    <p:sldId id="370" r:id="rId12"/>
    <p:sldId id="369" r:id="rId13"/>
    <p:sldId id="270" r:id="rId14"/>
    <p:sldId id="367" r:id="rId15"/>
    <p:sldId id="366" r:id="rId16"/>
    <p:sldId id="365" r:id="rId17"/>
    <p:sldId id="368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5"/>
    <a:srgbClr val="004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5C4A0-AAF0-8CD6-E80F-90FBD3AA9DF3}" v="32" dt="2021-02-23T23:53:53.301"/>
    <p1510:client id="{B8AEECC8-8F4A-49E0-BCF8-59A14BDC8B08}" vWet="4" dt="2021-02-23T04:25:29.685"/>
    <p1510:client id="{BF6150C5-A5F5-0301-049A-58101967B3AF}" v="233" dt="2021-02-23T04:41:28.727"/>
    <p1510:client id="{DE66FB9D-DD8B-23A1-5F39-F6FBC1B5DF87}" v="377" dt="2021-02-23T12:05:0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/>
    <p:restoredTop sz="94694"/>
  </p:normalViewPr>
  <p:slideViewPr>
    <p:cSldViewPr snapToGrid="0">
      <p:cViewPr varScale="1">
        <p:scale>
          <a:sx n="164" d="100"/>
          <a:sy n="164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F0F74-C821-421E-A471-F0D15735A081}" type="datetimeFigureOut">
              <a:rPr lang="en-AU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4FFDD-274B-4865-87EB-30654F63B798}" type="slidenum">
              <a:rPr lang="en-AU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9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5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41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FFDD-274B-4865-87EB-30654F63B798}" type="slidenum">
              <a:rPr lang="en-AU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63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8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72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Project purpose</a:t>
            </a:r>
            <a:r>
              <a:rPr lang="en-US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/>
                <a:cs typeface="Arial"/>
              </a:rPr>
              <a:t>R&amp;D Plan Outcome Alignment </a:t>
            </a:r>
            <a:r>
              <a:rPr lang="en-US">
                <a:latin typeface="Arial"/>
                <a:cs typeface="Arial"/>
              </a:rPr>
              <a:t>(which outcome/s?):</a:t>
            </a:r>
          </a:p>
          <a:p>
            <a:r>
              <a:rPr lang="en-US" b="1">
                <a:latin typeface="Arial"/>
                <a:cs typeface="Arial"/>
              </a:rPr>
              <a:t>Customer sector </a:t>
            </a:r>
            <a:r>
              <a:rPr lang="en-US">
                <a:latin typeface="Arial"/>
                <a:cs typeface="Arial"/>
              </a:rPr>
              <a:t>(who benefits?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CSG/BSG project partners</a:t>
            </a:r>
            <a:r>
              <a:rPr lang="en-US">
                <a:latin typeface="Arial"/>
                <a:cs typeface="Arial"/>
              </a:rPr>
              <a:t> (names and teams</a:t>
            </a:r>
            <a:r>
              <a:rPr lang="en-US" b="1">
                <a:latin typeface="Arial"/>
                <a:cs typeface="Arial"/>
              </a:rPr>
              <a:t>):</a:t>
            </a:r>
          </a:p>
          <a:p>
            <a:r>
              <a:rPr lang="en-US" b="1">
                <a:latin typeface="Arial"/>
                <a:cs typeface="Arial"/>
              </a:rPr>
              <a:t>Interlinkages/dependencies </a:t>
            </a:r>
            <a:r>
              <a:rPr lang="en-US">
                <a:latin typeface="Arial"/>
                <a:cs typeface="Arial"/>
              </a:rPr>
              <a:t>(any critical timelines?):</a:t>
            </a:r>
          </a:p>
          <a:p>
            <a:pPr lvl="1"/>
            <a:r>
              <a:rPr lang="en-US">
                <a:latin typeface="Arial"/>
                <a:cs typeface="Arial"/>
              </a:rPr>
              <a:t>In SIG:</a:t>
            </a:r>
          </a:p>
          <a:p>
            <a:pPr lvl="1"/>
            <a:r>
              <a:rPr lang="en-US">
                <a:latin typeface="Arial"/>
                <a:cs typeface="Arial"/>
              </a:rPr>
              <a:t>Other groups/ research partners: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Resource commitment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lvl="1"/>
            <a:r>
              <a:rPr lang="en-US">
                <a:latin typeface="Arial"/>
                <a:cs typeface="Arial"/>
              </a:rPr>
              <a:t>Project length (years):</a:t>
            </a:r>
          </a:p>
          <a:p>
            <a:pPr lvl="1"/>
            <a:r>
              <a:rPr lang="en-US">
                <a:latin typeface="Arial"/>
                <a:cs typeface="Arial"/>
              </a:rPr>
              <a:t>Estimated FTE (overall, or per year):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Risks to delivery </a:t>
            </a:r>
            <a:r>
              <a:rPr lang="en-US">
                <a:latin typeface="Arial"/>
                <a:cs typeface="Arial"/>
              </a:rPr>
              <a:t>(what is the largest risk being managed now?):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C81CA-41A7-4B66-BB71-886F3507A7C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76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788106"/>
            <a:ext cx="4919473" cy="83099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Presenter Name ]</a:t>
            </a:r>
          </a:p>
          <a:p>
            <a:r>
              <a:rPr lang="en-US" sz="1800" b="0"/>
              <a:t>[ Presenter job title ]</a:t>
            </a:r>
          </a:p>
          <a:p>
            <a:r>
              <a:rPr lang="en-US" sz="1800" b="0"/>
              <a:t>Bureau of Meteorology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99719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Presentation subtitle—no more than two lines ]</a:t>
            </a:r>
          </a:p>
        </p:txBody>
      </p:sp>
    </p:spTree>
    <p:extLst>
      <p:ext uri="{BB962C8B-B14F-4D97-AF65-F5344CB8AC3E}">
        <p14:creationId xmlns:p14="http://schemas.microsoft.com/office/powerpoint/2010/main" val="4627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788106"/>
            <a:ext cx="4919473" cy="83099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Presenter Name ]</a:t>
            </a:r>
          </a:p>
          <a:p>
            <a:r>
              <a:rPr lang="en-US" sz="1800" b="0"/>
              <a:t>[ Presenter job title ]</a:t>
            </a:r>
          </a:p>
          <a:p>
            <a:r>
              <a:rPr lang="en-US" sz="1800" b="0"/>
              <a:t>Bureau of Meteorology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99719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Presentation subtitle—no more than two lines ]</a:t>
            </a:r>
          </a:p>
        </p:txBody>
      </p:sp>
    </p:spTree>
    <p:extLst>
      <p:ext uri="{BB962C8B-B14F-4D97-AF65-F5344CB8AC3E}">
        <p14:creationId xmlns:p14="http://schemas.microsoft.com/office/powerpoint/2010/main" val="4627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Event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Day, Date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Section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LucidaGrande" charset="0"/>
              <a:buChar char="◦"/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107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15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788108"/>
            <a:ext cx="4919473" cy="62324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Presenter Name ]</a:t>
            </a:r>
          </a:p>
          <a:p>
            <a:r>
              <a:rPr lang="en-US" sz="1350" b="0"/>
              <a:t>[ Presenter job title ]</a:t>
            </a:r>
          </a:p>
          <a:p>
            <a:r>
              <a:rPr lang="en-US" sz="1350" b="0"/>
              <a:t>Bureau of Meteorology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74789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Presentation subtitle—no more than two lines ]</a:t>
            </a:r>
          </a:p>
        </p:txBody>
      </p:sp>
    </p:spTree>
    <p:extLst>
      <p:ext uri="{BB962C8B-B14F-4D97-AF65-F5344CB8AC3E}">
        <p14:creationId xmlns:p14="http://schemas.microsoft.com/office/powerpoint/2010/main" val="4627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37394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Event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450356"/>
            <a:ext cx="4919473" cy="2492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Day, Date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37394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Section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450356"/>
            <a:ext cx="4919473" cy="2492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200150" indent="-171450">
              <a:buFont typeface="LucidaGrande" charset="0"/>
              <a:buChar char="◦"/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107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1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Event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Day, Date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788108"/>
            <a:ext cx="4919473" cy="62324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Presenter Name ]</a:t>
            </a:r>
          </a:p>
          <a:p>
            <a:r>
              <a:rPr lang="en-US" sz="1350" b="0"/>
              <a:t>[ Presenter job title ]</a:t>
            </a:r>
          </a:p>
          <a:p>
            <a:r>
              <a:rPr lang="en-US" sz="1350" b="0"/>
              <a:t>Bureau of Meteorology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74789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Presentation subtitle—no more than two lines ]</a:t>
            </a:r>
          </a:p>
        </p:txBody>
      </p:sp>
    </p:spTree>
    <p:extLst>
      <p:ext uri="{BB962C8B-B14F-4D97-AF65-F5344CB8AC3E}">
        <p14:creationId xmlns:p14="http://schemas.microsoft.com/office/powerpoint/2010/main" val="46278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37394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Event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450356"/>
            <a:ext cx="4919473" cy="2492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Day, Date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305145"/>
            <a:ext cx="5209607" cy="37394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7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Section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1" y="2450356"/>
            <a:ext cx="4919473" cy="2492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200150" indent="-171450">
              <a:buFont typeface="LucidaGrande" charset="0"/>
              <a:buChar char="◦"/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10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1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290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07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07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06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08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08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0364" y="873211"/>
            <a:ext cx="8154987" cy="8174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Section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08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08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0364" y="873211"/>
            <a:ext cx="8154987" cy="8174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06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7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296334"/>
            <a:ext cx="8431200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Slide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0362" y="1140885"/>
            <a:ext cx="8431200" cy="4819649"/>
          </a:xfrm>
        </p:spPr>
        <p:txBody>
          <a:bodyPr/>
          <a:lstStyle>
            <a:lvl1pPr marL="180000" indent="-180000">
              <a:spcBef>
                <a:spcPts val="0"/>
              </a:spcBef>
              <a:defRPr lang="en-AU" sz="1600" kern="1200" baseline="0" dirty="0" smtClean="0">
                <a:solidFill>
                  <a:schemeClr val="bg1"/>
                </a:solidFill>
                <a:latin typeface="+mn-lt"/>
                <a:ea typeface="Geneva" charset="0"/>
                <a:cs typeface="Geneva" charset="0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180000" marR="0" lvl="0" indent="-180000" algn="l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Char char="•"/>
              <a:tabLst/>
            </a:pPr>
            <a:r>
              <a:rPr lang="en-US"/>
              <a:t>Click to edit Master text styles</a:t>
            </a:r>
          </a:p>
          <a:p>
            <a:pPr marL="180000" marR="0" lvl="1" indent="-180000" algn="l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180000" marR="0" lvl="2" indent="-180000" algn="l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Char char="•"/>
              <a:tabLst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043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LucidaGrande" charset="0"/>
              <a:buChar char="◦"/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1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1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2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07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07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6/9/21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825624"/>
            <a:ext cx="8154987" cy="469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BM_inline(w).eps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825624"/>
            <a:ext cx="8154987" cy="469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BM_inline(w).eps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0" r:id="rId11"/>
    <p:sldLayoutId id="2147483712" r:id="rId12"/>
    <p:sldLayoutId id="2147483713" r:id="rId13"/>
    <p:sldLayoutId id="2147483714" r:id="rId14"/>
    <p:sldLayoutId id="2147483715" r:id="rId15"/>
    <p:sldLayoutId id="2147483725" r:id="rId16"/>
    <p:sldLayoutId id="2147483726" r:id="rId17"/>
    <p:sldLayoutId id="2147483727" r:id="rId18"/>
    <p:sldLayoutId id="2147483728" r:id="rId19"/>
    <p:sldLayoutId id="2147483707" r:id="rId20"/>
    <p:sldLayoutId id="2147483708" r:id="rId21"/>
    <p:sldLayoutId id="2147483709" r:id="rId22"/>
    <p:sldLayoutId id="2147483716" r:id="rId23"/>
    <p:sldLayoutId id="2147483717" r:id="rId24"/>
    <p:sldLayoutId id="2147483711" r:id="rId25"/>
    <p:sldLayoutId id="214748371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96000" y="2788106"/>
            <a:ext cx="4919473" cy="8309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Oscar Alves</a:t>
            </a:r>
            <a:endParaRPr lang="en-US" dirty="0"/>
          </a:p>
          <a:p>
            <a:endParaRPr lang="en-US" sz="1800" b="0" dirty="0"/>
          </a:p>
          <a:p>
            <a:r>
              <a:rPr lang="en-US" sz="1800" b="0" dirty="0"/>
              <a:t>Bureau of Meteorology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96000" y="1305145"/>
            <a:ext cx="8548303" cy="997196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BoM Plans for Seamless Coupled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3800418" y="68523"/>
            <a:ext cx="4289698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Indo-Pacific PEG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E54162-016B-47A4-BF66-4C8E6F4092F9}"/>
              </a:ext>
            </a:extLst>
          </p:cNvPr>
          <p:cNvSpPr>
            <a:spLocks noGrp="1"/>
          </p:cNvSpPr>
          <p:nvPr/>
        </p:nvSpPr>
        <p:spPr>
          <a:xfrm>
            <a:off x="0" y="1576324"/>
            <a:ext cx="3647440" cy="5078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Priority Evaluation Group </a:t>
            </a:r>
            <a:r>
              <a:rPr lang="mr-IN" b="1" dirty="0"/>
              <a:t>–</a:t>
            </a:r>
            <a:endParaRPr lang="en-AU" b="1" dirty="0"/>
          </a:p>
          <a:p>
            <a:r>
              <a:rPr lang="en-AU" dirty="0"/>
              <a:t>Led by Oscar Alves and Harry Hendon at BoM, Michael Vellinga at UKMO and Magdalena </a:t>
            </a:r>
            <a:r>
              <a:rPr lang="en-AU" dirty="0" err="1"/>
              <a:t>Balmaseda</a:t>
            </a:r>
            <a:r>
              <a:rPr lang="en-AU" dirty="0"/>
              <a:t> at ECMWF</a:t>
            </a:r>
          </a:p>
          <a:p>
            <a:endParaRPr lang="en-AU" dirty="0"/>
          </a:p>
          <a:p>
            <a:r>
              <a:rPr lang="en-AU" dirty="0"/>
              <a:t>SST IOD-E Cooling bias</a:t>
            </a:r>
          </a:p>
          <a:p>
            <a:r>
              <a:rPr lang="en-AU" dirty="0"/>
              <a:t>IOD overactive</a:t>
            </a:r>
          </a:p>
          <a:p>
            <a:r>
              <a:rPr lang="en-AU" dirty="0"/>
              <a:t>UKMO and ECMWF models same issue</a:t>
            </a:r>
          </a:p>
          <a:p>
            <a:endParaRPr lang="en-AU" dirty="0"/>
          </a:p>
          <a:p>
            <a:r>
              <a:rPr lang="en-AU" dirty="0"/>
              <a:t>Atmosphere, Ocean and Initialisation playing a role</a:t>
            </a:r>
          </a:p>
          <a:p>
            <a:endParaRPr lang="en-AU" dirty="0"/>
          </a:p>
          <a:p>
            <a:r>
              <a:rPr lang="en-AU" dirty="0"/>
              <a:t>Suspects:</a:t>
            </a:r>
          </a:p>
          <a:p>
            <a:r>
              <a:rPr lang="en-AU" dirty="0"/>
              <a:t>Atmospheric convection</a:t>
            </a:r>
          </a:p>
          <a:p>
            <a:r>
              <a:rPr lang="en-AU" dirty="0"/>
              <a:t>Indonesian throughflow in ¼ NEMO</a:t>
            </a:r>
          </a:p>
          <a:p>
            <a:pPr marL="1012825" lvl="2" indent="-285750">
              <a:buFont typeface="Arial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184275" lvl="3">
              <a:buNone/>
            </a:pPr>
            <a:endParaRPr lang="en-US" sz="1400" dirty="0">
              <a:cs typeface="Arial"/>
            </a:endParaRPr>
          </a:p>
        </p:txBody>
      </p:sp>
      <p:pic>
        <p:nvPicPr>
          <p:cNvPr id="5" name="Picture 6" descr="Chart, diagram, surface chart&#10;&#10;Description automatically generated">
            <a:extLst>
              <a:ext uri="{FF2B5EF4-FFF2-40B4-BE49-F238E27FC236}">
                <a16:creationId xmlns:a16="http://schemas.microsoft.com/office/drawing/2014/main" id="{89937BE3-7ACB-BB40-996B-C9088DFE3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8" t="54744" r="68155" b="8029"/>
          <a:stretch/>
        </p:blipFill>
        <p:spPr>
          <a:xfrm>
            <a:off x="3423922" y="2393802"/>
            <a:ext cx="5541408" cy="30722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61A086-F33E-0940-A049-B2F300C123C5}"/>
              </a:ext>
            </a:extLst>
          </p:cNvPr>
          <p:cNvSpPr>
            <a:spLocks noGrp="1"/>
          </p:cNvSpPr>
          <p:nvPr/>
        </p:nvSpPr>
        <p:spPr>
          <a:xfrm>
            <a:off x="4983257" y="1576324"/>
            <a:ext cx="2748503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Rainfall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3800418" y="68523"/>
            <a:ext cx="4289698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>
                <a:latin typeface="Arial"/>
                <a:cs typeface="Arial"/>
              </a:rPr>
              <a:t>CoMorph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2D728-FE5F-A440-956F-DAC0827283D8}"/>
              </a:ext>
            </a:extLst>
          </p:cNvPr>
          <p:cNvSpPr txBox="1"/>
          <p:nvPr/>
        </p:nvSpPr>
        <p:spPr>
          <a:xfrm>
            <a:off x="3639240" y="863513"/>
            <a:ext cx="38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Sally Lavender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CA1D0A-6358-A140-BF8B-A4E1B8CED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3851" y="3185637"/>
            <a:ext cx="894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0DA5B9-5B7F-8E44-9AC1-49314A22A9F9}"/>
              </a:ext>
            </a:extLst>
          </p:cNvPr>
          <p:cNvSpPr txBox="1"/>
          <p:nvPr/>
        </p:nvSpPr>
        <p:spPr>
          <a:xfrm>
            <a:off x="5655067" y="2676665"/>
            <a:ext cx="19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CoMorph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9F4B1-8149-7B42-A1D3-E2896E554DB4}"/>
              </a:ext>
            </a:extLst>
          </p:cNvPr>
          <p:cNvSpPr txBox="1"/>
          <p:nvPr/>
        </p:nvSpPr>
        <p:spPr>
          <a:xfrm>
            <a:off x="1351212" y="2676665"/>
            <a:ext cx="26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Previous model – GA8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4EF7-5591-6A4A-8BB2-BA4BC69B0E8A}"/>
              </a:ext>
            </a:extLst>
          </p:cNvPr>
          <p:cNvSpPr txBox="1"/>
          <p:nvPr/>
        </p:nvSpPr>
        <p:spPr>
          <a:xfrm>
            <a:off x="3065901" y="2024575"/>
            <a:ext cx="3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Precipitation Mean State Error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1AEAD-EAFE-E84F-B9D7-1BC2CDA8B4BE}"/>
              </a:ext>
            </a:extLst>
          </p:cNvPr>
          <p:cNvSpPr/>
          <p:nvPr/>
        </p:nvSpPr>
        <p:spPr>
          <a:xfrm>
            <a:off x="3252453" y="4056631"/>
            <a:ext cx="773575" cy="700269"/>
          </a:xfrm>
          <a:prstGeom prst="ellipse">
            <a:avLst/>
          </a:prstGeom>
          <a:noFill/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F443FA-CA7C-284E-9F21-FD8923E6CB7A}"/>
              </a:ext>
            </a:extLst>
          </p:cNvPr>
          <p:cNvSpPr/>
          <p:nvPr/>
        </p:nvSpPr>
        <p:spPr>
          <a:xfrm>
            <a:off x="7618038" y="4024800"/>
            <a:ext cx="773575" cy="700269"/>
          </a:xfrm>
          <a:prstGeom prst="ellipse">
            <a:avLst/>
          </a:prstGeom>
          <a:noFill/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1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531" y="191559"/>
            <a:ext cx="2029029" cy="1143000"/>
          </a:xfrm>
        </p:spPr>
        <p:txBody>
          <a:bodyPr/>
          <a:lstStyle/>
          <a:p>
            <a:r>
              <a:rPr lang="en-AU" dirty="0"/>
              <a:t>Biases 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428D9FF-8D2E-4A44-965F-ED34732B62D1}"/>
              </a:ext>
            </a:extLst>
          </p:cNvPr>
          <p:cNvGraphicFramePr>
            <a:graphicFrameLocks noGrp="1"/>
          </p:cNvGraphicFramePr>
          <p:nvPr/>
        </p:nvGraphicFramePr>
        <p:xfrm>
          <a:off x="61627" y="523220"/>
          <a:ext cx="9020746" cy="6237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756">
                  <a:extLst>
                    <a:ext uri="{9D8B030D-6E8A-4147-A177-3AD203B41FA5}">
                      <a16:colId xmlns:a16="http://schemas.microsoft.com/office/drawing/2014/main" val="1603026947"/>
                    </a:ext>
                  </a:extLst>
                </a:gridCol>
                <a:gridCol w="3896824">
                  <a:extLst>
                    <a:ext uri="{9D8B030D-6E8A-4147-A177-3AD203B41FA5}">
                      <a16:colId xmlns:a16="http://schemas.microsoft.com/office/drawing/2014/main" val="740210408"/>
                    </a:ext>
                  </a:extLst>
                </a:gridCol>
                <a:gridCol w="3221166">
                  <a:extLst>
                    <a:ext uri="{9D8B030D-6E8A-4147-A177-3AD203B41FA5}">
                      <a16:colId xmlns:a16="http://schemas.microsoft.com/office/drawing/2014/main" val="156127865"/>
                    </a:ext>
                  </a:extLst>
                </a:gridCol>
              </a:tblGrid>
              <a:tr h="433258"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47482"/>
                  </a:ext>
                </a:extLst>
              </a:tr>
              <a:tr h="622651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Indo-Pacific Ocean Tunnel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Rossby Wave propagation through IT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Xiaobing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 and </a:t>
                      </a:r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Oscar Alves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BoM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57407"/>
                  </a:ext>
                </a:extLst>
              </a:tr>
              <a:tr h="6226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Throughflow properties and impact on mean bias in NEMO ocean model 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 </a:t>
                      </a:r>
                      <a:r>
                        <a:rPr lang="en-AU" sz="16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Hawcroft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USQ/UKMO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62577"/>
                  </a:ext>
                </a:extLst>
              </a:tr>
              <a:tr h="622651">
                <a:tc rowSpan="3"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Ocean air-sea interaction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Air-sea interaction properties/biases across timescales 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 Vellinga and Charline </a:t>
                      </a:r>
                      <a:r>
                        <a:rPr lang="en-AU" sz="1600" b="0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Marzin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UKMO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64234"/>
                  </a:ext>
                </a:extLst>
              </a:tr>
              <a:tr h="622651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Ocean Teleconnections with Monsoon and monsoon forecasts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Ankur Gupta, NCMRWF, India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68079"/>
                  </a:ext>
                </a:extLst>
              </a:tr>
              <a:tr h="622651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Ocean/Atmos bridge between Pacific/Indian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Eric Behrens, NIWA, New Zealand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611"/>
                  </a:ext>
                </a:extLst>
              </a:tr>
              <a:tr h="622651">
                <a:tc rowSpan="2"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 and Intercomparison of current systems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Ocean reanalyses in Indian Ocean (used for initial conditions)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Robin Wedd and </a:t>
                      </a:r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Oscar Alves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BoM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27454"/>
                  </a:ext>
                </a:extLst>
              </a:tr>
              <a:tr h="622651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 Forecast skill of IOD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Stephanie Johnson, ECMWF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8900"/>
                  </a:ext>
                </a:extLst>
              </a:tr>
              <a:tr h="622651">
                <a:tc rowSpan="2"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 of Model Improvements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Good is GC4/5 in the Indian Ocean + common diagnostic package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Catherine de Burgh-Day 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AU" sz="1600" b="0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Hongyan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BoM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86278"/>
                  </a:ext>
                </a:extLst>
              </a:tr>
              <a:tr h="822093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 of </a:t>
                      </a:r>
                      <a:r>
                        <a:rPr lang="en-AU" sz="1600" b="0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CoMorph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Indian Ocean 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0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Hongyan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Sally Lavender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Catherine de Burgh-Day</a:t>
                      </a:r>
                      <a:r>
                        <a:rPr lang="en-AU" sz="16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BoM/USQ/UKMO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4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0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BF1CA-CB3B-4599-9AB8-38E35D4601CC}"/>
              </a:ext>
            </a:extLst>
          </p:cNvPr>
          <p:cNvSpPr>
            <a:spLocks noGrp="1"/>
          </p:cNvSpPr>
          <p:nvPr/>
        </p:nvSpPr>
        <p:spPr>
          <a:xfrm>
            <a:off x="615820" y="1960322"/>
            <a:ext cx="7765992" cy="4450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latin typeface="Arial"/>
                <a:cs typeface="Arial"/>
              </a:rPr>
              <a:t>Seamless single coupled model framework for </a:t>
            </a:r>
            <a:r>
              <a:rPr lang="en-AU" sz="1400" b="1" dirty="0">
                <a:latin typeface="Arial"/>
                <a:cs typeface="Arial"/>
              </a:rPr>
              <a:t> NWP , ocean prediction, multiweek, seasonal (multi-year?)</a:t>
            </a:r>
          </a:p>
          <a:p>
            <a:pPr marL="0" indent="0">
              <a:buNone/>
            </a:pPr>
            <a:endParaRPr lang="en-AU" sz="14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AU" sz="1400" b="1" dirty="0">
                <a:latin typeface="Arial"/>
                <a:cs typeface="Arial"/>
              </a:rPr>
              <a:t>Based on UKMO coupled model + Coupled DA (with significant BoM contribution)</a:t>
            </a:r>
          </a:p>
          <a:p>
            <a:pPr marL="0" indent="0">
              <a:buNone/>
            </a:pPr>
            <a:endParaRPr lang="en-AU" sz="14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AU" sz="1400" b="1" dirty="0">
                <a:latin typeface="Arial"/>
                <a:cs typeface="Arial"/>
              </a:rPr>
              <a:t>Two initial configurations:</a:t>
            </a:r>
          </a:p>
          <a:p>
            <a:r>
              <a:rPr lang="en-AU" sz="1400" b="1" dirty="0">
                <a:latin typeface="Arial"/>
                <a:cs typeface="Arial"/>
              </a:rPr>
              <a:t>Deterministic global model for weather and ocean prediction (ocean ~8km NEMO)</a:t>
            </a:r>
          </a:p>
          <a:p>
            <a:r>
              <a:rPr lang="en-AU" sz="1400" b="1" dirty="0">
                <a:latin typeface="Arial"/>
                <a:cs typeface="Arial"/>
              </a:rPr>
              <a:t>Ensemble system for weather, multi-week, seasonal (potentially decreasing resolution with lead time)</a:t>
            </a:r>
          </a:p>
          <a:p>
            <a:endParaRPr lang="en-AU" sz="14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AU" sz="1400" b="1" dirty="0">
                <a:latin typeface="Arial"/>
                <a:cs typeface="Arial"/>
              </a:rPr>
              <a:t>First implementation:</a:t>
            </a:r>
          </a:p>
          <a:p>
            <a:r>
              <a:rPr lang="en-AU" sz="1400" b="1" dirty="0">
                <a:latin typeface="Arial"/>
                <a:cs typeface="Arial"/>
              </a:rPr>
              <a:t>UKMO GC5</a:t>
            </a:r>
          </a:p>
          <a:p>
            <a:r>
              <a:rPr lang="en-AU" sz="1400" b="1" dirty="0">
                <a:latin typeface="Arial"/>
                <a:cs typeface="Arial"/>
              </a:rPr>
              <a:t>Or UKMO GC5.CoMorph (depending on Indo-Pacific PEG)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A4B71A-83B8-8B42-9599-0CB741B6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23" y="812251"/>
            <a:ext cx="8154987" cy="81747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oscar.alves@bom.gov.au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894" y="873211"/>
            <a:ext cx="6450136" cy="81747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What's Driving Our Global Modelling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230" y="1676564"/>
            <a:ext cx="4192292" cy="44653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Our customers want: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More accurate and regionally specific forecasts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Focus Areas</a:t>
            </a:r>
          </a:p>
          <a:p>
            <a:r>
              <a:rPr lang="en-US" dirty="0"/>
              <a:t>NWP, </a:t>
            </a:r>
            <a:r>
              <a:rPr lang="en-US" sz="1900" b="1" dirty="0"/>
              <a:t>Week 2, Multiweek</a:t>
            </a:r>
            <a:r>
              <a:rPr lang="en-US" dirty="0"/>
              <a:t>, Seasonal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Seamless Forecasts</a:t>
            </a:r>
          </a:p>
          <a:p>
            <a:r>
              <a:rPr lang="en-US" dirty="0"/>
              <a:t>Consistency in time (e.g. NWP and Multiweek, seasonal)</a:t>
            </a:r>
          </a:p>
          <a:p>
            <a:r>
              <a:rPr lang="en-US" dirty="0"/>
              <a:t>Consistency in domains (e.g. Ocean forecast and NWP forecast)</a:t>
            </a:r>
          </a:p>
          <a:p>
            <a:r>
              <a:rPr lang="en-US" dirty="0"/>
              <a:t>Consolidation of models (maintenance costs)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B443D7-888E-9F42-9407-EEB2C12A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" y="1690689"/>
            <a:ext cx="4567550" cy="36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BF1CA-CB3B-4599-9AB8-38E35D4601CC}"/>
              </a:ext>
            </a:extLst>
          </p:cNvPr>
          <p:cNvSpPr>
            <a:spLocks noGrp="1"/>
          </p:cNvSpPr>
          <p:nvPr/>
        </p:nvSpPr>
        <p:spPr>
          <a:xfrm>
            <a:off x="615820" y="1960322"/>
            <a:ext cx="7765992" cy="4450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Rationale for our approach</a:t>
            </a:r>
            <a:endParaRPr lang="en-US" b="1" dirty="0"/>
          </a:p>
          <a:p>
            <a:pPr marL="182245" lvl="1" indent="274320">
              <a:buNone/>
            </a:pPr>
            <a:endParaRPr lang="en-US" sz="1500" b="1" dirty="0"/>
          </a:p>
          <a:p>
            <a:pPr marL="467995" lvl="1" indent="-285750" fontAlgn="base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Deliver seamless and consistent earth system forecasts across timescales and domains including weather, ocean, multiweek and seasonal (multiyear ?)</a:t>
            </a:r>
          </a:p>
          <a:p>
            <a:pPr marL="467995" lvl="1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Multi-week forecasts is a key are for us (and potentially gap at UKMO)</a:t>
            </a:r>
          </a:p>
          <a:p>
            <a:pPr marL="467995" lvl="1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Maintain forecast skill of its global forecasts in the top 5 in the world by utilising the latest state of the art models </a:t>
            </a:r>
          </a:p>
          <a:p>
            <a:pPr marL="467995" lvl="1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Reduce development costs by using the same coupled model across all global applications and sharing development costs with the UK Met Office (and partners)</a:t>
            </a:r>
          </a:p>
          <a:p>
            <a:pPr marL="467995" lvl="1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UKMO Operational Coupled NWP in 2022</a:t>
            </a:r>
          </a:p>
          <a:p>
            <a:pPr marL="467995" lvl="1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AU" sz="1400" dirty="0">
                <a:latin typeface="Arial"/>
                <a:cs typeface="Arial"/>
              </a:rPr>
              <a:t>Work much more closely with UKMO (Implement improvements within 6 months?)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A4B71A-83B8-8B42-9599-0CB741B6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23" y="812251"/>
            <a:ext cx="8154987" cy="817478"/>
          </a:xfrm>
        </p:spPr>
        <p:txBody>
          <a:bodyPr/>
          <a:lstStyle/>
          <a:p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Next Gen Seamless Global Prediction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BF1CA-CB3B-4599-9AB8-38E35D4601CC}"/>
              </a:ext>
            </a:extLst>
          </p:cNvPr>
          <p:cNvSpPr>
            <a:spLocks noGrp="1"/>
          </p:cNvSpPr>
          <p:nvPr/>
        </p:nvSpPr>
        <p:spPr>
          <a:xfrm>
            <a:off x="736169" y="2324746"/>
            <a:ext cx="7840141" cy="408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Long-Term Seamless Vision</a:t>
            </a: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Deterministic Global Model (7+ day forecasts)</a:t>
            </a:r>
          </a:p>
          <a:p>
            <a:r>
              <a:rPr lang="en-US" b="1" dirty="0">
                <a:latin typeface="Arial"/>
                <a:cs typeface="Arial"/>
              </a:rPr>
              <a:t>UKMO NWP coupled model (GC5 onwards)</a:t>
            </a:r>
          </a:p>
          <a:p>
            <a:r>
              <a:rPr lang="en-US" b="1" dirty="0">
                <a:latin typeface="Arial"/>
                <a:cs typeface="Arial"/>
              </a:rPr>
              <a:t>For NWP and Ocean forecasting Longer term add wave coupling and other enhancements</a:t>
            </a:r>
          </a:p>
          <a:p>
            <a:r>
              <a:rPr lang="en-US" b="1" dirty="0">
                <a:latin typeface="Arial"/>
                <a:cs typeface="Arial"/>
              </a:rPr>
              <a:t>&lt;10km resolution in ocean (NEMO) and atmosphere (UM/NGMS)</a:t>
            </a:r>
          </a:p>
          <a:p>
            <a:r>
              <a:rPr lang="en-US" b="1" dirty="0">
                <a:latin typeface="Arial"/>
                <a:cs typeface="Arial"/>
              </a:rPr>
              <a:t>But no ensembles (no uncertainty estimates)</a:t>
            </a:r>
          </a:p>
          <a:p>
            <a:r>
              <a:rPr lang="en-US" b="1" dirty="0">
                <a:latin typeface="Arial"/>
                <a:cs typeface="Arial"/>
              </a:rPr>
              <a:t>Weakly coupled DA (likely ocean based on NEMOVAR)</a:t>
            </a:r>
          </a:p>
          <a:p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  <a:p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A4B71A-83B8-8B42-9599-0CB741B6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23" y="812251"/>
            <a:ext cx="8154987" cy="81747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Next Gen Seamless Global Prediction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BF1CA-CB3B-4599-9AB8-38E35D4601CC}"/>
              </a:ext>
            </a:extLst>
          </p:cNvPr>
          <p:cNvSpPr>
            <a:spLocks noGrp="1"/>
          </p:cNvSpPr>
          <p:nvPr/>
        </p:nvSpPr>
        <p:spPr>
          <a:xfrm>
            <a:off x="391935" y="1629729"/>
            <a:ext cx="8394683" cy="4857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Long-Term Seamless Vision</a:t>
            </a: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Ensemble Global Model</a:t>
            </a:r>
          </a:p>
          <a:p>
            <a:r>
              <a:rPr lang="en-US" b="1" dirty="0">
                <a:latin typeface="Arial"/>
                <a:cs typeface="Arial"/>
              </a:rPr>
              <a:t>UKMO Ensemble Global NWP system (GC5+) </a:t>
            </a:r>
          </a:p>
          <a:p>
            <a:r>
              <a:rPr lang="en-US" b="1" dirty="0">
                <a:latin typeface="Arial"/>
                <a:cs typeface="Arial"/>
              </a:rPr>
              <a:t>Decrease resolution at 14 days (and at say 1 year  for multi-year ?)</a:t>
            </a:r>
          </a:p>
          <a:p>
            <a:r>
              <a:rPr lang="en-US" b="1" dirty="0" err="1">
                <a:latin typeface="Arial"/>
                <a:cs typeface="Arial"/>
              </a:rPr>
              <a:t>Eg.</a:t>
            </a:r>
            <a:r>
              <a:rPr lang="en-US" b="1" dirty="0">
                <a:latin typeface="Arial"/>
                <a:cs typeface="Arial"/>
              </a:rPr>
              <a:t> 20km resolution first 14 days then 40-60km beyond</a:t>
            </a:r>
          </a:p>
          <a:p>
            <a:r>
              <a:rPr lang="en-US" b="1" dirty="0">
                <a:latin typeface="Arial"/>
                <a:cs typeface="Arial"/>
              </a:rPr>
              <a:t>Longer term add wave coupling and other enhancements</a:t>
            </a:r>
          </a:p>
          <a:p>
            <a:r>
              <a:rPr lang="en-US" b="1" dirty="0">
                <a:latin typeface="Arial"/>
                <a:cs typeface="Arial"/>
              </a:rPr>
              <a:t>Add new features important for multi-week/seasonal timescales</a:t>
            </a:r>
          </a:p>
          <a:p>
            <a:pPr lvl="1"/>
            <a:r>
              <a:rPr lang="en-US" b="1" dirty="0">
                <a:latin typeface="Arial"/>
                <a:cs typeface="Arial"/>
              </a:rPr>
              <a:t>Interactive ozone/green house gases</a:t>
            </a:r>
          </a:p>
          <a:p>
            <a:pPr lvl="1"/>
            <a:r>
              <a:rPr lang="en-US" b="1" dirty="0">
                <a:latin typeface="Arial"/>
                <a:cs typeface="Arial"/>
              </a:rPr>
              <a:t>Interactive vegetation (rather than climatological vegetation)</a:t>
            </a:r>
          </a:p>
          <a:p>
            <a:pPr lvl="1"/>
            <a:r>
              <a:rPr lang="en-US" b="1" dirty="0" err="1">
                <a:latin typeface="Arial"/>
                <a:cs typeface="Arial"/>
              </a:rPr>
              <a:t>etc</a:t>
            </a:r>
            <a:endParaRPr lang="en-US" b="1" dirty="0">
              <a:latin typeface="Arial"/>
              <a:cs typeface="Arial"/>
            </a:endParaRPr>
          </a:p>
          <a:p>
            <a:r>
              <a:rPr lang="en-US" b="1" dirty="0"/>
              <a:t>New features will depend on additional investment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A4B71A-83B8-8B42-9599-0CB741B6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23" y="812251"/>
            <a:ext cx="8154987" cy="81747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Next Gen Seamless Global Prediction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80824" y="680706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Next Gen Seamless Modelling System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E54162-016B-47A4-BF66-4C8E6F4092F9}"/>
              </a:ext>
            </a:extLst>
          </p:cNvPr>
          <p:cNvSpPr>
            <a:spLocks noGrp="1"/>
          </p:cNvSpPr>
          <p:nvPr/>
        </p:nvSpPr>
        <p:spPr>
          <a:xfrm>
            <a:off x="-60877" y="1559490"/>
            <a:ext cx="9158142" cy="5702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1" indent="0">
              <a:buNone/>
            </a:pPr>
            <a:r>
              <a:rPr lang="en-US" sz="1800" b="1" dirty="0">
                <a:latin typeface="Arial"/>
                <a:cs typeface="Arial"/>
              </a:rPr>
              <a:t>Timelines</a:t>
            </a:r>
          </a:p>
          <a:p>
            <a:pPr marL="269875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1-2 Prototyping Phase: </a:t>
            </a:r>
            <a:r>
              <a:rPr lang="en-US" sz="1400" dirty="0">
                <a:latin typeface="Arial"/>
                <a:cs typeface="Arial"/>
              </a:rPr>
              <a:t>Explore how to expand UKMO coupled global NWP as a seamless system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NWP Ensemble /Multiweek/Seasonal Seamless system (medium resolution)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Prototype UK Met Office initialization system (NEMOVAR)</a:t>
            </a:r>
            <a:endParaRPr lang="en-US" sz="1400" dirty="0"/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Explore: decrease resolution with lead time, how to do re-analyses, tailored improvements, </a:t>
            </a:r>
            <a:r>
              <a:rPr lang="en-US" sz="1400" dirty="0" err="1">
                <a:latin typeface="Arial"/>
                <a:cs typeface="Arial"/>
              </a:rPr>
              <a:t>atmos+ocean</a:t>
            </a:r>
            <a:r>
              <a:rPr lang="en-US" sz="1400" dirty="0">
                <a:latin typeface="Arial"/>
                <a:cs typeface="Arial"/>
              </a:rPr>
              <a:t> perturbations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Improvements: e.g. Indo-Pacific PEG work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Evaluate UKMO GC4 and GC5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Work with UKMO to create GC5.CoMorph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Focus on NWP/Multi-week (cheaper)</a:t>
            </a:r>
          </a:p>
          <a:p>
            <a:pPr marL="742950" lvl="1" indent="-285750">
              <a:buFont typeface="Arial,Sans-Serif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1012825" lvl="2" indent="-285750">
              <a:buFont typeface="Arial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184275" lvl="3">
              <a:buNone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81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80824" y="680706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Next Gen Seamless Modelling System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E54162-016B-47A4-BF66-4C8E6F4092F9}"/>
              </a:ext>
            </a:extLst>
          </p:cNvPr>
          <p:cNvSpPr>
            <a:spLocks noGrp="1"/>
          </p:cNvSpPr>
          <p:nvPr/>
        </p:nvSpPr>
        <p:spPr>
          <a:xfrm>
            <a:off x="-60877" y="1559490"/>
            <a:ext cx="9158142" cy="5702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1" indent="0">
              <a:buNone/>
            </a:pPr>
            <a:r>
              <a:rPr lang="en-US" sz="1800" b="1" dirty="0">
                <a:latin typeface="Arial"/>
                <a:cs typeface="Arial"/>
              </a:rPr>
              <a:t>Timelines</a:t>
            </a:r>
          </a:p>
          <a:p>
            <a:pPr marL="269875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1-2 Prototyping Phase: </a:t>
            </a:r>
            <a:r>
              <a:rPr lang="en-US" sz="1400" dirty="0">
                <a:latin typeface="Arial"/>
                <a:cs typeface="Arial"/>
              </a:rPr>
              <a:t>Explore how to expand UKMO coupled global NWP as a seamless system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NWP Ensemble /Multiweek/Seasonal Seamless system (medium resolution)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Prototype UK Met Office initialization system (NEMOVAR)</a:t>
            </a:r>
            <a:endParaRPr lang="en-US" sz="1400" dirty="0"/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Explore: decrease resolution with lead time, how to do re-analyses, tailored improvements, </a:t>
            </a:r>
            <a:r>
              <a:rPr lang="en-US" sz="1400" dirty="0" err="1">
                <a:latin typeface="Arial"/>
                <a:cs typeface="Arial"/>
              </a:rPr>
              <a:t>atmos+ocean</a:t>
            </a:r>
            <a:r>
              <a:rPr lang="en-US" sz="1400" dirty="0">
                <a:latin typeface="Arial"/>
                <a:cs typeface="Arial"/>
              </a:rPr>
              <a:t> perturbations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Improvements: e.g. Indo-Pacific PEG work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Evaluate UKMO GC4 and GC5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Work with UKMO to create GC5.CoMorph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Focus on NWP/Multi-week (cheaper)</a:t>
            </a:r>
          </a:p>
          <a:p>
            <a:pPr marL="742950" lvl="1" indent="-285750">
              <a:buFont typeface="Arial,Sans-Serif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3-4 </a:t>
            </a:r>
            <a:r>
              <a:rPr lang="en-US" dirty="0" err="1">
                <a:latin typeface="Arial"/>
                <a:cs typeface="Arial"/>
              </a:rPr>
              <a:t>Operationalisation</a:t>
            </a:r>
            <a:r>
              <a:rPr lang="en-US" dirty="0">
                <a:latin typeface="Arial"/>
                <a:cs typeface="Arial"/>
              </a:rPr>
              <a:t> Phase1 + Prototype 2:</a:t>
            </a:r>
            <a:r>
              <a:rPr lang="en-US" sz="1400" dirty="0">
                <a:latin typeface="Arial"/>
                <a:cs typeface="Arial"/>
              </a:rPr>
              <a:t>  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Coupled </a:t>
            </a:r>
            <a:r>
              <a:rPr lang="en-US" sz="1400" dirty="0" err="1">
                <a:latin typeface="Arial"/>
                <a:cs typeface="Arial"/>
              </a:rPr>
              <a:t>NWP+Multiweek+OceanForecasting</a:t>
            </a:r>
            <a:r>
              <a:rPr lang="en-US" sz="1400" dirty="0">
                <a:latin typeface="Arial"/>
                <a:cs typeface="Arial"/>
              </a:rPr>
              <a:t> Operational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Prototype Wave coupling, Seasonal (+ Multiyear ?)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Tailored improvements with UKMO partners (where we have need and expertise) </a:t>
            </a:r>
            <a:endParaRPr lang="en-US" sz="1400" dirty="0">
              <a:cs typeface="Arial"/>
            </a:endParaRPr>
          </a:p>
          <a:p>
            <a:pPr marL="457200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1012825" lvl="2" indent="-285750">
              <a:buFont typeface="Arial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184275" lvl="3">
              <a:buNone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80824" y="680706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Next Gen Seamless Modelling System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E54162-016B-47A4-BF66-4C8E6F4092F9}"/>
              </a:ext>
            </a:extLst>
          </p:cNvPr>
          <p:cNvSpPr>
            <a:spLocks noGrp="1"/>
          </p:cNvSpPr>
          <p:nvPr/>
        </p:nvSpPr>
        <p:spPr>
          <a:xfrm>
            <a:off x="-60877" y="1559490"/>
            <a:ext cx="9158142" cy="5702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1" indent="0">
              <a:buNone/>
            </a:pPr>
            <a:r>
              <a:rPr lang="en-US" sz="1800" b="1" dirty="0">
                <a:latin typeface="Arial"/>
                <a:cs typeface="Arial"/>
              </a:rPr>
              <a:t>Timelines</a:t>
            </a:r>
          </a:p>
          <a:p>
            <a:pPr marL="269875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1-2 Prototyping Phase: </a:t>
            </a:r>
            <a:r>
              <a:rPr lang="en-US" sz="1400" dirty="0">
                <a:latin typeface="Arial"/>
                <a:cs typeface="Arial"/>
              </a:rPr>
              <a:t>Explore how to expand UKMO coupled global NWP as a seamless system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NWP Ensemble /Multiweek/Seasonal Seamless system (medium resolution)</a:t>
            </a:r>
            <a:endParaRPr lang="en-US" sz="1400" dirty="0"/>
          </a:p>
          <a:p>
            <a:pPr marL="742950" lvl="1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Prototype UK Met Office initialization system (NEMOVAR)</a:t>
            </a:r>
            <a:endParaRPr lang="en-US" sz="1400" dirty="0"/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Explore: decrease resolution with lead time, how to do re-analyses, tailored improvements, </a:t>
            </a:r>
            <a:r>
              <a:rPr lang="en-US" sz="1400" dirty="0" err="1">
                <a:latin typeface="Arial"/>
                <a:cs typeface="Arial"/>
              </a:rPr>
              <a:t>atmos+ocean</a:t>
            </a:r>
            <a:r>
              <a:rPr lang="en-US" sz="1400" dirty="0">
                <a:latin typeface="Arial"/>
                <a:cs typeface="Arial"/>
              </a:rPr>
              <a:t> perturbations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Improvements: e.g. Indo-Pacific PEG work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Evaluate UKMO GC4 and GC5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Work with UKMO to create GC5.CoMorph</a:t>
            </a:r>
          </a:p>
          <a:p>
            <a:pPr marL="742950" lvl="1" indent="-285750">
              <a:buFont typeface="Arial,Sans-Serif" charset="-120"/>
              <a:buChar char="•"/>
            </a:pPr>
            <a:r>
              <a:rPr lang="en-US" sz="1400" dirty="0">
                <a:latin typeface="Arial"/>
                <a:cs typeface="Arial"/>
              </a:rPr>
              <a:t>Focus on NWP/Multi-week (cheaper)</a:t>
            </a:r>
          </a:p>
          <a:p>
            <a:pPr marL="742950" lvl="1" indent="-285750">
              <a:buFont typeface="Arial,Sans-Serif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3-4 </a:t>
            </a:r>
            <a:r>
              <a:rPr lang="en-US" dirty="0" err="1">
                <a:latin typeface="Arial"/>
                <a:cs typeface="Arial"/>
              </a:rPr>
              <a:t>Operationalisation</a:t>
            </a:r>
            <a:r>
              <a:rPr lang="en-US" dirty="0">
                <a:latin typeface="Arial"/>
                <a:cs typeface="Arial"/>
              </a:rPr>
              <a:t> Phase1 + Prototype 2:</a:t>
            </a:r>
            <a:r>
              <a:rPr lang="en-US" sz="1400" dirty="0">
                <a:latin typeface="Arial"/>
                <a:cs typeface="Arial"/>
              </a:rPr>
              <a:t>  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Coupled </a:t>
            </a:r>
            <a:r>
              <a:rPr lang="en-US" sz="1400" dirty="0" err="1">
                <a:latin typeface="Arial"/>
                <a:cs typeface="Arial"/>
              </a:rPr>
              <a:t>NWP+Multiweek+OceanForecasting</a:t>
            </a:r>
            <a:r>
              <a:rPr lang="en-US" sz="1400" dirty="0">
                <a:latin typeface="Arial"/>
                <a:cs typeface="Arial"/>
              </a:rPr>
              <a:t> Operational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Prototype Wave coupling, Seasonal (+ Multiyear ?)</a:t>
            </a:r>
            <a:endParaRPr lang="en-US" dirty="0"/>
          </a:p>
          <a:p>
            <a:pPr marL="784225" lvl="2" indent="-285750">
              <a:buFont typeface="Arial" charset="0"/>
              <a:buChar char="•"/>
            </a:pPr>
            <a:r>
              <a:rPr lang="en-US" sz="1400" dirty="0">
                <a:latin typeface="Arial"/>
                <a:cs typeface="Arial"/>
              </a:rPr>
              <a:t>Tailored improvements with UKMO partners (where we have need and expertise) </a:t>
            </a:r>
            <a:endParaRPr lang="en-US" sz="1400" dirty="0">
              <a:cs typeface="Arial"/>
            </a:endParaRPr>
          </a:p>
          <a:p>
            <a:pPr marL="269875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269875" lvl="1" indent="0">
              <a:buNone/>
            </a:pPr>
            <a:r>
              <a:rPr lang="en-US" dirty="0">
                <a:latin typeface="Arial"/>
                <a:cs typeface="Arial"/>
              </a:rPr>
              <a:t>Years 4-6 Upgrade to latest UKMO model and expand operations to seasonal/multi-year:</a:t>
            </a:r>
            <a:r>
              <a:rPr lang="en-US" sz="1400" dirty="0">
                <a:latin typeface="Arial"/>
                <a:cs typeface="Arial"/>
              </a:rPr>
              <a:t> </a:t>
            </a:r>
            <a:endParaRPr lang="en-US" sz="1400" dirty="0">
              <a:cs typeface="Arial"/>
            </a:endParaRPr>
          </a:p>
          <a:p>
            <a:pPr marL="1012825" lvl="2" indent="-285750">
              <a:buFont typeface="Arial" charset="-120"/>
              <a:buChar char="•"/>
            </a:pPr>
            <a:r>
              <a:rPr lang="en-US" sz="1400" dirty="0">
                <a:latin typeface="Arial"/>
                <a:cs typeface="Arial"/>
              </a:rPr>
              <a:t>including past re-analyses and tailored improvements, seasonal operational, wave coupling</a:t>
            </a:r>
          </a:p>
          <a:p>
            <a:pPr marL="1012825" lvl="2" indent="-285750">
              <a:buFont typeface="Arial" charset="-120"/>
              <a:buChar char="•"/>
            </a:pPr>
            <a:endParaRPr lang="en-US" dirty="0"/>
          </a:p>
          <a:p>
            <a:pPr marL="742950" lvl="1" indent="-285750">
              <a:buFont typeface="Arial,Sans-Serif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012825" lvl="2" indent="-285750">
              <a:buFont typeface="Arial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184275" lvl="3">
              <a:buNone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0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15D01C-2F94-4FE8-8F45-40A119B51014}"/>
              </a:ext>
            </a:extLst>
          </p:cNvPr>
          <p:cNvSpPr>
            <a:spLocks noGrp="1"/>
          </p:cNvSpPr>
          <p:nvPr/>
        </p:nvSpPr>
        <p:spPr>
          <a:xfrm>
            <a:off x="3800418" y="68523"/>
            <a:ext cx="4289698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Indo-Pacific PEG</a:t>
            </a:r>
            <a:endParaRPr lang="en-US" dirty="0"/>
          </a:p>
        </p:txBody>
      </p:sp>
      <p:pic>
        <p:nvPicPr>
          <p:cNvPr id="4" name="Picture 4" descr="http://poama.bom.gov.au/collaboration/verification/figs.dir/access-s1.bias.ts.STM5.LT2.png">
            <a:extLst>
              <a:ext uri="{FF2B5EF4-FFF2-40B4-BE49-F238E27FC236}">
                <a16:creationId xmlns:a16="http://schemas.microsoft.com/office/drawing/2014/main" id="{1090DF7C-D900-E949-A0BF-CF7EDB88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75" y="1488370"/>
            <a:ext cx="4868792" cy="35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F0A042-110B-7D42-BBF3-2AEFA4F60B01}"/>
              </a:ext>
            </a:extLst>
          </p:cNvPr>
          <p:cNvSpPr>
            <a:spLocks noGrp="1"/>
          </p:cNvSpPr>
          <p:nvPr/>
        </p:nvSpPr>
        <p:spPr>
          <a:xfrm>
            <a:off x="0" y="1576324"/>
            <a:ext cx="3647440" cy="5078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◦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Priority Evaluation Group </a:t>
            </a:r>
            <a:r>
              <a:rPr lang="mr-IN" b="1" dirty="0"/>
              <a:t>–</a:t>
            </a:r>
            <a:endParaRPr lang="en-AU" b="1" dirty="0"/>
          </a:p>
          <a:p>
            <a:r>
              <a:rPr lang="en-AU" dirty="0"/>
              <a:t>Led by Oscar Alves and Harry Hendon at BoM, Michael Vellinga at UKMO and Magdalena </a:t>
            </a:r>
            <a:r>
              <a:rPr lang="en-AU" dirty="0" err="1"/>
              <a:t>Balmaseda</a:t>
            </a:r>
            <a:r>
              <a:rPr lang="en-AU" dirty="0"/>
              <a:t> at ECMWF</a:t>
            </a:r>
          </a:p>
          <a:p>
            <a:endParaRPr lang="en-AU" dirty="0"/>
          </a:p>
          <a:p>
            <a:r>
              <a:rPr lang="en-AU" dirty="0"/>
              <a:t>SST IOD-E Cooling bias</a:t>
            </a:r>
          </a:p>
          <a:p>
            <a:r>
              <a:rPr lang="en-AU" dirty="0"/>
              <a:t>IOD overactive</a:t>
            </a:r>
          </a:p>
          <a:p>
            <a:r>
              <a:rPr lang="en-AU" dirty="0"/>
              <a:t>UKMO and ECMWF models same issue</a:t>
            </a:r>
          </a:p>
          <a:p>
            <a:endParaRPr lang="en-AU" dirty="0"/>
          </a:p>
          <a:p>
            <a:r>
              <a:rPr lang="en-AU" dirty="0"/>
              <a:t>Atmosphere, Ocean and Initialisation playing a role</a:t>
            </a:r>
          </a:p>
          <a:p>
            <a:endParaRPr lang="en-AU" dirty="0"/>
          </a:p>
          <a:p>
            <a:r>
              <a:rPr lang="en-AU" dirty="0"/>
              <a:t>Suspects:</a:t>
            </a:r>
          </a:p>
          <a:p>
            <a:r>
              <a:rPr lang="en-AU" dirty="0"/>
              <a:t>Atmospheric convection</a:t>
            </a:r>
          </a:p>
          <a:p>
            <a:r>
              <a:rPr lang="en-AU" dirty="0"/>
              <a:t>Indonesian throughflow in ¼ NEMO</a:t>
            </a:r>
          </a:p>
          <a:p>
            <a:pPr marL="1012825" lvl="2" indent="-285750">
              <a:buFont typeface="Arial" charset="-120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1184275" lvl="3">
              <a:buNone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M Colour Palette">
      <a:dk1>
        <a:srgbClr val="000000"/>
      </a:dk1>
      <a:lt1>
        <a:srgbClr val="FFFFFF"/>
      </a:lt1>
      <a:dk2>
        <a:srgbClr val="003E6B"/>
      </a:dk2>
      <a:lt2>
        <a:srgbClr val="E6E7E8"/>
      </a:lt2>
      <a:accent1>
        <a:srgbClr val="00ACCD"/>
      </a:accent1>
      <a:accent2>
        <a:srgbClr val="0076BC"/>
      </a:accent2>
      <a:accent3>
        <a:srgbClr val="00A766"/>
      </a:accent3>
      <a:accent4>
        <a:srgbClr val="96004D"/>
      </a:accent4>
      <a:accent5>
        <a:srgbClr val="FAA31A"/>
      </a:accent5>
      <a:accent6>
        <a:srgbClr val="5E6367"/>
      </a:accent6>
      <a:hlink>
        <a:srgbClr val="0076BC"/>
      </a:hlink>
      <a:folHlink>
        <a:srgbClr val="0076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a192ad95cf640558fa65c7af2a0ca92 xmlns="15aa2668-ed50-478a-9cf3-ad7db29fc9e2">
      <Terms xmlns="http://schemas.microsoft.com/office/infopath/2007/PartnerControls"/>
    </ga192ad95cf640558fa65c7af2a0ca92>
    <TaxCatchAll xmlns="15aa2668-ed50-478a-9cf3-ad7db29fc9e2"/>
    <SiteKeyword xmlns="15aa2668-ed50-478a-9cf3-ad7db29fc9e2" xsi:nil="true"/>
    <FileCategory xmlns="15aa2668-ed50-478a-9cf3-ad7db29fc9e2"/>
    <FileClass xmlns="15aa2668-ed50-478a-9cf3-ad7db29fc9e2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oM Presentation" ma:contentTypeID="0x0101002C571F48E9B36749A306746BE99C4B9D008468C7AD5AC8014685290DD1C07771D1" ma:contentTypeVersion="6" ma:contentTypeDescription="BoM Document Content Type is the base content type used to control all Bureau managed presentations." ma:contentTypeScope="" ma:versionID="00cfc38bfa085d1aca53b666c78e7ef2">
  <xsd:schema xmlns:xsd="http://www.w3.org/2001/XMLSchema" xmlns:xs="http://www.w3.org/2001/XMLSchema" xmlns:p="http://schemas.microsoft.com/office/2006/metadata/properties" xmlns:ns2="15aa2668-ed50-478a-9cf3-ad7db29fc9e2" targetNamespace="http://schemas.microsoft.com/office/2006/metadata/properties" ma:root="true" ma:fieldsID="f2f6d5efe0e8d2f604417307fa41bf49" ns2:_="">
    <xsd:import namespace="15aa2668-ed50-478a-9cf3-ad7db29fc9e2"/>
    <xsd:element name="properties">
      <xsd:complexType>
        <xsd:sequence>
          <xsd:element name="documentManagement">
            <xsd:complexType>
              <xsd:all>
                <xsd:element ref="ns2:ga192ad95cf640558fa65c7af2a0ca92" minOccurs="0"/>
                <xsd:element ref="ns2:TaxCatchAll" minOccurs="0"/>
                <xsd:element ref="ns2:TaxCatchAllLabel" minOccurs="0"/>
                <xsd:element ref="ns2:SiteKeyword" minOccurs="0"/>
                <xsd:element ref="ns2:FileClass" minOccurs="0"/>
                <xsd:element ref="ns2:File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a2668-ed50-478a-9cf3-ad7db29fc9e2" elementFormDefault="qualified">
    <xsd:import namespace="http://schemas.microsoft.com/office/2006/documentManagement/types"/>
    <xsd:import namespace="http://schemas.microsoft.com/office/infopath/2007/PartnerControls"/>
    <xsd:element name="ga192ad95cf640558fa65c7af2a0ca92" ma:index="8" nillable="true" ma:taxonomy="true" ma:internalName="ga192ad95cf640558fa65c7af2a0ca92" ma:taxonomyFieldName="Record_x0020_Activity" ma:displayName="Record Activity" ma:fieldId="{0a192ad9-5cf6-4055-8fa6-5c7af2a0ca92}" ma:sspId="ec9612d0-dc94-4ffe-ad7d-ed54524ecfd4" ma:termSetId="2edc4fbf-5846-4093-a4e9-2dc17d184c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d4656de4-80e7-4974-a5f4-2733fbe718c6}" ma:internalName="TaxCatchAll" ma:showField="CatchAllData" ma:web="15aa2668-ed50-478a-9cf3-ad7db29fc9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d4656de4-80e7-4974-a5f4-2733fbe718c6}" ma:internalName="TaxCatchAllLabel" ma:readOnly="true" ma:showField="CatchAllDataLabel" ma:web="15aa2668-ed50-478a-9cf3-ad7db29fc9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iteKeyword" ma:index="12" nillable="true" ma:displayName="Site Keyword" ma:description="Site keywords with semicolon(;) delimiter." ma:hidden="true" ma:internalName="SiteKeyword" ma:readOnly="false">
      <xsd:simpleType>
        <xsd:restriction base="dms:Text"/>
      </xsd:simpleType>
    </xsd:element>
    <xsd:element name="FileClass" ma:index="13" nillable="true" ma:displayName="File Class" ma:internalName="FileClas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vertisement"/>
                    <xsd:enumeration value="advice"/>
                    <xsd:enumeration value="agenda"/>
                    <xsd:enumeration value="agreement"/>
                    <xsd:enumeration value="alert"/>
                    <xsd:enumeration value="application"/>
                    <xsd:enumeration value="brief"/>
                    <xsd:enumeration value="bulletin"/>
                    <xsd:enumeration value="charter"/>
                    <xsd:enumeration value="checklist"/>
                    <xsd:enumeration value="contract"/>
                    <xsd:enumeration value="correspondence"/>
                    <xsd:enumeration value="course materials"/>
                    <xsd:enumeration value="data file"/>
                    <xsd:enumeration value="design"/>
                    <xsd:enumeration value="diagram"/>
                    <xsd:enumeration value="drawing"/>
                    <xsd:enumeration value="evidence"/>
                    <xsd:enumeration value="fact sheet"/>
                    <xsd:enumeration value="FAQ's"/>
                    <xsd:enumeration value="feedback"/>
                    <xsd:enumeration value="flow chart"/>
                    <xsd:enumeration value="flyer"/>
                    <xsd:enumeration value="form"/>
                    <xsd:enumeration value="graph"/>
                    <xsd:enumeration value="guide"/>
                    <xsd:enumeration value="information"/>
                    <xsd:enumeration value="instruction"/>
                    <xsd:enumeration value="Item"/>
                    <xsd:enumeration value="letter"/>
                    <xsd:enumeration value="link"/>
                    <xsd:enumeration value="manual"/>
                    <xsd:enumeration value="map"/>
                    <xsd:enumeration value="media release"/>
                    <xsd:enumeration value="memo"/>
                    <xsd:enumeration value="minutes"/>
                    <xsd:enumeration value="newsletter"/>
                    <xsd:enumeration value="notes"/>
                    <xsd:enumeration value="notice"/>
                    <xsd:enumeration value="photo"/>
                    <xsd:enumeration value="procedure"/>
                    <xsd:enumeration value="proposal"/>
                    <xsd:enumeration value="publication"/>
                    <xsd:enumeration value="quote"/>
                    <xsd:enumeration value="receipt"/>
                    <xsd:enumeration value="register"/>
                    <xsd:enumeration value="report"/>
                    <xsd:enumeration value="RFI"/>
                    <xsd:enumeration value="RFQ"/>
                    <xsd:enumeration value="roster"/>
                    <xsd:enumeration value="speech"/>
                    <xsd:enumeration value="statement"/>
                    <xsd:enumeration value="support material"/>
                    <xsd:enumeration value="survey"/>
                    <xsd:enumeration value="template"/>
                    <xsd:enumeration value="tender"/>
                    <xsd:enumeration value="transcript"/>
                    <xsd:enumeration value="video"/>
                    <xsd:enumeration value="working paper"/>
                  </xsd:restriction>
                </xsd:simpleType>
              </xsd:element>
            </xsd:sequence>
          </xsd:extension>
        </xsd:complexContent>
      </xsd:complexType>
    </xsd:element>
    <xsd:element name="FileCategory" ma:index="14" nillable="true" ma:displayName="File Category" ma:internalName="File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"/>
                    <xsd:enumeration value="Budgetory"/>
                    <xsd:enumeration value="Business Analysis"/>
                    <xsd:enumeration value="Business Case"/>
                    <xsd:enumeration value="Business Transformation"/>
                    <xsd:enumeration value="Capacity Planning"/>
                    <xsd:enumeration value="Change Management"/>
                    <xsd:enumeration value="Change Request"/>
                    <xsd:enumeration value="Climate"/>
                    <xsd:enumeration value="Communications"/>
                    <xsd:enumeration value="Community Relations"/>
                    <xsd:enumeration value="Compliance"/>
                    <xsd:enumeration value="Customer Relations"/>
                    <xsd:enumeration value="Deployment"/>
                    <xsd:enumeration value="Development"/>
                    <xsd:enumeration value="Disaster Recovery"/>
                    <xsd:enumeration value="Equipment"/>
                    <xsd:enumeration value="Finance"/>
                    <xsd:enumeration value="FOI"/>
                    <xsd:enumeration value="Forecast"/>
                    <xsd:enumeration value="Governance"/>
                    <xsd:enumeration value="Hazards Warnings and Forecasts"/>
                    <xsd:enumeration value="HR"/>
                    <xsd:enumeration value="Industrial Relations"/>
                    <xsd:enumeration value="Investigation"/>
                    <xsd:enumeration value="Leadership"/>
                    <xsd:enumeration value="Legal"/>
                    <xsd:enumeration value="Marketing"/>
                    <xsd:enumeration value="Meeting Related"/>
                    <xsd:enumeration value="Ministerial"/>
                    <xsd:enumeration value="Observation"/>
                    <xsd:enumeration value="Operational"/>
                    <xsd:enumeration value="Organisational Development"/>
                    <xsd:enumeration value="People Management &amp; Development"/>
                    <xsd:enumeration value="Pilot"/>
                    <xsd:enumeration value="Planning"/>
                    <xsd:enumeration value="Policy"/>
                    <xsd:enumeration value="PR"/>
                    <xsd:enumeration value="Presentation"/>
                    <xsd:enumeration value="Procedures"/>
                    <xsd:enumeration value="Process Analysis"/>
                    <xsd:enumeration value="Procurement"/>
                    <xsd:enumeration value="Product"/>
                    <xsd:enumeration value="Project Management"/>
                    <xsd:enumeration value="Property Management"/>
                    <xsd:enumeration value="Quality"/>
                    <xsd:enumeration value="R&amp;D"/>
                    <xsd:enumeration value="Records Management"/>
                    <xsd:enumeration value="Research"/>
                    <xsd:enumeration value="Resource"/>
                    <xsd:enumeration value="Risk Assessment"/>
                    <xsd:enumeration value="Security"/>
                    <xsd:enumeration value="Statutory"/>
                    <xsd:enumeration value="Strategy"/>
                    <xsd:enumeration value="Survey"/>
                    <xsd:enumeration value="Terms of reference"/>
                    <xsd:enumeration value="Training"/>
                    <xsd:enumeration value="Travel"/>
                    <xsd:enumeration value="Water Information"/>
                    <xsd:enumeration value="Workplace Health &amp; Safety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8CEBB0-F776-4CAD-86D0-3F69A0C18837}">
  <ds:schemaRefs>
    <ds:schemaRef ds:uri="15aa2668-ed50-478a-9cf3-ad7db29fc9e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42C125-8D10-46E3-A3BB-AC2D7A1BE0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4FB87-A1AF-4E7D-ACF9-936E49D6AC78}">
  <ds:schemaRefs>
    <ds:schemaRef ds:uri="15aa2668-ed50-478a-9cf3-ad7db29fc9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1585</Words>
  <Application>Microsoft Macintosh PowerPoint</Application>
  <PresentationFormat>On-screen Show (4:3)</PresentationFormat>
  <Paragraphs>249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.AppleSystemUIFont</vt:lpstr>
      <vt:lpstr>Arial</vt:lpstr>
      <vt:lpstr>Arial,Sans-Serif</vt:lpstr>
      <vt:lpstr>Calibri</vt:lpstr>
      <vt:lpstr>Courier New</vt:lpstr>
      <vt:lpstr>LucidaGrande</vt:lpstr>
      <vt:lpstr>Office Theme</vt:lpstr>
      <vt:lpstr>Office Theme</vt:lpstr>
      <vt:lpstr>PowerPoint Presentation</vt:lpstr>
      <vt:lpstr>What's Driving Our Global Modelling Plans</vt:lpstr>
      <vt:lpstr> Next Gen Seamless Global Prediction Capability</vt:lpstr>
      <vt:lpstr>Next Gen Seamless Global Prediction Capability</vt:lpstr>
      <vt:lpstr>Next Gen Seamless Global Prediction Capability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Biases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Jose Alves</cp:lastModifiedBy>
  <cp:revision>92</cp:revision>
  <dcterms:created xsi:type="dcterms:W3CDTF">2017-07-13T03:45:23Z</dcterms:created>
  <dcterms:modified xsi:type="dcterms:W3CDTF">2021-06-09T09:07:14Z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0x0101002C571F48E9B36749A306746BE99C4B9D008468C7AD5AC8014685290DD1C07771D1</vt:lpwstr>
  </property>
  <property fmtid="{D5CDD505-2E9C-101B-9397-08002B2CF9AE}" pid="3" name="Record Activity">
    <vt:lpwstr/>
  </property>
  <property fmtid="{D5CDD505-2E9C-101B-9397-08002B2CF9AE}" pid="4" name="SharedWithUsers">
    <vt:lpwstr>21;#Debra Hudson</vt:lpwstr>
  </property>
</Properties>
</file>