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7" r:id="rId5"/>
    <p:sldId id="292" r:id="rId6"/>
    <p:sldId id="325" r:id="rId7"/>
    <p:sldId id="517" r:id="rId8"/>
    <p:sldId id="516" r:id="rId9"/>
    <p:sldId id="51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howGuides="1">
      <p:cViewPr varScale="1">
        <p:scale>
          <a:sx n="132" d="100"/>
          <a:sy n="132" d="100"/>
        </p:scale>
        <p:origin x="492" y="40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8/06/2021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8/06/2021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20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SH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9144000" cy="42824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1821" r="9371" b="46816"/>
          <a:stretch/>
        </p:blipFill>
        <p:spPr>
          <a:xfrm>
            <a:off x="0" y="3775348"/>
            <a:ext cx="9144000" cy="1368152"/>
          </a:xfrm>
          <a:prstGeom prst="rect">
            <a:avLst/>
          </a:prstGeom>
        </p:spPr>
      </p:pic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264604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930941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CSH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3777727"/>
            <a:ext cx="9144000" cy="1365773"/>
            <a:chOff x="0" y="3777727"/>
            <a:chExt cx="9144000" cy="1365773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777727"/>
              <a:ext cx="9144000" cy="1365773"/>
              <a:chOff x="1" y="4124455"/>
              <a:chExt cx="9144000" cy="1365773"/>
            </a:xfrm>
          </p:grpSpPr>
          <p:sp>
            <p:nvSpPr>
              <p:cNvPr id="52" name="Rectangle 51"/>
              <p:cNvSpPr/>
              <p:nvPr userDrawn="1"/>
            </p:nvSpPr>
            <p:spPr>
              <a:xfrm>
                <a:off x="1497" y="4455240"/>
                <a:ext cx="9142503" cy="10349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3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54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70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1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2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3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55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6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57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8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9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2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3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4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5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8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9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47" name="Group 46"/>
            <p:cNvGrpSpPr/>
            <p:nvPr/>
          </p:nvGrpSpPr>
          <p:grpSpPr>
            <a:xfrm>
              <a:off x="290493" y="4229410"/>
              <a:ext cx="5079945" cy="848408"/>
              <a:chOff x="290493" y="4229410"/>
              <a:chExt cx="5079945" cy="848408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3"/>
              <a:srcRect l="31016"/>
              <a:stretch/>
            </p:blipFill>
            <p:spPr>
              <a:xfrm>
                <a:off x="1907704" y="4234803"/>
                <a:ext cx="3462734" cy="843015"/>
              </a:xfrm>
              <a:prstGeom prst="rect">
                <a:avLst/>
              </a:prstGeom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290493" y="4229410"/>
                <a:ext cx="1466052" cy="815649"/>
                <a:chOff x="290493" y="4229410"/>
                <a:chExt cx="1466052" cy="815649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21" y="4229410"/>
                  <a:ext cx="863940" cy="616969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93" y="4840869"/>
                  <a:ext cx="1466052" cy="20419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623631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687528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3882247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315621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950914"/>
            <a:ext cx="6121438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SH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067694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2918553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126154"/>
            <a:ext cx="9144000" cy="5017346"/>
            <a:chOff x="0" y="126154"/>
            <a:chExt cx="9144000" cy="501734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1821" r="9371" b="24660"/>
            <a:stretch/>
          </p:blipFill>
          <p:spPr>
            <a:xfrm>
              <a:off x="0" y="126154"/>
              <a:ext cx="9144000" cy="1938112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0" y="3777727"/>
              <a:ext cx="9144000" cy="1365773"/>
              <a:chOff x="1" y="4124455"/>
              <a:chExt cx="9144000" cy="1365773"/>
            </a:xfrm>
          </p:grpSpPr>
          <p:sp>
            <p:nvSpPr>
              <p:cNvPr id="48" name="Rectangle 47"/>
              <p:cNvSpPr/>
              <p:nvPr userDrawn="1"/>
            </p:nvSpPr>
            <p:spPr>
              <a:xfrm>
                <a:off x="1497" y="4455240"/>
                <a:ext cx="9142503" cy="10349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9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50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71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2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3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4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51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52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53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6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7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8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59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0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7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8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69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70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43" name="Group 42"/>
            <p:cNvGrpSpPr/>
            <p:nvPr/>
          </p:nvGrpSpPr>
          <p:grpSpPr>
            <a:xfrm>
              <a:off x="290493" y="4229410"/>
              <a:ext cx="5079945" cy="848408"/>
              <a:chOff x="290493" y="4229410"/>
              <a:chExt cx="5079945" cy="848408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4"/>
              <a:srcRect l="31016"/>
              <a:stretch/>
            </p:blipFill>
            <p:spPr>
              <a:xfrm>
                <a:off x="1907704" y="4234803"/>
                <a:ext cx="3462734" cy="84301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290493" y="4229410"/>
                <a:ext cx="1466052" cy="815649"/>
                <a:chOff x="290493" y="4229410"/>
                <a:chExt cx="1466052" cy="815649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21" y="4229410"/>
                  <a:ext cx="863940" cy="616969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93" y="4840869"/>
                  <a:ext cx="1466052" cy="20419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259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/>
              <a:t>Southern Ocean heat uptake  |  Kewei Lyu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3" r:id="rId2"/>
    <p:sldLayoutId id="2147483652" r:id="rId3"/>
    <p:sldLayoutId id="2147483649" r:id="rId4"/>
    <p:sldLayoutId id="2147483650" r:id="rId5"/>
    <p:sldLayoutId id="2147483655" r:id="rId6"/>
    <p:sldLayoutId id="2147483680" r:id="rId7"/>
    <p:sldLayoutId id="2147483679" r:id="rId8"/>
    <p:sldLayoutId id="2147483661" r:id="rId9"/>
    <p:sldLayoutId id="2147483663" r:id="rId10"/>
    <p:sldLayoutId id="2147483664" r:id="rId11"/>
    <p:sldLayoutId id="2147483667" r:id="rId12"/>
    <p:sldLayoutId id="2147483665" r:id="rId13"/>
    <p:sldLayoutId id="2147483684" r:id="rId14"/>
    <p:sldLayoutId id="2147483682" r:id="rId15"/>
    <p:sldLayoutId id="2147483685" r:id="rId16"/>
    <p:sldLayoutId id="214748368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29.png"/><Relationship Id="rId4" Type="http://schemas.openxmlformats.org/officeDocument/2006/relationships/image" Target="../media/image13.emf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2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1707654"/>
            <a:ext cx="8467494" cy="1120487"/>
          </a:xfrm>
        </p:spPr>
        <p:txBody>
          <a:bodyPr>
            <a:noAutofit/>
          </a:bodyPr>
          <a:lstStyle/>
          <a:p>
            <a:r>
              <a:rPr lang="en-AU" sz="3200" dirty="0"/>
              <a:t>Separating Southern Ocean responses to the surface heat/freshwater/wind forcing</a:t>
            </a:r>
            <a:endParaRPr lang="en-AU" sz="36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CSHOR</a:t>
            </a:r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360366" y="3175719"/>
            <a:ext cx="8042275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b="1" dirty="0">
                <a:solidFill>
                  <a:schemeClr val="bg1"/>
                </a:solidFill>
                <a:latin typeface="Calibri" pitchFamily="34" charset="0"/>
              </a:rPr>
              <a:t>Kewei Lyu</a:t>
            </a:r>
            <a:endParaRPr lang="en-A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alibri" pitchFamily="34" charset="0"/>
              </a:rPr>
              <a:t>Centre for Southern Hemisphere Oceans Research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5"/>
          <a:stretch/>
        </p:blipFill>
        <p:spPr>
          <a:xfrm>
            <a:off x="4355976" y="250753"/>
            <a:ext cx="4763357" cy="41932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2120" y="51470"/>
            <a:ext cx="21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S</a:t>
            </a:r>
            <a:r>
              <a:rPr lang="en-US" altLang="zh-CN" b="1" dirty="0" err="1">
                <a:solidFill>
                  <a:srgbClr val="00B0F0"/>
                </a:solidFill>
              </a:rPr>
              <a:t>urface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AU" altLang="zh-CN" b="1" dirty="0">
                <a:solidFill>
                  <a:srgbClr val="00B0F0"/>
                </a:solidFill>
              </a:rPr>
              <a:t>w</a:t>
            </a:r>
            <a:r>
              <a:rPr lang="en-AU" b="1" dirty="0">
                <a:solidFill>
                  <a:srgbClr val="00B0F0"/>
                </a:solidFill>
              </a:rPr>
              <a:t>ind stress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2837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0B0F0"/>
                </a:solidFill>
              </a:rPr>
              <a:t>Positive: net freshwater input to ocean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07D5493-B798-4577-A3B3-877AD331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13"/>
          <a:stretch/>
        </p:blipFill>
        <p:spPr>
          <a:xfrm>
            <a:off x="35507" y="-20538"/>
            <a:ext cx="4392477" cy="4591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F19E1-AB79-402B-AA35-CB3E5BB0344F}"/>
              </a:ext>
            </a:extLst>
          </p:cNvPr>
          <p:cNvSpPr txBox="1"/>
          <p:nvPr/>
        </p:nvSpPr>
        <p:spPr>
          <a:xfrm>
            <a:off x="1301005" y="51470"/>
            <a:ext cx="21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Full-depth OHC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27054-C52F-4437-BA47-8B882950DE9A}"/>
              </a:ext>
            </a:extLst>
          </p:cNvPr>
          <p:cNvSpPr txBox="1"/>
          <p:nvPr/>
        </p:nvSpPr>
        <p:spPr>
          <a:xfrm>
            <a:off x="1259632" y="2274426"/>
            <a:ext cx="26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Surface heat 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414AD-78A4-41F7-B605-7D630FFAB05C}"/>
              </a:ext>
            </a:extLst>
          </p:cNvPr>
          <p:cNvSpPr txBox="1"/>
          <p:nvPr/>
        </p:nvSpPr>
        <p:spPr>
          <a:xfrm>
            <a:off x="-95329" y="1209114"/>
            <a:ext cx="577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50</a:t>
            </a:r>
            <a:r>
              <a:rPr lang="en-AU" sz="1200" baseline="30000" dirty="0"/>
              <a:t>o</a:t>
            </a:r>
            <a:r>
              <a:rPr lang="en-AU" sz="1200" dirty="0"/>
              <a:t>S</a:t>
            </a:r>
            <a:endParaRPr lang="en-AU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63079-17A9-471D-8765-0D3F358AFF07}"/>
              </a:ext>
            </a:extLst>
          </p:cNvPr>
          <p:cNvSpPr txBox="1"/>
          <p:nvPr/>
        </p:nvSpPr>
        <p:spPr>
          <a:xfrm>
            <a:off x="-54755" y="3363837"/>
            <a:ext cx="577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50</a:t>
            </a:r>
            <a:r>
              <a:rPr lang="en-AU" sz="1200" baseline="30000" dirty="0"/>
              <a:t>o</a:t>
            </a:r>
            <a:r>
              <a:rPr lang="en-AU" sz="1200" dirty="0"/>
              <a:t>S</a:t>
            </a:r>
            <a:endParaRPr lang="en-AU" sz="1100" dirty="0"/>
          </a:p>
        </p:txBody>
      </p:sp>
      <p:sp>
        <p:nvSpPr>
          <p:cNvPr id="18" name="Up Arrow 14">
            <a:extLst>
              <a:ext uri="{FF2B5EF4-FFF2-40B4-BE49-F238E27FC236}">
                <a16:creationId xmlns:a16="http://schemas.microsoft.com/office/drawing/2014/main" id="{A09BD8F8-2518-4498-B248-1CF0A9331FDC}"/>
              </a:ext>
            </a:extLst>
          </p:cNvPr>
          <p:cNvSpPr/>
          <p:nvPr/>
        </p:nvSpPr>
        <p:spPr>
          <a:xfrm>
            <a:off x="2178535" y="1162948"/>
            <a:ext cx="360040" cy="410668"/>
          </a:xfrm>
          <a:prstGeom prst="upArrow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0747B-158D-45AB-A331-566F188904E6}"/>
              </a:ext>
            </a:extLst>
          </p:cNvPr>
          <p:cNvSpPr/>
          <p:nvPr/>
        </p:nvSpPr>
        <p:spPr>
          <a:xfrm>
            <a:off x="7524328" y="4310829"/>
            <a:ext cx="1404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Lyu et al. 2020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361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8A9D0-E4BD-4611-84F9-46452082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Southern Ocean heat uptake  |  Kewei Lyu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085C5-0D5B-44A5-A698-6588BD04D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B30D97-C548-4F0A-9C0B-6493F46DD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95060"/>
            <a:ext cx="3180406" cy="2476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696B0-0081-4958-B009-F9DC4966452C}"/>
              </a:ext>
            </a:extLst>
          </p:cNvPr>
          <p:cNvSpPr txBox="1"/>
          <p:nvPr/>
        </p:nvSpPr>
        <p:spPr>
          <a:xfrm>
            <a:off x="677994" y="555526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050" dirty="0"/>
              <a:t> (Kiss et al. GMD 2020)</a:t>
            </a:r>
          </a:p>
        </p:txBody>
      </p:sp>
      <p:sp>
        <p:nvSpPr>
          <p:cNvPr id="8" name="Left Arrow 5">
            <a:extLst>
              <a:ext uri="{FF2B5EF4-FFF2-40B4-BE49-F238E27FC236}">
                <a16:creationId xmlns:a16="http://schemas.microsoft.com/office/drawing/2014/main" id="{49F29AE9-6895-4F6D-B547-C6A03AC89C2A}"/>
              </a:ext>
            </a:extLst>
          </p:cNvPr>
          <p:cNvSpPr/>
          <p:nvPr/>
        </p:nvSpPr>
        <p:spPr>
          <a:xfrm rot="18329813" flipV="1">
            <a:off x="2581481" y="2471033"/>
            <a:ext cx="1339901" cy="4571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5755A-D884-4852-B6FB-5AFEFFEBFE4E}"/>
              </a:ext>
            </a:extLst>
          </p:cNvPr>
          <p:cNvSpPr txBox="1"/>
          <p:nvPr/>
        </p:nvSpPr>
        <p:spPr>
          <a:xfrm>
            <a:off x="0" y="2710537"/>
            <a:ext cx="48965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rgbClr val="00B0F0"/>
                </a:solidFill>
              </a:rPr>
              <a:t>1-degree ACCESS-OM2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000" b="1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rgbClr val="00B0F0"/>
                </a:solidFill>
              </a:rPr>
              <a:t>Add flux perturbations from the Flux-Anomaly-Forced Model Intercomparison Project (FAFMIP)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000" b="1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rgbClr val="00B0F0"/>
                </a:solidFill>
              </a:rPr>
              <a:t>Remove flux feedbacks through ocean-atmosphere and ocean-ice interactions so that ocean only feels the added perturbations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79D4B7-DC3F-4191-B1EC-D0275A8EEE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592"/>
            <a:ext cx="3534797" cy="4298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953D-B2E2-49B7-B9E4-83D8D7D4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4A298-66CB-4794-92D6-12A23FD90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B6A20-07B7-4715-B501-435C6A64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20572"/>
            <a:ext cx="3888432" cy="745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3A55D-6695-46F6-BFC7-6BBC72FE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8" y="203202"/>
            <a:ext cx="2095005" cy="2536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4FD6EB-08E4-4AF7-8136-6FC3F8BC0F2B}"/>
              </a:ext>
            </a:extLst>
          </p:cNvPr>
          <p:cNvGrpSpPr/>
          <p:nvPr/>
        </p:nvGrpSpPr>
        <p:grpSpPr>
          <a:xfrm>
            <a:off x="107504" y="1779662"/>
            <a:ext cx="3709484" cy="2124160"/>
            <a:chOff x="5367691" y="1267178"/>
            <a:chExt cx="3596797" cy="194625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AA26A4-CC92-4AB7-90D6-F8B8D144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1100" y="2309818"/>
              <a:ext cx="1813388" cy="898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071C25-C87D-4CEE-8914-FB437C04A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1100" y="1267178"/>
              <a:ext cx="1813388" cy="911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A5F8B9-0B6C-480A-B631-EBC8AC1C1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7691" y="2306230"/>
              <a:ext cx="1796597" cy="907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6489821-90F6-48F9-B1A0-8642CC06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8003" y="1267178"/>
              <a:ext cx="1813388" cy="9156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33230C-B6DF-43F6-B9C7-E2035882864D}"/>
                </a:ext>
              </a:extLst>
            </p:cNvPr>
            <p:cNvSpPr/>
            <p:nvPr/>
          </p:nvSpPr>
          <p:spPr>
            <a:xfrm>
              <a:off x="5528068" y="1496340"/>
              <a:ext cx="436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00B0F0"/>
                  </a:solidFill>
                </a:rPr>
                <a:t>All</a:t>
              </a:r>
              <a:endParaRPr lang="en-AU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B60AB-CFC9-4AFA-AAD6-B314CE08DBD4}"/>
                </a:ext>
              </a:extLst>
            </p:cNvPr>
            <p:cNvSpPr/>
            <p:nvPr/>
          </p:nvSpPr>
          <p:spPr>
            <a:xfrm>
              <a:off x="7330764" y="1469759"/>
              <a:ext cx="637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00B0F0"/>
                  </a:solidFill>
                </a:rPr>
                <a:t>Heat</a:t>
              </a:r>
              <a:endParaRPr lang="en-AU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B0EAE4-EADA-46FC-B00E-0D0367123D0B}"/>
                </a:ext>
              </a:extLst>
            </p:cNvPr>
            <p:cNvSpPr/>
            <p:nvPr/>
          </p:nvSpPr>
          <p:spPr>
            <a:xfrm>
              <a:off x="7263407" y="2541703"/>
              <a:ext cx="7725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00B0F0"/>
                  </a:solidFill>
                </a:rPr>
                <a:t>Water</a:t>
              </a:r>
              <a:endParaRPr lang="en-AU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38B989-8EE5-4B35-9718-4D1F321785A2}"/>
                </a:ext>
              </a:extLst>
            </p:cNvPr>
            <p:cNvSpPr/>
            <p:nvPr/>
          </p:nvSpPr>
          <p:spPr>
            <a:xfrm>
              <a:off x="5397423" y="2577890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00B0F0"/>
                  </a:solidFill>
                </a:rPr>
                <a:t>Wind</a:t>
              </a:r>
              <a:endParaRPr lang="en-AU" b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3CEDF8-F523-4851-85ED-6C57E52E41EB}"/>
              </a:ext>
            </a:extLst>
          </p:cNvPr>
          <p:cNvSpPr txBox="1"/>
          <p:nvPr/>
        </p:nvSpPr>
        <p:spPr>
          <a:xfrm>
            <a:off x="-180528" y="403722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rgbClr val="00B0F0"/>
                </a:solidFill>
              </a:rPr>
              <a:t>(Todd et al. 2020)</a:t>
            </a:r>
          </a:p>
          <a:p>
            <a:pPr algn="ctr"/>
            <a:r>
              <a:rPr lang="en-AU" sz="1100" dirty="0">
                <a:solidFill>
                  <a:srgbClr val="00B0F0"/>
                </a:solidFill>
              </a:rPr>
              <a:t>Ocean heat content changes with global mean removed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1FEF394-F5E5-4281-B645-6B5E4225CFAB}"/>
              </a:ext>
            </a:extLst>
          </p:cNvPr>
          <p:cNvSpPr/>
          <p:nvPr/>
        </p:nvSpPr>
        <p:spPr>
          <a:xfrm>
            <a:off x="3941979" y="2370923"/>
            <a:ext cx="1628109" cy="2489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9C10B-C093-40A2-8EE3-3E0BFCB80132}"/>
              </a:ext>
            </a:extLst>
          </p:cNvPr>
          <p:cNvSpPr txBox="1"/>
          <p:nvPr/>
        </p:nvSpPr>
        <p:spPr>
          <a:xfrm>
            <a:off x="3885972" y="2567042"/>
            <a:ext cx="229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</a:t>
            </a:r>
            <a:r>
              <a:rPr lang="en-US" dirty="0">
                <a:solidFill>
                  <a:srgbClr val="00B0F0"/>
                </a:solidFill>
              </a:rPr>
              <a:t>?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Heat flux - Pure warming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Water flux – Pure freshening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Wind - Pure heave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C54575-B64B-41BE-AA86-77D0DFF195B3}"/>
              </a:ext>
            </a:extLst>
          </p:cNvPr>
          <p:cNvGrpSpPr/>
          <p:nvPr/>
        </p:nvGrpSpPr>
        <p:grpSpPr>
          <a:xfrm>
            <a:off x="5887789" y="894762"/>
            <a:ext cx="2703187" cy="3201273"/>
            <a:chOff x="782527" y="1205709"/>
            <a:chExt cx="3418939" cy="3224152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A67CD46-7FD2-40E8-97B9-1833638B7B52}"/>
                </a:ext>
              </a:extLst>
            </p:cNvPr>
            <p:cNvSpPr>
              <a:spLocks/>
            </p:cNvSpPr>
            <p:nvPr/>
          </p:nvSpPr>
          <p:spPr>
            <a:xfrm rot="10800000">
              <a:off x="1094467" y="1205709"/>
              <a:ext cx="3106999" cy="2880000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1357D46-C046-45B2-A059-1A930DF81769}"/>
                </a:ext>
              </a:extLst>
            </p:cNvPr>
            <p:cNvSpPr>
              <a:spLocks/>
            </p:cNvSpPr>
            <p:nvPr/>
          </p:nvSpPr>
          <p:spPr>
            <a:xfrm rot="10800000">
              <a:off x="1871217" y="1914134"/>
              <a:ext cx="1553500" cy="1440000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FACB620F-ECAD-4557-B81B-8FB3413454B7}"/>
                </a:ext>
              </a:extLst>
            </p:cNvPr>
            <p:cNvSpPr>
              <a:spLocks/>
            </p:cNvSpPr>
            <p:nvPr/>
          </p:nvSpPr>
          <p:spPr>
            <a:xfrm rot="10800000">
              <a:off x="1482843" y="1554136"/>
              <a:ext cx="2330250" cy="2160000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114E1B-8964-4EDB-85C6-E907FF11709C}"/>
                </a:ext>
              </a:extLst>
            </p:cNvPr>
            <p:cNvCxnSpPr>
              <a:cxnSpLocks/>
            </p:cNvCxnSpPr>
            <p:nvPr/>
          </p:nvCxnSpPr>
          <p:spPr>
            <a:xfrm>
              <a:off x="801162" y="2634139"/>
              <a:ext cx="19270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C0239F-40B4-4BCE-8B92-43D5C8E10E1D}"/>
                </a:ext>
              </a:extLst>
            </p:cNvPr>
            <p:cNvCxnSpPr/>
            <p:nvPr/>
          </p:nvCxnSpPr>
          <p:spPr>
            <a:xfrm>
              <a:off x="2647966" y="3520994"/>
              <a:ext cx="0" cy="386284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CF71E6-9001-41D8-8463-1CED380907D2}"/>
                    </a:ext>
                  </a:extLst>
                </p:cNvPr>
                <p:cNvSpPr txBox="1"/>
                <p:nvPr/>
              </p:nvSpPr>
              <p:spPr>
                <a:xfrm>
                  <a:off x="2481502" y="2682757"/>
                  <a:ext cx="1618135" cy="478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′|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groupChr>
                          <m:groupChrPr>
                            <m:chr m:val="⏟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′|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groupCh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groupChr>
                          <m:groupChrPr>
                            <m:chr m:val="⏟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𝜕𝜃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groupCh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EC8E84-6667-4B52-82D6-9DFDB266E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502" y="2682757"/>
                  <a:ext cx="1618135" cy="478272"/>
                </a:xfrm>
                <a:prstGeom prst="rect">
                  <a:avLst/>
                </a:prstGeom>
                <a:blipFill>
                  <a:blip r:embed="rId8"/>
                  <a:stretch>
                    <a:fillRect l="-1880" r="-6391" b="-2278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93DD54-7475-473E-B2B0-F7FE376B615E}"/>
                </a:ext>
              </a:extLst>
            </p:cNvPr>
            <p:cNvSpPr txBox="1"/>
            <p:nvPr/>
          </p:nvSpPr>
          <p:spPr>
            <a:xfrm>
              <a:off x="3563946" y="3231617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heave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93A8F-C2BE-4655-95E9-52A9684F9F16}"/>
                </a:ext>
              </a:extLst>
            </p:cNvPr>
            <p:cNvSpPr txBox="1"/>
            <p:nvPr/>
          </p:nvSpPr>
          <p:spPr>
            <a:xfrm>
              <a:off x="2710650" y="3118874"/>
              <a:ext cx="1066865" cy="30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spiciness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2DDA9-5997-4DD0-A589-36CB1EC2C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0697" y="3292366"/>
              <a:ext cx="937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F65F4D1-5102-438E-81C7-888863595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8225" y="3720899"/>
              <a:ext cx="117421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894993-77C4-41D5-B2B5-466975CDCAF6}"/>
                </a:ext>
              </a:extLst>
            </p:cNvPr>
            <p:cNvCxnSpPr>
              <a:cxnSpLocks/>
            </p:cNvCxnSpPr>
            <p:nvPr/>
          </p:nvCxnSpPr>
          <p:spPr>
            <a:xfrm>
              <a:off x="3899351" y="3493270"/>
              <a:ext cx="0" cy="22941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71D2FC-BF7B-483D-BE6B-91B63A2BA24C}"/>
                </a:ext>
              </a:extLst>
            </p:cNvPr>
            <p:cNvSpPr txBox="1"/>
            <p:nvPr/>
          </p:nvSpPr>
          <p:spPr>
            <a:xfrm>
              <a:off x="782527" y="4074513"/>
              <a:ext cx="3371807" cy="35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Pure heave (i.e., spiciness=0)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5AEBFF-544B-4A51-8E50-E3C29B27E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489" y="2654463"/>
              <a:ext cx="10351" cy="1994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E0871E9-F7E5-4EDB-9B49-D8BDE80C965D}"/>
                </a:ext>
              </a:extLst>
            </p:cNvPr>
            <p:cNvCxnSpPr>
              <a:cxnSpLocks/>
            </p:cNvCxnSpPr>
            <p:nvPr/>
          </p:nvCxnSpPr>
          <p:spPr>
            <a:xfrm>
              <a:off x="1600514" y="3038104"/>
              <a:ext cx="97968" cy="2105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15B0B5-1429-4ADC-A09D-2881DCE9F1C7}"/>
                </a:ext>
              </a:extLst>
            </p:cNvPr>
            <p:cNvCxnSpPr>
              <a:cxnSpLocks/>
            </p:cNvCxnSpPr>
            <p:nvPr/>
          </p:nvCxnSpPr>
          <p:spPr>
            <a:xfrm rot="21420000">
              <a:off x="1848675" y="3372571"/>
              <a:ext cx="193425" cy="17946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BA0257-27DF-436C-B09E-14FEF265FF0D}"/>
                </a:ext>
              </a:extLst>
            </p:cNvPr>
            <p:cNvCxnSpPr>
              <a:cxnSpLocks/>
            </p:cNvCxnSpPr>
            <p:nvPr/>
          </p:nvCxnSpPr>
          <p:spPr>
            <a:xfrm rot="120000">
              <a:off x="2232058" y="3626320"/>
              <a:ext cx="280805" cy="7718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3F0901E-75DF-4410-A3C2-E25FDFEBD7FC}"/>
                    </a:ext>
                  </a:extLst>
                </p:cNvPr>
                <p:cNvSpPr txBox="1"/>
                <p:nvPr/>
              </p:nvSpPr>
              <p:spPr>
                <a:xfrm>
                  <a:off x="1104343" y="2607763"/>
                  <a:ext cx="4303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F1BB622-4ECE-4DE2-9BB7-49FD9586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343" y="2607763"/>
                  <a:ext cx="43037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359B33-FBF4-4583-929E-F9A5063FA747}"/>
                    </a:ext>
                  </a:extLst>
                </p:cNvPr>
                <p:cNvSpPr txBox="1"/>
                <p:nvPr/>
              </p:nvSpPr>
              <p:spPr>
                <a:xfrm>
                  <a:off x="1513489" y="2607763"/>
                  <a:ext cx="4351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9C238C5-2FCF-4F3B-A773-DE1578E01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489" y="2607763"/>
                  <a:ext cx="43511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6C914F-5AB0-4500-AA69-A59030A6D560}"/>
              </a:ext>
            </a:extLst>
          </p:cNvPr>
          <p:cNvSpPr txBox="1"/>
          <p:nvPr/>
        </p:nvSpPr>
        <p:spPr>
          <a:xfrm>
            <a:off x="5923414" y="4208657"/>
            <a:ext cx="288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rgbClr val="00B0F0"/>
                </a:solidFill>
              </a:rPr>
              <a:t>Bindoff and McDougall 1994; Lyu et al.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11D2-70C8-468F-8775-FF0D944345F1}"/>
              </a:ext>
            </a:extLst>
          </p:cNvPr>
          <p:cNvSpPr/>
          <p:nvPr/>
        </p:nvSpPr>
        <p:spPr>
          <a:xfrm>
            <a:off x="5629448" y="55498"/>
            <a:ext cx="35510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i="1" dirty="0">
                <a:solidFill>
                  <a:srgbClr val="00B0F0"/>
                </a:solidFill>
              </a:rPr>
              <a:t>Bindoff and McDougall (1994</a:t>
            </a:r>
            <a:r>
              <a:rPr lang="en-AU" sz="1600" dirty="0"/>
              <a:t>) proposed a theoretical framework to separate subsurface T&amp;S change into three </a:t>
            </a:r>
            <a:r>
              <a:rPr lang="en-AU" sz="1400" dirty="0"/>
              <a:t>processes on T&amp;S diagram</a:t>
            </a:r>
          </a:p>
          <a:p>
            <a:endParaRPr lang="en-AU" sz="500" dirty="0"/>
          </a:p>
          <a:p>
            <a:r>
              <a:rPr lang="en-AU" sz="1600" b="1" dirty="0">
                <a:solidFill>
                  <a:srgbClr val="00B0F0"/>
                </a:solidFill>
              </a:rPr>
              <a:t>Pure warming: </a:t>
            </a:r>
            <a:r>
              <a:rPr lang="en-AU" sz="1600" dirty="0"/>
              <a:t>no salinity change at depth level</a:t>
            </a:r>
          </a:p>
          <a:p>
            <a:r>
              <a:rPr lang="en-AU" sz="1600" b="1" dirty="0">
                <a:solidFill>
                  <a:srgbClr val="00B0F0"/>
                </a:solidFill>
              </a:rPr>
              <a:t>Pure freshening: </a:t>
            </a:r>
            <a:r>
              <a:rPr lang="en-AU" sz="1600" dirty="0"/>
              <a:t>no temperature change at depth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6F789-05C0-4039-8DC1-15A46BC9C3C2}"/>
              </a:ext>
            </a:extLst>
          </p:cNvPr>
          <p:cNvSpPr txBox="1"/>
          <p:nvPr/>
        </p:nvSpPr>
        <p:spPr>
          <a:xfrm>
            <a:off x="4281760" y="3538881"/>
            <a:ext cx="11182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rgbClr val="00B0F0"/>
                </a:solidFill>
              </a:rPr>
              <a:t>(Lyu et al. 2021, to be submitted)</a:t>
            </a:r>
          </a:p>
        </p:txBody>
      </p:sp>
    </p:spTree>
    <p:extLst>
      <p:ext uri="{BB962C8B-B14F-4D97-AF65-F5344CB8AC3E}">
        <p14:creationId xmlns:p14="http://schemas.microsoft.com/office/powerpoint/2010/main" val="35708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585B2-3F6B-419B-BC97-68A3C1CD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25175-AE30-4C5B-A263-90CBE906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1CDF097-6286-4EBC-BC8F-091FFB8445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55"/>
          <a:stretch/>
        </p:blipFill>
        <p:spPr>
          <a:xfrm>
            <a:off x="68371" y="414962"/>
            <a:ext cx="2844698" cy="1580724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394CD73-7970-412D-BE0D-9D06F7ADC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47"/>
          <a:stretch/>
        </p:blipFill>
        <p:spPr>
          <a:xfrm>
            <a:off x="3062128" y="414962"/>
            <a:ext cx="2844698" cy="15841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89206-C7E3-4AA7-A293-0B33E02A8C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47"/>
          <a:stretch/>
        </p:blipFill>
        <p:spPr>
          <a:xfrm>
            <a:off x="6102939" y="411510"/>
            <a:ext cx="2844698" cy="1584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526E3-DD1F-40E2-A01F-E85CC2EDC94A}"/>
              </a:ext>
            </a:extLst>
          </p:cNvPr>
          <p:cNvSpPr txBox="1"/>
          <p:nvPr/>
        </p:nvSpPr>
        <p:spPr>
          <a:xfrm>
            <a:off x="1153726" y="1423074"/>
            <a:ext cx="145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temperature</a:t>
            </a:r>
          </a:p>
        </p:txBody>
      </p:sp>
      <p:pic>
        <p:nvPicPr>
          <p:cNvPr id="13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F955E3ED-867A-46EE-BCDF-D35BB9DF545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7" b="69033"/>
          <a:stretch/>
        </p:blipFill>
        <p:spPr>
          <a:xfrm>
            <a:off x="-23519" y="2355726"/>
            <a:ext cx="2664296" cy="1512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AED18-5E5D-4D02-9DC2-D73930340DE5}"/>
              </a:ext>
            </a:extLst>
          </p:cNvPr>
          <p:cNvSpPr txBox="1"/>
          <p:nvPr/>
        </p:nvSpPr>
        <p:spPr>
          <a:xfrm>
            <a:off x="7525288" y="1423074"/>
            <a:ext cx="11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spiciness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DDF14-50A1-41C8-880A-F5E0BBA84FA7}"/>
              </a:ext>
            </a:extLst>
          </p:cNvPr>
          <p:cNvSpPr txBox="1"/>
          <p:nvPr/>
        </p:nvSpPr>
        <p:spPr>
          <a:xfrm>
            <a:off x="4680590" y="1423074"/>
            <a:ext cx="7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heave</a:t>
            </a:r>
          </a:p>
        </p:txBody>
      </p:sp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A07B209B-31D7-45E3-833A-7033A82E7F0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2" r="50367" b="38081"/>
          <a:stretch/>
        </p:blipFill>
        <p:spPr>
          <a:xfrm>
            <a:off x="3072536" y="2355726"/>
            <a:ext cx="2664296" cy="1512936"/>
          </a:xfrm>
          <a:prstGeom prst="rect">
            <a:avLst/>
          </a:prstGeom>
        </p:spPr>
      </p:pic>
      <p:pic>
        <p:nvPicPr>
          <p:cNvPr id="17" name="Picture 16" descr="A picture containing map&#10;&#10;Description automatically generated">
            <a:extLst>
              <a:ext uri="{FF2B5EF4-FFF2-40B4-BE49-F238E27FC236}">
                <a16:creationId xmlns:a16="http://schemas.microsoft.com/office/drawing/2014/main" id="{30BDFFB6-1B1C-4E77-9B85-AC9AAE3AF14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3" t="30952" r="5977" b="38081"/>
          <a:stretch/>
        </p:blipFill>
        <p:spPr>
          <a:xfrm>
            <a:off x="6395501" y="2355726"/>
            <a:ext cx="2304506" cy="1512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7FEC62-F5E6-4F9E-9197-9FCEA21968D8}"/>
              </a:ext>
            </a:extLst>
          </p:cNvPr>
          <p:cNvSpPr/>
          <p:nvPr/>
        </p:nvSpPr>
        <p:spPr>
          <a:xfrm>
            <a:off x="84620" y="30176"/>
            <a:ext cx="919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Surface heat flux experiment: ocean temperature changes and heave &amp; spiciness components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D40A8-627B-4B34-8D62-9CD414B7183A}"/>
              </a:ext>
            </a:extLst>
          </p:cNvPr>
          <p:cNvSpPr/>
          <p:nvPr/>
        </p:nvSpPr>
        <p:spPr>
          <a:xfrm>
            <a:off x="595623" y="1986394"/>
            <a:ext cx="803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Pure warming contribution to ocean temperature change – diagnosed from FAF-all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F0A4A-3C36-4099-AFAD-0E6133D46310}"/>
              </a:ext>
            </a:extLst>
          </p:cNvPr>
          <p:cNvSpPr txBox="1"/>
          <p:nvPr/>
        </p:nvSpPr>
        <p:spPr>
          <a:xfrm>
            <a:off x="507073" y="3949396"/>
            <a:ext cx="819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B0F0"/>
                </a:solidFill>
              </a:rPr>
              <a:t>The estimated pure warming contribution from BM theoretical framework share very similar patterns as model </a:t>
            </a:r>
            <a:r>
              <a:rPr lang="en-AU" dirty="0" err="1">
                <a:solidFill>
                  <a:srgbClr val="00B0F0"/>
                </a:solidFill>
              </a:rPr>
              <a:t>reponses</a:t>
            </a:r>
            <a:r>
              <a:rPr lang="en-AU" dirty="0">
                <a:solidFill>
                  <a:srgbClr val="00B0F0"/>
                </a:solidFill>
              </a:rPr>
              <a:t> to the surface heat flux forcing</a:t>
            </a:r>
          </a:p>
        </p:txBody>
      </p:sp>
    </p:spTree>
    <p:extLst>
      <p:ext uri="{BB962C8B-B14F-4D97-AF65-F5344CB8AC3E}">
        <p14:creationId xmlns:p14="http://schemas.microsoft.com/office/powerpoint/2010/main" val="285171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808572-C1A4-4CF0-9F51-DFFA02A05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032" y="411510"/>
            <a:ext cx="2844698" cy="1659636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46FC9E05-6DCC-465F-9B7E-5935A0AA6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2128" y="411510"/>
            <a:ext cx="2844698" cy="165963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A8DF8-B837-49C5-AD05-7C7EA5908B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39"/>
          <a:stretch/>
        </p:blipFill>
        <p:spPr>
          <a:xfrm>
            <a:off x="67121" y="411510"/>
            <a:ext cx="2844698" cy="15876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585B2-3F6B-419B-BC97-68A3C1CD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Southern Ocean heat uptake  |  Kewei Lyu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25175-AE30-4C5B-A263-90CBE906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526E3-DD1F-40E2-A01F-E85CC2EDC94A}"/>
              </a:ext>
            </a:extLst>
          </p:cNvPr>
          <p:cNvSpPr txBox="1"/>
          <p:nvPr/>
        </p:nvSpPr>
        <p:spPr>
          <a:xfrm>
            <a:off x="1153726" y="1423074"/>
            <a:ext cx="145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AED18-5E5D-4D02-9DC2-D73930340DE5}"/>
              </a:ext>
            </a:extLst>
          </p:cNvPr>
          <p:cNvSpPr txBox="1"/>
          <p:nvPr/>
        </p:nvSpPr>
        <p:spPr>
          <a:xfrm>
            <a:off x="7525288" y="1423074"/>
            <a:ext cx="11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spiciness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DDF14-50A1-41C8-880A-F5E0BBA84FA7}"/>
              </a:ext>
            </a:extLst>
          </p:cNvPr>
          <p:cNvSpPr txBox="1"/>
          <p:nvPr/>
        </p:nvSpPr>
        <p:spPr>
          <a:xfrm>
            <a:off x="4680590" y="1423074"/>
            <a:ext cx="7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heave</a:t>
            </a:r>
          </a:p>
        </p:txBody>
      </p:sp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A07B209B-31D7-45E3-833A-7033A82E7F0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9" t="-1474" r="6337" b="69091"/>
          <a:stretch/>
        </p:blipFill>
        <p:spPr>
          <a:xfrm>
            <a:off x="373346" y="2429791"/>
            <a:ext cx="2232248" cy="15821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7FEC62-F5E6-4F9E-9197-9FCEA21968D8}"/>
              </a:ext>
            </a:extLst>
          </p:cNvPr>
          <p:cNvSpPr/>
          <p:nvPr/>
        </p:nvSpPr>
        <p:spPr>
          <a:xfrm>
            <a:off x="153099" y="40989"/>
            <a:ext cx="866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Wind forcing experiment: ocean temperature changes and heave &amp; spiciness components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D40A8-627B-4B34-8D62-9CD414B7183A}"/>
              </a:ext>
            </a:extLst>
          </p:cNvPr>
          <p:cNvSpPr/>
          <p:nvPr/>
        </p:nvSpPr>
        <p:spPr>
          <a:xfrm>
            <a:off x="595623" y="1986394"/>
            <a:ext cx="7765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Pure heave contribution to ocean temperature change – diagnosed from FAF-all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F0A4A-3C36-4099-AFAD-0E6133D46310}"/>
              </a:ext>
            </a:extLst>
          </p:cNvPr>
          <p:cNvSpPr txBox="1"/>
          <p:nvPr/>
        </p:nvSpPr>
        <p:spPr>
          <a:xfrm>
            <a:off x="2771800" y="2499742"/>
            <a:ext cx="6263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00B0F0"/>
                </a:solidFill>
              </a:rPr>
              <a:t>The estimated pure heave contribution captures the enhanced warming at middle latitudes – through the local deepening of </a:t>
            </a:r>
            <a:r>
              <a:rPr lang="en-AU" sz="1600" dirty="0" err="1">
                <a:solidFill>
                  <a:srgbClr val="00B0F0"/>
                </a:solidFill>
              </a:rPr>
              <a:t>isopycnals</a:t>
            </a:r>
            <a:endParaRPr lang="en-AU" sz="16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00B0F0"/>
                </a:solidFill>
              </a:rPr>
              <a:t>However, the simulated wind-driven temperature changes are mainly attributed to the spiciness changes, through a spin-up of the MOC and anomalous northward transport of heat and salt.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00B0F0"/>
                </a:solidFill>
              </a:rPr>
              <a:t>Pure freshening by definition has no contribution to temperature change – but this is not the case in freshwater forcing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48086025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OR PowerPoint Widescreen.potx" id="{269DED51-D3B2-40F0-8EA8-898A991E4549}" vid="{B829EA54-E7B3-4D69-833E-7336B142B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144FBC00B9488A4B214EA000D597" ma:contentTypeVersion="" ma:contentTypeDescription="Create a new document." ma:contentTypeScope="" ma:versionID="2b098eb13e3f090781c01ca25ef6dc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E2C236-696B-48F4-B7A9-2CD35D56B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1CF18A-C35F-469D-B288-EB8233614AB7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20DF6FB-D3E2-4A5F-86A4-2F3A45199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Lyu_Kewei_Session_2_3k</Template>
  <TotalTime>2455</TotalTime>
  <Words>394</Words>
  <Application>Microsoft Office PowerPoint</Application>
  <PresentationFormat>On-screen Show (16:9)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CSIRO Theme</vt:lpstr>
      <vt:lpstr>Separating Southern Ocean responses to the surface heat/freshwater/wind forcing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Kewei (O&amp;A, Hobart)</dc:creator>
  <cp:lastModifiedBy>Lyu, Kewei (O&amp;A, Hobart)</cp:lastModifiedBy>
  <cp:revision>150</cp:revision>
  <dcterms:created xsi:type="dcterms:W3CDTF">2019-06-09T12:08:27Z</dcterms:created>
  <dcterms:modified xsi:type="dcterms:W3CDTF">2021-06-08T07:18:22Z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0x0101008CEA144FBC00B9488A4B214EA000D597</vt:lpwstr>
  </property>
</Properties>
</file>