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Lst>
  <p:notesMasterIdLst>
    <p:notesMasterId r:id="rId12"/>
  </p:notesMasterIdLst>
  <p:handoutMasterIdLst>
    <p:handoutMasterId r:id="rId13"/>
  </p:handoutMasterIdLst>
  <p:sldIdLst>
    <p:sldId id="262" r:id="rId5"/>
    <p:sldId id="422" r:id="rId6"/>
    <p:sldId id="426" r:id="rId7"/>
    <p:sldId id="428" r:id="rId8"/>
    <p:sldId id="427" r:id="rId9"/>
    <p:sldId id="429" r:id="rId10"/>
    <p:sldId id="425" r:id="rId11"/>
  </p:sldIdLst>
  <p:sldSz cx="9144000" cy="5143500" type="screen16x9"/>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orient="horz" pos="577" userDrawn="1">
          <p15:clr>
            <a:srgbClr val="A4A3A4"/>
          </p15:clr>
        </p15:guide>
        <p15:guide id="3" pos="2880">
          <p15:clr>
            <a:srgbClr val="A4A3A4"/>
          </p15:clr>
        </p15:guide>
        <p15:guide id="4" pos="5647" userDrawn="1">
          <p15:clr>
            <a:srgbClr val="A4A3A4"/>
          </p15:clr>
        </p15:guide>
        <p15:guide id="5" pos="1882"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rbing, Chris (Comms, Clayton)" initials="GC(C" lastIdx="1" clrIdx="0">
    <p:extLst>
      <p:ext uri="{19B8F6BF-5375-455C-9EA6-DF929625EA0E}">
        <p15:presenceInfo xmlns:p15="http://schemas.microsoft.com/office/powerpoint/2012/main" userId="S-1-5-21-61289985-2027487937-1858953157-1893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B87"/>
    <a:srgbClr val="06756F"/>
    <a:srgbClr val="CCECFF"/>
    <a:srgbClr val="00313C"/>
    <a:srgbClr val="CBD0E3"/>
    <a:srgbClr val="41B6E6"/>
    <a:srgbClr val="622064"/>
    <a:srgbClr val="CBD0D9"/>
    <a:srgbClr val="9FAEE5"/>
    <a:srgbClr val="2DCC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07" autoAdjust="0"/>
    <p:restoredTop sz="79409" autoAdjust="0"/>
  </p:normalViewPr>
  <p:slideViewPr>
    <p:cSldViewPr snapToGrid="0" showGuides="1">
      <p:cViewPr varScale="1">
        <p:scale>
          <a:sx n="108" d="100"/>
          <a:sy n="108" d="100"/>
        </p:scale>
        <p:origin x="504" y="102"/>
      </p:cViewPr>
      <p:guideLst>
        <p:guide orient="horz" pos="1620"/>
        <p:guide orient="horz" pos="577"/>
        <p:guide pos="2880"/>
        <p:guide pos="5647"/>
        <p:guide pos="1882"/>
      </p:guideLst>
    </p:cSldViewPr>
  </p:slideViewPr>
  <p:outlineViewPr>
    <p:cViewPr>
      <p:scale>
        <a:sx n="33" d="100"/>
        <a:sy n="33" d="100"/>
      </p:scale>
      <p:origin x="0" y="0"/>
    </p:cViewPr>
  </p:outlineViewPr>
  <p:notesTextViewPr>
    <p:cViewPr>
      <p:scale>
        <a:sx n="3" d="2"/>
        <a:sy n="3" d="2"/>
      </p:scale>
      <p:origin x="0" y="0"/>
    </p:cViewPr>
  </p:notesTextViewPr>
  <p:sorterViewPr>
    <p:cViewPr>
      <p:scale>
        <a:sx n="130" d="100"/>
        <a:sy n="130" d="100"/>
      </p:scale>
      <p:origin x="0" y="-1026"/>
    </p:cViewPr>
  </p:sorterViewPr>
  <p:notesViewPr>
    <p:cSldViewPr snapToGrid="0" showGuides="1">
      <p:cViewPr varScale="1">
        <p:scale>
          <a:sx n="97" d="100"/>
          <a:sy n="97" d="100"/>
        </p:scale>
        <p:origin x="4008" y="77"/>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BBFA697C-5849-4DDF-A6C8-08E6893940F4}" type="datetimeFigureOut">
              <a:rPr lang="en-AU" smtClean="0"/>
              <a:pPr/>
              <a:t>9/06/2021</a:t>
            </a:fld>
            <a:endParaRPr lang="en-AU"/>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BFD014AF-979A-46D9-9B43-4C67319580DA}" type="slidenum">
              <a:rPr lang="en-AU" smtClean="0"/>
              <a:pPr/>
              <a:t>‹#›</a:t>
            </a:fld>
            <a:endParaRPr lang="en-AU"/>
          </a:p>
        </p:txBody>
      </p:sp>
    </p:spTree>
    <p:extLst>
      <p:ext uri="{BB962C8B-B14F-4D97-AF65-F5344CB8AC3E}">
        <p14:creationId xmlns:p14="http://schemas.microsoft.com/office/powerpoint/2010/main" val="25144417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00992BC2-9435-4D31-AEB3-5D5877AD6447}" type="datetimeFigureOut">
              <a:rPr lang="en-AU" smtClean="0"/>
              <a:pPr/>
              <a:t>9/06/2021</a:t>
            </a:fld>
            <a:endParaRPr lang="en-AU"/>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9A496215-5E4C-414D-A8DB-C38AA7CF7C2A}" type="slidenum">
              <a:rPr lang="en-AU" smtClean="0"/>
              <a:pPr/>
              <a:t>‹#›</a:t>
            </a:fld>
            <a:endParaRPr lang="en-AU"/>
          </a:p>
        </p:txBody>
      </p:sp>
    </p:spTree>
    <p:extLst>
      <p:ext uri="{BB962C8B-B14F-4D97-AF65-F5344CB8AC3E}">
        <p14:creationId xmlns:p14="http://schemas.microsoft.com/office/powerpoint/2010/main" val="420318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1</a:t>
            </a:fld>
            <a:endParaRPr lang="en-AU"/>
          </a:p>
        </p:txBody>
      </p:sp>
    </p:spTree>
    <p:extLst>
      <p:ext uri="{BB962C8B-B14F-4D97-AF65-F5344CB8AC3E}">
        <p14:creationId xmlns:p14="http://schemas.microsoft.com/office/powerpoint/2010/main" val="24951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Perhaps neither is very realistic from a policy viewpoint. Hard to believe FF usage will continue to increase at the rate of 585 and 126 is looking too optimistic at the moment. However such extreme scenarios are interesting from a modelling viewpoint.</a:t>
            </a:r>
          </a:p>
          <a:p>
            <a:endParaRPr lang="en-AU" dirty="0"/>
          </a:p>
          <a:p>
            <a:r>
              <a:rPr lang="en-AU" dirty="0"/>
              <a:t>585 is socially and economically optimistic, but full on FF growth</a:t>
            </a:r>
          </a:p>
        </p:txBody>
      </p:sp>
      <p:sp>
        <p:nvSpPr>
          <p:cNvPr id="4" name="Slide Number Placeholder 3"/>
          <p:cNvSpPr>
            <a:spLocks noGrp="1"/>
          </p:cNvSpPr>
          <p:nvPr>
            <p:ph type="sldNum" sz="quarter" idx="5"/>
          </p:nvPr>
        </p:nvSpPr>
        <p:spPr/>
        <p:txBody>
          <a:bodyPr/>
          <a:lstStyle/>
          <a:p>
            <a:fld id="{9A496215-5E4C-414D-A8DB-C38AA7CF7C2A}" type="slidenum">
              <a:rPr lang="en-AU" smtClean="0"/>
              <a:pPr/>
              <a:t>2</a:t>
            </a:fld>
            <a:endParaRPr lang="en-AU"/>
          </a:p>
        </p:txBody>
      </p:sp>
    </p:spTree>
    <p:extLst>
      <p:ext uri="{BB962C8B-B14F-4D97-AF65-F5344CB8AC3E}">
        <p14:creationId xmlns:p14="http://schemas.microsoft.com/office/powerpoint/2010/main" val="2330848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Linear fit to </a:t>
            </a:r>
            <a:r>
              <a:rPr lang="en-AU" dirty="0" err="1"/>
              <a:t>piControl</a:t>
            </a:r>
            <a:r>
              <a:rPr lang="en-AU" dirty="0"/>
              <a:t> removed</a:t>
            </a:r>
          </a:p>
        </p:txBody>
      </p:sp>
      <p:sp>
        <p:nvSpPr>
          <p:cNvPr id="4" name="Slide Number Placeholder 3"/>
          <p:cNvSpPr>
            <a:spLocks noGrp="1"/>
          </p:cNvSpPr>
          <p:nvPr>
            <p:ph type="sldNum" sz="quarter" idx="5"/>
          </p:nvPr>
        </p:nvSpPr>
        <p:spPr/>
        <p:txBody>
          <a:bodyPr/>
          <a:lstStyle/>
          <a:p>
            <a:fld id="{9A496215-5E4C-414D-A8DB-C38AA7CF7C2A}" type="slidenum">
              <a:rPr lang="en-AU" smtClean="0"/>
              <a:pPr/>
              <a:t>3</a:t>
            </a:fld>
            <a:endParaRPr lang="en-AU"/>
          </a:p>
        </p:txBody>
      </p:sp>
    </p:spTree>
    <p:extLst>
      <p:ext uri="{BB962C8B-B14F-4D97-AF65-F5344CB8AC3E}">
        <p14:creationId xmlns:p14="http://schemas.microsoft.com/office/powerpoint/2010/main" val="224061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Linear fit to </a:t>
            </a:r>
            <a:r>
              <a:rPr lang="en-AU" dirty="0" err="1"/>
              <a:t>piControl</a:t>
            </a:r>
            <a:r>
              <a:rPr lang="en-AU" dirty="0"/>
              <a:t> removed</a:t>
            </a:r>
          </a:p>
        </p:txBody>
      </p:sp>
      <p:sp>
        <p:nvSpPr>
          <p:cNvPr id="4" name="Slide Number Placeholder 3"/>
          <p:cNvSpPr>
            <a:spLocks noGrp="1"/>
          </p:cNvSpPr>
          <p:nvPr>
            <p:ph type="sldNum" sz="quarter" idx="5"/>
          </p:nvPr>
        </p:nvSpPr>
        <p:spPr/>
        <p:txBody>
          <a:bodyPr/>
          <a:lstStyle/>
          <a:p>
            <a:fld id="{9A496215-5E4C-414D-A8DB-C38AA7CF7C2A}" type="slidenum">
              <a:rPr lang="en-AU" smtClean="0"/>
              <a:pPr/>
              <a:t>4</a:t>
            </a:fld>
            <a:endParaRPr lang="en-AU"/>
          </a:p>
        </p:txBody>
      </p:sp>
    </p:spTree>
    <p:extLst>
      <p:ext uri="{BB962C8B-B14F-4D97-AF65-F5344CB8AC3E}">
        <p14:creationId xmlns:p14="http://schemas.microsoft.com/office/powerpoint/2010/main" val="266709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Linear fit to </a:t>
            </a:r>
            <a:r>
              <a:rPr lang="en-AU" dirty="0" err="1"/>
              <a:t>piControl</a:t>
            </a:r>
            <a:r>
              <a:rPr lang="en-AU" dirty="0"/>
              <a:t> removed</a:t>
            </a:r>
          </a:p>
        </p:txBody>
      </p:sp>
      <p:sp>
        <p:nvSpPr>
          <p:cNvPr id="4" name="Slide Number Placeholder 3"/>
          <p:cNvSpPr>
            <a:spLocks noGrp="1"/>
          </p:cNvSpPr>
          <p:nvPr>
            <p:ph type="sldNum" sz="quarter" idx="5"/>
          </p:nvPr>
        </p:nvSpPr>
        <p:spPr/>
        <p:txBody>
          <a:bodyPr/>
          <a:lstStyle/>
          <a:p>
            <a:fld id="{9A496215-5E4C-414D-A8DB-C38AA7CF7C2A}" type="slidenum">
              <a:rPr lang="en-AU" smtClean="0"/>
              <a:pPr/>
              <a:t>5</a:t>
            </a:fld>
            <a:endParaRPr lang="en-AU"/>
          </a:p>
        </p:txBody>
      </p:sp>
    </p:spTree>
    <p:extLst>
      <p:ext uri="{BB962C8B-B14F-4D97-AF65-F5344CB8AC3E}">
        <p14:creationId xmlns:p14="http://schemas.microsoft.com/office/powerpoint/2010/main" val="864883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Linear fit to </a:t>
            </a:r>
            <a:r>
              <a:rPr lang="en-AU" dirty="0" err="1"/>
              <a:t>piControl</a:t>
            </a:r>
            <a:r>
              <a:rPr lang="en-AU" dirty="0"/>
              <a:t> removed</a:t>
            </a:r>
          </a:p>
        </p:txBody>
      </p:sp>
      <p:sp>
        <p:nvSpPr>
          <p:cNvPr id="4" name="Slide Number Placeholder 3"/>
          <p:cNvSpPr>
            <a:spLocks noGrp="1"/>
          </p:cNvSpPr>
          <p:nvPr>
            <p:ph type="sldNum" sz="quarter" idx="5"/>
          </p:nvPr>
        </p:nvSpPr>
        <p:spPr/>
        <p:txBody>
          <a:bodyPr/>
          <a:lstStyle/>
          <a:p>
            <a:fld id="{9A496215-5E4C-414D-A8DB-C38AA7CF7C2A}" type="slidenum">
              <a:rPr lang="en-AU" smtClean="0"/>
              <a:pPr/>
              <a:t>6</a:t>
            </a:fld>
            <a:endParaRPr lang="en-AU"/>
          </a:p>
        </p:txBody>
      </p:sp>
    </p:spTree>
    <p:extLst>
      <p:ext uri="{BB962C8B-B14F-4D97-AF65-F5344CB8AC3E}">
        <p14:creationId xmlns:p14="http://schemas.microsoft.com/office/powerpoint/2010/main" val="10119315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userDrawn="1">
            <p:ph type="ctrTitle"/>
          </p:nvPr>
        </p:nvSpPr>
        <p:spPr>
          <a:xfrm>
            <a:off x="344440" y="2341960"/>
            <a:ext cx="7611936" cy="810000"/>
          </a:xfrm>
        </p:spPr>
        <p:txBody>
          <a:bodyPr anchor="b" anchorCtr="0">
            <a:normAutofit/>
          </a:bodyPr>
          <a:lstStyle>
            <a:lvl1pPr algn="l">
              <a:defRPr sz="4400">
                <a:solidFill>
                  <a:schemeClr val="bg1"/>
                </a:solidFill>
              </a:defRPr>
            </a:lvl1pPr>
          </a:lstStyle>
          <a:p>
            <a:r>
              <a:rPr lang="en-US"/>
              <a:t>Click to edit Master title style</a:t>
            </a:r>
            <a:endParaRPr lang="en-AU" dirty="0"/>
          </a:p>
        </p:txBody>
      </p:sp>
      <p:sp>
        <p:nvSpPr>
          <p:cNvPr id="3" name="Subtitle 2"/>
          <p:cNvSpPr>
            <a:spLocks noGrp="1"/>
          </p:cNvSpPr>
          <p:nvPr userDrawn="1">
            <p:ph type="subTitle" idx="1"/>
          </p:nvPr>
        </p:nvSpPr>
        <p:spPr>
          <a:xfrm>
            <a:off x="344440" y="3192819"/>
            <a:ext cx="7619322" cy="270030"/>
          </a:xfrm>
        </p:spPr>
        <p:txBody>
          <a:bodyPr>
            <a:normAutofit/>
          </a:bodyPr>
          <a:lstStyle>
            <a:lvl1pPr marL="0" indent="0" algn="l">
              <a:buNone/>
              <a:defRPr sz="22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dirty="0"/>
          </a:p>
        </p:txBody>
      </p:sp>
      <p:grpSp>
        <p:nvGrpSpPr>
          <p:cNvPr id="26" name="Group 99"/>
          <p:cNvGrpSpPr/>
          <p:nvPr userDrawn="1"/>
        </p:nvGrpSpPr>
        <p:grpSpPr>
          <a:xfrm>
            <a:off x="0" y="4124457"/>
            <a:ext cx="9144000" cy="745712"/>
            <a:chOff x="1" y="4124455"/>
            <a:chExt cx="9144000" cy="745712"/>
          </a:xfrm>
        </p:grpSpPr>
        <p:grpSp>
          <p:nvGrpSpPr>
            <p:cNvPr id="28" name="Group 98"/>
            <p:cNvGrpSpPr/>
            <p:nvPr userDrawn="1"/>
          </p:nvGrpSpPr>
          <p:grpSpPr>
            <a:xfrm>
              <a:off x="1" y="4124455"/>
              <a:ext cx="9144000" cy="745712"/>
              <a:chOff x="1" y="4124455"/>
              <a:chExt cx="9159874" cy="745712"/>
            </a:xfrm>
          </p:grpSpPr>
          <p:sp>
            <p:nvSpPr>
              <p:cNvPr id="62" name="Freeform 42"/>
              <p:cNvSpPr>
                <a:spLocks noEditPoints="1"/>
              </p:cNvSpPr>
              <p:nvPr/>
            </p:nvSpPr>
            <p:spPr bwMode="auto">
              <a:xfrm>
                <a:off x="1" y="4171566"/>
                <a:ext cx="9159873" cy="698601"/>
              </a:xfrm>
              <a:custGeom>
                <a:avLst/>
                <a:gdLst/>
                <a:ahLst/>
                <a:cxnLst>
                  <a:cxn ang="0">
                    <a:pos x="2415" y="88"/>
                  </a:cxn>
                  <a:cxn ang="0">
                    <a:pos x="0" y="88"/>
                  </a:cxn>
                  <a:cxn ang="0">
                    <a:pos x="0" y="102"/>
                  </a:cxn>
                  <a:cxn ang="0">
                    <a:pos x="2202" y="102"/>
                  </a:cxn>
                  <a:cxn ang="0">
                    <a:pos x="2415" y="88"/>
                  </a:cxn>
                  <a:cxn ang="0">
                    <a:pos x="2415" y="88"/>
                  </a:cxn>
                  <a:cxn ang="0">
                    <a:pos x="2415" y="88"/>
                  </a:cxn>
                  <a:cxn ang="0">
                    <a:pos x="2415" y="88"/>
                  </a:cxn>
                  <a:cxn ang="0">
                    <a:pos x="2881" y="0"/>
                  </a:cxn>
                  <a:cxn ang="0">
                    <a:pos x="2855" y="0"/>
                  </a:cxn>
                  <a:cxn ang="0">
                    <a:pos x="2855" y="88"/>
                  </a:cxn>
                  <a:cxn ang="0">
                    <a:pos x="2415" y="88"/>
                  </a:cxn>
                  <a:cxn ang="0">
                    <a:pos x="2415" y="88"/>
                  </a:cxn>
                  <a:cxn ang="0">
                    <a:pos x="2768" y="220"/>
                  </a:cxn>
                  <a:cxn ang="0">
                    <a:pos x="2881" y="220"/>
                  </a:cxn>
                  <a:cxn ang="0">
                    <a:pos x="2881" y="0"/>
                  </a:cxn>
                </a:cxnLst>
                <a:rect l="0" t="0" r="r" b="b"/>
                <a:pathLst>
                  <a:path w="2881" h="220">
                    <a:moveTo>
                      <a:pt x="2415" y="88"/>
                    </a:moveTo>
                    <a:cubicBezTo>
                      <a:pt x="0" y="88"/>
                      <a:pt x="0" y="88"/>
                      <a:pt x="0" y="88"/>
                    </a:cubicBezTo>
                    <a:cubicBezTo>
                      <a:pt x="0" y="102"/>
                      <a:pt x="0" y="102"/>
                      <a:pt x="0" y="102"/>
                    </a:cubicBezTo>
                    <a:cubicBezTo>
                      <a:pt x="2202" y="102"/>
                      <a:pt x="2202" y="102"/>
                      <a:pt x="2202" y="102"/>
                    </a:cubicBezTo>
                    <a:cubicBezTo>
                      <a:pt x="2341" y="102"/>
                      <a:pt x="2386" y="99"/>
                      <a:pt x="2415" y="88"/>
                    </a:cubicBezTo>
                    <a:cubicBezTo>
                      <a:pt x="2415" y="88"/>
                      <a:pt x="2415" y="88"/>
                      <a:pt x="2415" y="88"/>
                    </a:cubicBezTo>
                    <a:cubicBezTo>
                      <a:pt x="2415" y="88"/>
                      <a:pt x="2415" y="88"/>
                      <a:pt x="2415" y="88"/>
                    </a:cubicBezTo>
                    <a:cubicBezTo>
                      <a:pt x="2415" y="88"/>
                      <a:pt x="2415" y="88"/>
                      <a:pt x="2415" y="88"/>
                    </a:cubicBezTo>
                    <a:moveTo>
                      <a:pt x="2881" y="0"/>
                    </a:moveTo>
                    <a:cubicBezTo>
                      <a:pt x="2855" y="0"/>
                      <a:pt x="2855" y="0"/>
                      <a:pt x="2855" y="0"/>
                    </a:cubicBezTo>
                    <a:cubicBezTo>
                      <a:pt x="2855" y="88"/>
                      <a:pt x="2855" y="88"/>
                      <a:pt x="2855" y="88"/>
                    </a:cubicBezTo>
                    <a:cubicBezTo>
                      <a:pt x="2415" y="88"/>
                      <a:pt x="2415" y="88"/>
                      <a:pt x="2415" y="88"/>
                    </a:cubicBezTo>
                    <a:cubicBezTo>
                      <a:pt x="2415" y="88"/>
                      <a:pt x="2415" y="88"/>
                      <a:pt x="2415" y="88"/>
                    </a:cubicBezTo>
                    <a:cubicBezTo>
                      <a:pt x="2489" y="148"/>
                      <a:pt x="2587" y="220"/>
                      <a:pt x="2768" y="220"/>
                    </a:cubicBezTo>
                    <a:cubicBezTo>
                      <a:pt x="2812" y="220"/>
                      <a:pt x="2881" y="220"/>
                      <a:pt x="2881" y="220"/>
                    </a:cubicBezTo>
                    <a:cubicBezTo>
                      <a:pt x="2881" y="0"/>
                      <a:pt x="2881" y="0"/>
                      <a:pt x="2881" y="0"/>
                    </a:cubicBezTo>
                  </a:path>
                </a:pathLst>
              </a:custGeom>
              <a:solidFill>
                <a:schemeClr val="accent2">
                  <a:lumMod val="75000"/>
                </a:schemeClr>
              </a:solidFill>
              <a:ln w="9525">
                <a:noFill/>
                <a:round/>
                <a:headEnd/>
                <a:tailEnd/>
              </a:ln>
            </p:spPr>
            <p:txBody>
              <a:bodyPr/>
              <a:lstStyle/>
              <a:p>
                <a:endParaRPr lang="en-AU"/>
              </a:p>
            </p:txBody>
          </p:sp>
          <p:sp>
            <p:nvSpPr>
              <p:cNvPr id="63" name="Freeform 43"/>
              <p:cNvSpPr>
                <a:spLocks noEditPoints="1"/>
              </p:cNvSpPr>
              <p:nvPr/>
            </p:nvSpPr>
            <p:spPr bwMode="auto">
              <a:xfrm>
                <a:off x="1" y="4124455"/>
                <a:ext cx="9077765" cy="327091"/>
              </a:xfrm>
              <a:custGeom>
                <a:avLst/>
                <a:gdLst/>
                <a:ahLst/>
                <a:cxnLst>
                  <a:cxn ang="0">
                    <a:pos x="2855" y="15"/>
                  </a:cxn>
                  <a:cxn ang="0">
                    <a:pos x="2773" y="15"/>
                  </a:cxn>
                  <a:cxn ang="0">
                    <a:pos x="2415" y="103"/>
                  </a:cxn>
                  <a:cxn ang="0">
                    <a:pos x="2855" y="103"/>
                  </a:cxn>
                  <a:cxn ang="0">
                    <a:pos x="2855" y="15"/>
                  </a:cxn>
                  <a:cxn ang="0">
                    <a:pos x="2075" y="0"/>
                  </a:cxn>
                  <a:cxn ang="0">
                    <a:pos x="0" y="0"/>
                  </a:cxn>
                  <a:cxn ang="0">
                    <a:pos x="0" y="103"/>
                  </a:cxn>
                  <a:cxn ang="0">
                    <a:pos x="2415" y="103"/>
                  </a:cxn>
                  <a:cxn ang="0">
                    <a:pos x="2075" y="0"/>
                  </a:cxn>
                </a:cxnLst>
                <a:rect l="0" t="0" r="r" b="b"/>
                <a:pathLst>
                  <a:path w="2855" h="103">
                    <a:moveTo>
                      <a:pt x="2855" y="15"/>
                    </a:moveTo>
                    <a:cubicBezTo>
                      <a:pt x="2773" y="15"/>
                      <a:pt x="2773" y="15"/>
                      <a:pt x="2773" y="15"/>
                    </a:cubicBezTo>
                    <a:cubicBezTo>
                      <a:pt x="2555" y="15"/>
                      <a:pt x="2475" y="80"/>
                      <a:pt x="2415" y="103"/>
                    </a:cubicBezTo>
                    <a:cubicBezTo>
                      <a:pt x="2855" y="103"/>
                      <a:pt x="2855" y="103"/>
                      <a:pt x="2855" y="103"/>
                    </a:cubicBezTo>
                    <a:cubicBezTo>
                      <a:pt x="2855" y="15"/>
                      <a:pt x="2855" y="15"/>
                      <a:pt x="2855" y="15"/>
                    </a:cubicBezTo>
                    <a:moveTo>
                      <a:pt x="2075" y="0"/>
                    </a:moveTo>
                    <a:cubicBezTo>
                      <a:pt x="0" y="0"/>
                      <a:pt x="0" y="0"/>
                      <a:pt x="0" y="0"/>
                    </a:cubicBezTo>
                    <a:cubicBezTo>
                      <a:pt x="0" y="103"/>
                      <a:pt x="0" y="103"/>
                      <a:pt x="0" y="103"/>
                    </a:cubicBezTo>
                    <a:cubicBezTo>
                      <a:pt x="2415" y="103"/>
                      <a:pt x="2415" y="103"/>
                      <a:pt x="2415" y="103"/>
                    </a:cubicBezTo>
                    <a:cubicBezTo>
                      <a:pt x="2342" y="43"/>
                      <a:pt x="2220" y="0"/>
                      <a:pt x="2075" y="0"/>
                    </a:cubicBezTo>
                  </a:path>
                </a:pathLst>
              </a:custGeom>
              <a:solidFill>
                <a:schemeClr val="accent2">
                  <a:lumMod val="75000"/>
                </a:schemeClr>
              </a:solidFill>
              <a:ln w="9525">
                <a:noFill/>
                <a:round/>
                <a:headEnd/>
                <a:tailEnd/>
              </a:ln>
            </p:spPr>
            <p:txBody>
              <a:bodyPr/>
              <a:lstStyle/>
              <a:p>
                <a:endParaRPr lang="en-AU"/>
              </a:p>
            </p:txBody>
          </p:sp>
          <p:sp>
            <p:nvSpPr>
              <p:cNvPr id="64" name="Freeform 44"/>
              <p:cNvSpPr>
                <a:spLocks/>
              </p:cNvSpPr>
              <p:nvPr/>
            </p:nvSpPr>
            <p:spPr bwMode="auto">
              <a:xfrm>
                <a:off x="1" y="4171566"/>
                <a:ext cx="7677872" cy="324399"/>
              </a:xfrm>
              <a:custGeom>
                <a:avLst/>
                <a:gdLst/>
                <a:ahLst/>
                <a:cxnLst>
                  <a:cxn ang="0">
                    <a:pos x="2415" y="88"/>
                  </a:cxn>
                  <a:cxn ang="0">
                    <a:pos x="2075" y="0"/>
                  </a:cxn>
                  <a:cxn ang="0">
                    <a:pos x="0" y="0"/>
                  </a:cxn>
                  <a:cxn ang="0">
                    <a:pos x="0" y="102"/>
                  </a:cxn>
                  <a:cxn ang="0">
                    <a:pos x="2202" y="102"/>
                  </a:cxn>
                  <a:cxn ang="0">
                    <a:pos x="2415" y="88"/>
                  </a:cxn>
                </a:cxnLst>
                <a:rect l="0" t="0" r="r" b="b"/>
                <a:pathLst>
                  <a:path w="2415" h="102">
                    <a:moveTo>
                      <a:pt x="2415" y="88"/>
                    </a:moveTo>
                    <a:cubicBezTo>
                      <a:pt x="2333" y="41"/>
                      <a:pt x="2220" y="0"/>
                      <a:pt x="2075" y="0"/>
                    </a:cubicBezTo>
                    <a:cubicBezTo>
                      <a:pt x="0" y="0"/>
                      <a:pt x="0" y="0"/>
                      <a:pt x="0" y="0"/>
                    </a:cubicBezTo>
                    <a:cubicBezTo>
                      <a:pt x="0" y="102"/>
                      <a:pt x="0" y="102"/>
                      <a:pt x="0" y="102"/>
                    </a:cubicBezTo>
                    <a:cubicBezTo>
                      <a:pt x="2202" y="102"/>
                      <a:pt x="2202" y="102"/>
                      <a:pt x="2202" y="102"/>
                    </a:cubicBezTo>
                    <a:cubicBezTo>
                      <a:pt x="2341" y="102"/>
                      <a:pt x="2386" y="99"/>
                      <a:pt x="2415" y="88"/>
                    </a:cubicBezTo>
                  </a:path>
                </a:pathLst>
              </a:custGeom>
              <a:solidFill>
                <a:srgbClr val="00313C"/>
              </a:solidFill>
              <a:ln w="9525">
                <a:noFill/>
                <a:round/>
                <a:headEnd/>
                <a:tailEnd/>
              </a:ln>
            </p:spPr>
            <p:txBody>
              <a:bodyPr/>
              <a:lstStyle/>
              <a:p>
                <a:endParaRPr lang="en-AU"/>
              </a:p>
            </p:txBody>
          </p:sp>
          <p:sp>
            <p:nvSpPr>
              <p:cNvPr id="65" name="Freeform 45"/>
              <p:cNvSpPr>
                <a:spLocks/>
              </p:cNvSpPr>
              <p:nvPr/>
            </p:nvSpPr>
            <p:spPr bwMode="auto">
              <a:xfrm>
                <a:off x="7677873" y="4171566"/>
                <a:ext cx="1482002" cy="648796"/>
              </a:xfrm>
              <a:custGeom>
                <a:avLst/>
                <a:gdLst/>
                <a:ahLst/>
                <a:cxnLst>
                  <a:cxn ang="0">
                    <a:pos x="358" y="0"/>
                  </a:cxn>
                  <a:cxn ang="0">
                    <a:pos x="0" y="88"/>
                  </a:cxn>
                  <a:cxn ang="0">
                    <a:pos x="353" y="204"/>
                  </a:cxn>
                  <a:cxn ang="0">
                    <a:pos x="466" y="204"/>
                  </a:cxn>
                  <a:cxn ang="0">
                    <a:pos x="466" y="0"/>
                  </a:cxn>
                  <a:cxn ang="0">
                    <a:pos x="358" y="0"/>
                  </a:cxn>
                </a:cxnLst>
                <a:rect l="0" t="0" r="r" b="b"/>
                <a:pathLst>
                  <a:path w="466" h="204">
                    <a:moveTo>
                      <a:pt x="358" y="0"/>
                    </a:moveTo>
                    <a:cubicBezTo>
                      <a:pt x="140" y="0"/>
                      <a:pt x="60" y="65"/>
                      <a:pt x="0" y="88"/>
                    </a:cubicBezTo>
                    <a:cubicBezTo>
                      <a:pt x="96" y="142"/>
                      <a:pt x="172" y="204"/>
                      <a:pt x="353" y="204"/>
                    </a:cubicBezTo>
                    <a:cubicBezTo>
                      <a:pt x="397" y="204"/>
                      <a:pt x="466" y="204"/>
                      <a:pt x="466" y="204"/>
                    </a:cubicBezTo>
                    <a:cubicBezTo>
                      <a:pt x="466" y="0"/>
                      <a:pt x="466" y="0"/>
                      <a:pt x="466" y="0"/>
                    </a:cubicBezTo>
                    <a:lnTo>
                      <a:pt x="358" y="0"/>
                    </a:lnTo>
                    <a:close/>
                  </a:path>
                </a:pathLst>
              </a:custGeom>
              <a:solidFill>
                <a:srgbClr val="FFFFFF"/>
              </a:solidFill>
              <a:ln w="9525">
                <a:noFill/>
                <a:round/>
                <a:headEnd/>
                <a:tailEnd/>
              </a:ln>
            </p:spPr>
            <p:txBody>
              <a:bodyPr/>
              <a:lstStyle/>
              <a:p>
                <a:endParaRPr lang="en-AU"/>
              </a:p>
            </p:txBody>
          </p:sp>
        </p:grpSp>
        <p:pic>
          <p:nvPicPr>
            <p:cNvPr id="30" name="Picture 78"/>
            <p:cNvPicPr>
              <a:picLocks noChangeAspect="1" noChangeArrowheads="1"/>
            </p:cNvPicPr>
            <p:nvPr userDrawn="1"/>
          </p:nvPicPr>
          <p:blipFill>
            <a:blip r:embed="rId2" cstate="print"/>
            <a:srcRect/>
            <a:stretch>
              <a:fillRect/>
            </a:stretch>
          </p:blipFill>
          <p:spPr bwMode="auto">
            <a:xfrm>
              <a:off x="8301816" y="4256808"/>
              <a:ext cx="489038" cy="489038"/>
            </a:xfrm>
            <a:prstGeom prst="rect">
              <a:avLst/>
            </a:prstGeom>
            <a:noFill/>
            <a:ln w="9525">
              <a:noFill/>
              <a:miter lim="800000"/>
              <a:headEnd/>
              <a:tailEnd/>
            </a:ln>
          </p:spPr>
        </p:pic>
        <p:grpSp>
          <p:nvGrpSpPr>
            <p:cNvPr id="31" name="Group 19"/>
            <p:cNvGrpSpPr/>
            <p:nvPr userDrawn="1"/>
          </p:nvGrpSpPr>
          <p:grpSpPr>
            <a:xfrm>
              <a:off x="359397" y="4355630"/>
              <a:ext cx="612558" cy="71438"/>
              <a:chOff x="3495675" y="5969000"/>
              <a:chExt cx="814388" cy="95250"/>
            </a:xfrm>
            <a:solidFill>
              <a:schemeClr val="accent1"/>
            </a:solidFill>
          </p:grpSpPr>
          <p:sp>
            <p:nvSpPr>
              <p:cNvPr id="32"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solidFill>
                <a:schemeClr val="bg1"/>
              </a:solidFill>
              <a:ln>
                <a:noFill/>
              </a:ln>
            </p:spPr>
            <p:txBody>
              <a:bodyPr/>
              <a:lstStyle/>
              <a:p>
                <a:pPr>
                  <a:defRPr/>
                </a:pPr>
                <a:endParaRPr lang="en-AU"/>
              </a:p>
            </p:txBody>
          </p:sp>
          <p:sp>
            <p:nvSpPr>
              <p:cNvPr id="33"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solidFill>
                <a:schemeClr val="bg1"/>
              </a:solidFill>
              <a:ln>
                <a:noFill/>
              </a:ln>
            </p:spPr>
            <p:txBody>
              <a:bodyPr/>
              <a:lstStyle/>
              <a:p>
                <a:pPr>
                  <a:defRPr/>
                </a:pPr>
                <a:endParaRPr lang="en-AU"/>
              </a:p>
            </p:txBody>
          </p:sp>
          <p:sp>
            <p:nvSpPr>
              <p:cNvPr id="34"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solidFill>
                <a:schemeClr val="bg1"/>
              </a:solidFill>
              <a:ln>
                <a:noFill/>
              </a:ln>
            </p:spPr>
            <p:txBody>
              <a:bodyPr/>
              <a:lstStyle/>
              <a:p>
                <a:pPr>
                  <a:defRPr/>
                </a:pPr>
                <a:endParaRPr lang="en-AU"/>
              </a:p>
            </p:txBody>
          </p:sp>
          <p:sp>
            <p:nvSpPr>
              <p:cNvPr id="35" name="Oval 29"/>
              <p:cNvSpPr>
                <a:spLocks noChangeArrowheads="1"/>
              </p:cNvSpPr>
              <p:nvPr/>
            </p:nvSpPr>
            <p:spPr bwMode="auto">
              <a:xfrm>
                <a:off x="3819525" y="6042025"/>
                <a:ext cx="19050" cy="22225"/>
              </a:xfrm>
              <a:prstGeom prst="ellipse">
                <a:avLst/>
              </a:prstGeom>
              <a:solidFill>
                <a:schemeClr val="bg1"/>
              </a:solidFill>
              <a:ln>
                <a:noFill/>
              </a:ln>
            </p:spPr>
            <p:txBody>
              <a:bodyPr/>
              <a:lstStyle/>
              <a:p>
                <a:pPr>
                  <a:defRPr/>
                </a:pPr>
                <a:endParaRPr lang="en-AU"/>
              </a:p>
            </p:txBody>
          </p:sp>
          <p:sp>
            <p:nvSpPr>
              <p:cNvPr id="36"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solidFill>
                <a:schemeClr val="bg1"/>
              </a:solidFill>
              <a:ln>
                <a:noFill/>
              </a:ln>
            </p:spPr>
            <p:txBody>
              <a:bodyPr/>
              <a:lstStyle/>
              <a:p>
                <a:pPr>
                  <a:defRPr/>
                </a:pPr>
                <a:endParaRPr lang="en-AU"/>
              </a:p>
            </p:txBody>
          </p:sp>
          <p:sp>
            <p:nvSpPr>
              <p:cNvPr id="37"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solidFill>
                <a:schemeClr val="bg1"/>
              </a:solidFill>
              <a:ln>
                <a:noFill/>
              </a:ln>
            </p:spPr>
            <p:txBody>
              <a:bodyPr/>
              <a:lstStyle/>
              <a:p>
                <a:pPr>
                  <a:defRPr/>
                </a:pPr>
                <a:endParaRPr lang="en-AU"/>
              </a:p>
            </p:txBody>
          </p:sp>
          <p:sp>
            <p:nvSpPr>
              <p:cNvPr id="38"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solidFill>
                <a:schemeClr val="bg1"/>
              </a:solidFill>
              <a:ln>
                <a:noFill/>
              </a:ln>
            </p:spPr>
            <p:txBody>
              <a:bodyPr/>
              <a:lstStyle/>
              <a:p>
                <a:pPr>
                  <a:defRPr/>
                </a:pPr>
                <a:endParaRPr lang="en-AU"/>
              </a:p>
            </p:txBody>
          </p:sp>
          <p:sp>
            <p:nvSpPr>
              <p:cNvPr id="39"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solidFill>
                <a:schemeClr val="bg1"/>
              </a:solidFill>
              <a:ln>
                <a:noFill/>
              </a:ln>
            </p:spPr>
            <p:txBody>
              <a:bodyPr/>
              <a:lstStyle/>
              <a:p>
                <a:pPr>
                  <a:defRPr/>
                </a:pPr>
                <a:endParaRPr lang="en-AU"/>
              </a:p>
            </p:txBody>
          </p:sp>
          <p:sp>
            <p:nvSpPr>
              <p:cNvPr id="40"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solidFill>
                <a:schemeClr val="bg1"/>
              </a:solidFill>
              <a:ln>
                <a:noFill/>
              </a:ln>
            </p:spPr>
            <p:txBody>
              <a:bodyPr/>
              <a:lstStyle/>
              <a:p>
                <a:pPr>
                  <a:defRPr/>
                </a:pPr>
                <a:endParaRPr lang="en-AU"/>
              </a:p>
            </p:txBody>
          </p:sp>
          <p:sp>
            <p:nvSpPr>
              <p:cNvPr id="41" name="Oval 35"/>
              <p:cNvSpPr>
                <a:spLocks noChangeArrowheads="1"/>
              </p:cNvSpPr>
              <p:nvPr/>
            </p:nvSpPr>
            <p:spPr bwMode="auto">
              <a:xfrm>
                <a:off x="4141788" y="6042025"/>
                <a:ext cx="19050" cy="22225"/>
              </a:xfrm>
              <a:prstGeom prst="ellipse">
                <a:avLst/>
              </a:prstGeom>
              <a:solidFill>
                <a:schemeClr val="bg1"/>
              </a:solidFill>
              <a:ln>
                <a:noFill/>
              </a:ln>
            </p:spPr>
            <p:txBody>
              <a:bodyPr/>
              <a:lstStyle/>
              <a:p>
                <a:pPr>
                  <a:defRPr/>
                </a:pPr>
                <a:endParaRPr lang="en-AU"/>
              </a:p>
            </p:txBody>
          </p:sp>
          <p:sp>
            <p:nvSpPr>
              <p:cNvPr id="42"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solidFill>
                <a:schemeClr val="bg1"/>
              </a:solidFill>
              <a:ln>
                <a:noFill/>
              </a:ln>
            </p:spPr>
            <p:txBody>
              <a:bodyPr/>
              <a:lstStyle/>
              <a:p>
                <a:pPr>
                  <a:defRPr/>
                </a:pPr>
                <a:endParaRPr lang="en-AU"/>
              </a:p>
            </p:txBody>
          </p:sp>
          <p:sp>
            <p:nvSpPr>
              <p:cNvPr id="61"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solidFill>
                <a:schemeClr val="bg1"/>
              </a:solidFill>
              <a:ln>
                <a:noFill/>
              </a:ln>
            </p:spPr>
            <p:txBody>
              <a:bodyPr/>
              <a:lstStyle/>
              <a:p>
                <a:pPr>
                  <a:defRPr/>
                </a:pPr>
                <a:endParaRPr lang="en-AU"/>
              </a:p>
            </p:txBody>
          </p:sp>
        </p:grpSp>
      </p:grpSp>
      <p:sp>
        <p:nvSpPr>
          <p:cNvPr id="66" name="Text Placeholder 14"/>
          <p:cNvSpPr>
            <a:spLocks noGrp="1"/>
          </p:cNvSpPr>
          <p:nvPr>
            <p:ph type="body" sz="quarter" idx="18" hasCustomPrompt="1"/>
          </p:nvPr>
        </p:nvSpPr>
        <p:spPr>
          <a:xfrm>
            <a:off x="359999" y="4219470"/>
            <a:ext cx="4752000" cy="108000"/>
          </a:xfrm>
        </p:spPr>
        <p:txBody>
          <a:bodyPr anchor="ctr">
            <a:noAutofit/>
          </a:bodyPr>
          <a:lstStyle>
            <a:lvl1pPr>
              <a:buFontTx/>
              <a:buNone/>
              <a:defRPr sz="11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r>
              <a:rPr lang="en-AU" dirty="0" err="1"/>
              <a:t>Csiro</a:t>
            </a:r>
            <a:r>
              <a:rPr lang="en-AU" dirty="0"/>
              <a:t> Climate science centre</a:t>
            </a:r>
          </a:p>
        </p:txBody>
      </p:sp>
      <p:sp>
        <p:nvSpPr>
          <p:cNvPr id="5" name="Picture Placeholder 4"/>
          <p:cNvSpPr>
            <a:spLocks noGrp="1"/>
          </p:cNvSpPr>
          <p:nvPr>
            <p:ph type="pic" sz="quarter" idx="19"/>
          </p:nvPr>
        </p:nvSpPr>
        <p:spPr>
          <a:xfrm>
            <a:off x="0" y="0"/>
            <a:ext cx="9144000" cy="2139950"/>
          </a:xfrm>
          <a:solidFill>
            <a:schemeClr val="bg1">
              <a:lumMod val="95000"/>
            </a:schemeClr>
          </a:solidFill>
        </p:spPr>
        <p:txBody>
          <a:bodyPr anchor="ctr"/>
          <a:lstStyle>
            <a:lvl1pPr marL="0" indent="0" algn="ctr">
              <a:buNone/>
              <a:defRPr/>
            </a:lvl1pPr>
          </a:lstStyle>
          <a:p>
            <a:endParaRPr lang="en-AU" dirty="0"/>
          </a:p>
        </p:txBody>
      </p:sp>
    </p:spTree>
    <p:extLst>
      <p:ext uri="{BB962C8B-B14F-4D97-AF65-F5344CB8AC3E}">
        <p14:creationId xmlns:p14="http://schemas.microsoft.com/office/powerpoint/2010/main" val="1775978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tatemen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4" name="Footer Placeholder 3"/>
          <p:cNvSpPr>
            <a:spLocks noGrp="1"/>
          </p:cNvSpPr>
          <p:nvPr>
            <p:ph type="ftr" sz="quarter" idx="11"/>
          </p:nvPr>
        </p:nvSpPr>
        <p:spPr/>
        <p:txBody>
          <a:bodyPr/>
          <a:lstStyle/>
          <a:p>
            <a:r>
              <a:rPr lang="fr-FR"/>
              <a:t>Martin Dix |  CMIP6 SSP extensions</a:t>
            </a:r>
            <a:endParaRPr lang="en-AU"/>
          </a:p>
        </p:txBody>
      </p:sp>
      <p:sp>
        <p:nvSpPr>
          <p:cNvPr id="5" name="Content Placeholder 2"/>
          <p:cNvSpPr>
            <a:spLocks noGrp="1"/>
          </p:cNvSpPr>
          <p:nvPr>
            <p:ph idx="1"/>
          </p:nvPr>
        </p:nvSpPr>
        <p:spPr>
          <a:xfrm>
            <a:off x="360000" y="957263"/>
            <a:ext cx="8460000" cy="3419475"/>
          </a:xfrm>
        </p:spPr>
        <p:txBody>
          <a:bodyPr/>
          <a:lstStyle>
            <a:lvl1pPr>
              <a:lnSpc>
                <a:spcPct val="85000"/>
              </a:lnSpc>
              <a:spcAft>
                <a:spcPts val="0"/>
              </a:spcAft>
              <a:buFontTx/>
              <a:buNone/>
              <a:defRPr sz="4000" b="1">
                <a:solidFill>
                  <a:schemeClr val="accent1">
                    <a:lumMod val="75000"/>
                  </a:schemeClr>
                </a:solidFill>
              </a:defRPr>
            </a:lvl1pPr>
            <a:lvl2pPr marL="0" indent="0">
              <a:lnSpc>
                <a:spcPct val="85000"/>
              </a:lnSpc>
              <a:spcAft>
                <a:spcPts val="0"/>
              </a:spcAft>
              <a:buNone/>
              <a:defRPr sz="4000" b="1">
                <a:solidFill>
                  <a:schemeClr val="accent2"/>
                </a:solidFill>
              </a:defRPr>
            </a:lvl2pPr>
            <a:lvl3pPr marL="0" indent="0">
              <a:spcBef>
                <a:spcPts val="2200"/>
              </a:spcBef>
              <a:buNone/>
              <a:defRPr b="1">
                <a:solidFill>
                  <a:srgbClr val="00313C"/>
                </a:solidFill>
              </a:defRPr>
            </a:lvl3pPr>
          </a:lstStyle>
          <a:p>
            <a:pPr lvl="0"/>
            <a:r>
              <a:rPr lang="en-US"/>
              <a:t>Click to edit Master text styles</a:t>
            </a:r>
          </a:p>
          <a:p>
            <a:pPr lvl="1"/>
            <a:r>
              <a:rPr lang="en-US"/>
              <a:t>Second level</a:t>
            </a:r>
          </a:p>
          <a:p>
            <a:pPr lvl="2"/>
            <a:r>
              <a:rPr lang="en-US"/>
              <a:t>Third level</a:t>
            </a:r>
          </a:p>
        </p:txBody>
      </p:sp>
      <p:sp>
        <p:nvSpPr>
          <p:cNvPr id="7" name="Slide Number Placeholder 17"/>
          <p:cNvSpPr>
            <a:spLocks noGrp="1"/>
          </p:cNvSpPr>
          <p:nvPr>
            <p:ph type="sldNum" sz="quarter" idx="4"/>
          </p:nvPr>
        </p:nvSpPr>
        <p:spPr>
          <a:xfrm>
            <a:off x="330201" y="4924512"/>
            <a:ext cx="288789" cy="95510"/>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a:t>  |</a:t>
            </a:r>
          </a:p>
        </p:txBody>
      </p:sp>
    </p:spTree>
    <p:extLst>
      <p:ext uri="{BB962C8B-B14F-4D97-AF65-F5344CB8AC3E}">
        <p14:creationId xmlns:p14="http://schemas.microsoft.com/office/powerpoint/2010/main" val="3693824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48" name="Group 47"/>
          <p:cNvGrpSpPr/>
          <p:nvPr userDrawn="1"/>
        </p:nvGrpSpPr>
        <p:grpSpPr>
          <a:xfrm>
            <a:off x="-9525" y="4538664"/>
            <a:ext cx="9169400" cy="636985"/>
            <a:chOff x="-9525" y="4538663"/>
            <a:chExt cx="9169400" cy="636985"/>
          </a:xfrm>
        </p:grpSpPr>
        <p:sp>
          <p:nvSpPr>
            <p:cNvPr id="49" name="AutoShape 4"/>
            <p:cNvSpPr>
              <a:spLocks noChangeAspect="1" noChangeArrowheads="1" noTextEdit="1"/>
            </p:cNvSpPr>
            <p:nvPr userDrawn="1"/>
          </p:nvSpPr>
          <p:spPr bwMode="auto">
            <a:xfrm>
              <a:off x="-7938" y="4542235"/>
              <a:ext cx="9161463" cy="601265"/>
            </a:xfrm>
            <a:prstGeom prst="rect">
              <a:avLst/>
            </a:prstGeom>
            <a:noFill/>
            <a:ln>
              <a:noFill/>
            </a:ln>
          </p:spPr>
          <p:txBody>
            <a:bodyPr/>
            <a:lstStyle/>
            <a:p>
              <a:pPr>
                <a:defRPr/>
              </a:pPr>
              <a:endParaRPr lang="en-AU"/>
            </a:p>
          </p:txBody>
        </p:sp>
        <p:sp>
          <p:nvSpPr>
            <p:cNvPr id="50" name="Rectangle 7"/>
            <p:cNvSpPr>
              <a:spLocks noChangeArrowheads="1"/>
            </p:cNvSpPr>
            <p:nvPr userDrawn="1"/>
          </p:nvSpPr>
          <p:spPr bwMode="auto">
            <a:xfrm>
              <a:off x="1588" y="4775598"/>
              <a:ext cx="9142412" cy="367903"/>
            </a:xfrm>
            <a:prstGeom prst="rect">
              <a:avLst/>
            </a:prstGeom>
            <a:noFill/>
            <a:ln>
              <a:noFill/>
            </a:ln>
          </p:spPr>
          <p:txBody>
            <a:bodyPr/>
            <a:lstStyle/>
            <a:p>
              <a:pPr>
                <a:defRPr/>
              </a:pPr>
              <a:endParaRPr lang="en-AU"/>
            </a:p>
          </p:txBody>
        </p:sp>
        <p:sp>
          <p:nvSpPr>
            <p:cNvPr id="51" name="AutoShape 81"/>
            <p:cNvSpPr>
              <a:spLocks noChangeAspect="1" noChangeArrowheads="1" noTextEdit="1"/>
            </p:cNvSpPr>
            <p:nvPr/>
          </p:nvSpPr>
          <p:spPr bwMode="auto">
            <a:xfrm>
              <a:off x="-9525" y="4538663"/>
              <a:ext cx="9169400" cy="636985"/>
            </a:xfrm>
            <a:prstGeom prst="rect">
              <a:avLst/>
            </a:prstGeom>
            <a:noFill/>
            <a:ln w="9525">
              <a:noFill/>
              <a:miter lim="800000"/>
              <a:headEnd/>
              <a:tailEnd/>
            </a:ln>
          </p:spPr>
          <p:txBody>
            <a:bodyPr/>
            <a:lstStyle/>
            <a:p>
              <a:pPr>
                <a:defRPr/>
              </a:pPr>
              <a:endParaRPr lang="en-US"/>
            </a:p>
          </p:txBody>
        </p:sp>
        <p:sp>
          <p:nvSpPr>
            <p:cNvPr id="52" name="Rectangle 84"/>
            <p:cNvSpPr>
              <a:spLocks noChangeArrowheads="1"/>
            </p:cNvSpPr>
            <p:nvPr/>
          </p:nvSpPr>
          <p:spPr bwMode="auto">
            <a:xfrm>
              <a:off x="-9525" y="4767263"/>
              <a:ext cx="9167813" cy="408385"/>
            </a:xfrm>
            <a:prstGeom prst="rect">
              <a:avLst/>
            </a:prstGeom>
            <a:noFill/>
            <a:ln w="9525">
              <a:noFill/>
              <a:miter lim="800000"/>
              <a:headEnd/>
              <a:tailEnd/>
            </a:ln>
          </p:spPr>
          <p:txBody>
            <a:bodyPr/>
            <a:lstStyle/>
            <a:p>
              <a:pPr>
                <a:defRPr/>
              </a:pPr>
              <a:endParaRPr lang="en-US"/>
            </a:p>
          </p:txBody>
        </p:sp>
        <p:sp>
          <p:nvSpPr>
            <p:cNvPr id="53" name="AutoShape 2"/>
            <p:cNvSpPr>
              <a:spLocks noChangeAspect="1" noChangeArrowheads="1" noTextEdit="1"/>
            </p:cNvSpPr>
            <p:nvPr userDrawn="1"/>
          </p:nvSpPr>
          <p:spPr bwMode="auto">
            <a:xfrm>
              <a:off x="-9525" y="4562475"/>
              <a:ext cx="9169400" cy="5810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AU"/>
            </a:p>
          </p:txBody>
        </p:sp>
        <p:sp>
          <p:nvSpPr>
            <p:cNvPr id="54" name="Rectangle 4"/>
            <p:cNvSpPr>
              <a:spLocks noChangeArrowheads="1"/>
            </p:cNvSpPr>
            <p:nvPr userDrawn="1"/>
          </p:nvSpPr>
          <p:spPr bwMode="auto">
            <a:xfrm>
              <a:off x="0" y="4794250"/>
              <a:ext cx="9150350" cy="352425"/>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a:p>
          </p:txBody>
        </p:sp>
        <p:sp>
          <p:nvSpPr>
            <p:cNvPr id="55" name="Rectangle 5"/>
            <p:cNvSpPr>
              <a:spLocks noChangeArrowheads="1"/>
            </p:cNvSpPr>
            <p:nvPr userDrawn="1"/>
          </p:nvSpPr>
          <p:spPr bwMode="auto">
            <a:xfrm>
              <a:off x="0" y="4794250"/>
              <a:ext cx="9150350" cy="352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AU"/>
            </a:p>
          </p:txBody>
        </p:sp>
        <p:sp>
          <p:nvSpPr>
            <p:cNvPr id="56" name="Freeform 6"/>
            <p:cNvSpPr>
              <a:spLocks noEditPoints="1"/>
            </p:cNvSpPr>
            <p:nvPr userDrawn="1"/>
          </p:nvSpPr>
          <p:spPr bwMode="auto">
            <a:xfrm>
              <a:off x="0" y="4575175"/>
              <a:ext cx="9150350" cy="498475"/>
            </a:xfrm>
            <a:custGeom>
              <a:avLst/>
              <a:gdLst/>
              <a:ahLst/>
              <a:cxnLst>
                <a:cxn ang="0">
                  <a:pos x="2877" y="10"/>
                </a:cxn>
                <a:cxn ang="0">
                  <a:pos x="2814" y="10"/>
                </a:cxn>
                <a:cxn ang="0">
                  <a:pos x="2576" y="69"/>
                </a:cxn>
                <a:cxn ang="0">
                  <a:pos x="2877" y="69"/>
                </a:cxn>
                <a:cxn ang="0">
                  <a:pos x="2877" y="157"/>
                </a:cxn>
                <a:cxn ang="0">
                  <a:pos x="2877" y="157"/>
                </a:cxn>
                <a:cxn ang="0">
                  <a:pos x="2877" y="10"/>
                </a:cxn>
                <a:cxn ang="0">
                  <a:pos x="2349" y="0"/>
                </a:cxn>
                <a:cxn ang="0">
                  <a:pos x="0" y="0"/>
                </a:cxn>
                <a:cxn ang="0">
                  <a:pos x="0" y="69"/>
                </a:cxn>
                <a:cxn ang="0">
                  <a:pos x="2576" y="69"/>
                </a:cxn>
                <a:cxn ang="0">
                  <a:pos x="2349" y="0"/>
                </a:cxn>
              </a:cxnLst>
              <a:rect l="0" t="0" r="r" b="b"/>
              <a:pathLst>
                <a:path w="2877" h="157">
                  <a:moveTo>
                    <a:pt x="2877" y="10"/>
                  </a:moveTo>
                  <a:cubicBezTo>
                    <a:pt x="2814" y="10"/>
                    <a:pt x="2814" y="10"/>
                    <a:pt x="2814" y="10"/>
                  </a:cubicBezTo>
                  <a:cubicBezTo>
                    <a:pt x="2669" y="10"/>
                    <a:pt x="2616" y="53"/>
                    <a:pt x="2576" y="69"/>
                  </a:cubicBezTo>
                  <a:cubicBezTo>
                    <a:pt x="2877" y="69"/>
                    <a:pt x="2877" y="69"/>
                    <a:pt x="2877" y="69"/>
                  </a:cubicBezTo>
                  <a:cubicBezTo>
                    <a:pt x="2877" y="157"/>
                    <a:pt x="2877" y="157"/>
                    <a:pt x="2877" y="157"/>
                  </a:cubicBezTo>
                  <a:cubicBezTo>
                    <a:pt x="2877" y="157"/>
                    <a:pt x="2877" y="157"/>
                    <a:pt x="2877" y="157"/>
                  </a:cubicBezTo>
                  <a:cubicBezTo>
                    <a:pt x="2877" y="10"/>
                    <a:pt x="2877" y="10"/>
                    <a:pt x="2877" y="10"/>
                  </a:cubicBezTo>
                  <a:moveTo>
                    <a:pt x="2349" y="0"/>
                  </a:moveTo>
                  <a:cubicBezTo>
                    <a:pt x="0" y="0"/>
                    <a:pt x="0" y="0"/>
                    <a:pt x="0" y="0"/>
                  </a:cubicBezTo>
                  <a:cubicBezTo>
                    <a:pt x="0" y="69"/>
                    <a:pt x="0" y="69"/>
                    <a:pt x="0" y="69"/>
                  </a:cubicBezTo>
                  <a:cubicBezTo>
                    <a:pt x="2576" y="69"/>
                    <a:pt x="2576" y="69"/>
                    <a:pt x="2576" y="69"/>
                  </a:cubicBezTo>
                  <a:cubicBezTo>
                    <a:pt x="2527" y="29"/>
                    <a:pt x="2446" y="0"/>
                    <a:pt x="2349" y="0"/>
                  </a:cubicBezTo>
                </a:path>
              </a:pathLst>
            </a:custGeom>
            <a:solidFill>
              <a:schemeClr val="accent2">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57" name="Freeform 7"/>
            <p:cNvSpPr>
              <a:spLocks noEditPoints="1"/>
            </p:cNvSpPr>
            <p:nvPr userDrawn="1"/>
          </p:nvSpPr>
          <p:spPr bwMode="auto">
            <a:xfrm>
              <a:off x="0" y="4794250"/>
              <a:ext cx="9150350" cy="279400"/>
            </a:xfrm>
            <a:custGeom>
              <a:avLst/>
              <a:gdLst/>
              <a:ahLst/>
              <a:cxnLst>
                <a:cxn ang="0">
                  <a:pos x="2576" y="0"/>
                </a:cxn>
                <a:cxn ang="0">
                  <a:pos x="0" y="0"/>
                </a:cxn>
                <a:cxn ang="0">
                  <a:pos x="0" y="9"/>
                </a:cxn>
                <a:cxn ang="0">
                  <a:pos x="2434" y="9"/>
                </a:cxn>
                <a:cxn ang="0">
                  <a:pos x="2576" y="0"/>
                </a:cxn>
                <a:cxn ang="0">
                  <a:pos x="2576" y="0"/>
                </a:cxn>
                <a:cxn ang="0">
                  <a:pos x="2576" y="0"/>
                </a:cxn>
                <a:cxn ang="0">
                  <a:pos x="2576" y="0"/>
                </a:cxn>
                <a:cxn ang="0">
                  <a:pos x="2877" y="0"/>
                </a:cxn>
                <a:cxn ang="0">
                  <a:pos x="2576" y="0"/>
                </a:cxn>
                <a:cxn ang="0">
                  <a:pos x="2576" y="0"/>
                </a:cxn>
                <a:cxn ang="0">
                  <a:pos x="2811" y="88"/>
                </a:cxn>
                <a:cxn ang="0">
                  <a:pos x="2877" y="88"/>
                </a:cxn>
                <a:cxn ang="0">
                  <a:pos x="2877" y="0"/>
                </a:cxn>
              </a:cxnLst>
              <a:rect l="0" t="0" r="r" b="b"/>
              <a:pathLst>
                <a:path w="2877" h="88">
                  <a:moveTo>
                    <a:pt x="2576" y="0"/>
                  </a:moveTo>
                  <a:cubicBezTo>
                    <a:pt x="0" y="0"/>
                    <a:pt x="0" y="0"/>
                    <a:pt x="0" y="0"/>
                  </a:cubicBezTo>
                  <a:cubicBezTo>
                    <a:pt x="0" y="9"/>
                    <a:pt x="0" y="9"/>
                    <a:pt x="0" y="9"/>
                  </a:cubicBezTo>
                  <a:cubicBezTo>
                    <a:pt x="2434" y="9"/>
                    <a:pt x="2434" y="9"/>
                    <a:pt x="2434" y="9"/>
                  </a:cubicBezTo>
                  <a:cubicBezTo>
                    <a:pt x="2526" y="9"/>
                    <a:pt x="2556" y="7"/>
                    <a:pt x="2576" y="0"/>
                  </a:cubicBezTo>
                  <a:cubicBezTo>
                    <a:pt x="2576" y="0"/>
                    <a:pt x="2576" y="0"/>
                    <a:pt x="2576" y="0"/>
                  </a:cubicBezTo>
                  <a:cubicBezTo>
                    <a:pt x="2576" y="0"/>
                    <a:pt x="2576" y="0"/>
                    <a:pt x="2576" y="0"/>
                  </a:cubicBezTo>
                  <a:cubicBezTo>
                    <a:pt x="2576" y="0"/>
                    <a:pt x="2576" y="0"/>
                    <a:pt x="2576" y="0"/>
                  </a:cubicBezTo>
                  <a:moveTo>
                    <a:pt x="2877" y="0"/>
                  </a:moveTo>
                  <a:cubicBezTo>
                    <a:pt x="2576" y="0"/>
                    <a:pt x="2576" y="0"/>
                    <a:pt x="2576" y="0"/>
                  </a:cubicBezTo>
                  <a:cubicBezTo>
                    <a:pt x="2576" y="0"/>
                    <a:pt x="2576" y="0"/>
                    <a:pt x="2576" y="0"/>
                  </a:cubicBezTo>
                  <a:cubicBezTo>
                    <a:pt x="2625" y="40"/>
                    <a:pt x="2691" y="88"/>
                    <a:pt x="2811" y="88"/>
                  </a:cubicBezTo>
                  <a:cubicBezTo>
                    <a:pt x="2841" y="88"/>
                    <a:pt x="2877" y="88"/>
                    <a:pt x="2877" y="88"/>
                  </a:cubicBezTo>
                  <a:cubicBezTo>
                    <a:pt x="2877" y="0"/>
                    <a:pt x="2877" y="0"/>
                    <a:pt x="2877" y="0"/>
                  </a:cubicBezTo>
                </a:path>
              </a:pathLst>
            </a:custGeom>
            <a:solidFill>
              <a:schemeClr val="accent2">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58" name="Freeform 8"/>
            <p:cNvSpPr>
              <a:spLocks/>
            </p:cNvSpPr>
            <p:nvPr userDrawn="1"/>
          </p:nvSpPr>
          <p:spPr bwMode="auto">
            <a:xfrm>
              <a:off x="0" y="4606925"/>
              <a:ext cx="8193088" cy="215900"/>
            </a:xfrm>
            <a:custGeom>
              <a:avLst/>
              <a:gdLst/>
              <a:ahLst/>
              <a:cxnLst>
                <a:cxn ang="0">
                  <a:pos x="2576" y="59"/>
                </a:cxn>
                <a:cxn ang="0">
                  <a:pos x="2349" y="0"/>
                </a:cxn>
                <a:cxn ang="0">
                  <a:pos x="0" y="0"/>
                </a:cxn>
                <a:cxn ang="0">
                  <a:pos x="0" y="68"/>
                </a:cxn>
                <a:cxn ang="0">
                  <a:pos x="2434" y="68"/>
                </a:cxn>
                <a:cxn ang="0">
                  <a:pos x="2576" y="59"/>
                </a:cxn>
              </a:cxnLst>
              <a:rect l="0" t="0" r="r" b="b"/>
              <a:pathLst>
                <a:path w="2576" h="68">
                  <a:moveTo>
                    <a:pt x="2576" y="59"/>
                  </a:moveTo>
                  <a:cubicBezTo>
                    <a:pt x="2521" y="27"/>
                    <a:pt x="2446" y="0"/>
                    <a:pt x="2349" y="0"/>
                  </a:cubicBezTo>
                  <a:cubicBezTo>
                    <a:pt x="0" y="0"/>
                    <a:pt x="0" y="0"/>
                    <a:pt x="0" y="0"/>
                  </a:cubicBezTo>
                  <a:cubicBezTo>
                    <a:pt x="0" y="68"/>
                    <a:pt x="0" y="68"/>
                    <a:pt x="0" y="68"/>
                  </a:cubicBezTo>
                  <a:cubicBezTo>
                    <a:pt x="2434" y="68"/>
                    <a:pt x="2434" y="68"/>
                    <a:pt x="2434" y="68"/>
                  </a:cubicBezTo>
                  <a:cubicBezTo>
                    <a:pt x="2526" y="68"/>
                    <a:pt x="2556" y="66"/>
                    <a:pt x="2576" y="59"/>
                  </a:cubicBezTo>
                </a:path>
              </a:pathLst>
            </a:custGeom>
            <a:solidFill>
              <a:srgbClr val="00313C"/>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59" name="Freeform 9"/>
            <p:cNvSpPr>
              <a:spLocks/>
            </p:cNvSpPr>
            <p:nvPr userDrawn="1"/>
          </p:nvSpPr>
          <p:spPr bwMode="auto">
            <a:xfrm>
              <a:off x="8193088" y="4606925"/>
              <a:ext cx="957263" cy="431800"/>
            </a:xfrm>
            <a:custGeom>
              <a:avLst/>
              <a:gdLst/>
              <a:ahLst/>
              <a:cxnLst>
                <a:cxn ang="0">
                  <a:pos x="238" y="0"/>
                </a:cxn>
                <a:cxn ang="0">
                  <a:pos x="0" y="59"/>
                </a:cxn>
                <a:cxn ang="0">
                  <a:pos x="235" y="136"/>
                </a:cxn>
                <a:cxn ang="0">
                  <a:pos x="301" y="136"/>
                </a:cxn>
                <a:cxn ang="0">
                  <a:pos x="301" y="0"/>
                </a:cxn>
                <a:cxn ang="0">
                  <a:pos x="238" y="0"/>
                </a:cxn>
              </a:cxnLst>
              <a:rect l="0" t="0" r="r" b="b"/>
              <a:pathLst>
                <a:path w="301" h="136">
                  <a:moveTo>
                    <a:pt x="238" y="0"/>
                  </a:moveTo>
                  <a:cubicBezTo>
                    <a:pt x="93" y="0"/>
                    <a:pt x="40" y="43"/>
                    <a:pt x="0" y="59"/>
                  </a:cubicBezTo>
                  <a:cubicBezTo>
                    <a:pt x="64" y="95"/>
                    <a:pt x="115" y="136"/>
                    <a:pt x="235" y="136"/>
                  </a:cubicBezTo>
                  <a:cubicBezTo>
                    <a:pt x="265" y="136"/>
                    <a:pt x="301" y="136"/>
                    <a:pt x="301" y="136"/>
                  </a:cubicBezTo>
                  <a:cubicBezTo>
                    <a:pt x="301" y="0"/>
                    <a:pt x="301" y="0"/>
                    <a:pt x="301" y="0"/>
                  </a:cubicBezTo>
                  <a:lnTo>
                    <a:pt x="238"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grpSp>
      <p:sp>
        <p:nvSpPr>
          <p:cNvPr id="39" name="Text Placeholder 8"/>
          <p:cNvSpPr>
            <a:spLocks noGrp="1"/>
          </p:cNvSpPr>
          <p:nvPr>
            <p:ph type="body" sz="quarter" idx="10"/>
          </p:nvPr>
        </p:nvSpPr>
        <p:spPr>
          <a:xfrm>
            <a:off x="360003" y="957263"/>
            <a:ext cx="7477125" cy="3419476"/>
          </a:xfrm>
        </p:spPr>
        <p:txBody>
          <a:bodyPr/>
          <a:lstStyle>
            <a:lvl1pPr>
              <a:spcAft>
                <a:spcPts val="0"/>
              </a:spcAft>
              <a:buFontTx/>
              <a:buNone/>
              <a:defRPr sz="4400" b="1">
                <a:solidFill>
                  <a:schemeClr val="accent1"/>
                </a:solidFill>
              </a:defRPr>
            </a:lvl1pPr>
            <a:lvl2pPr marL="0" indent="0">
              <a:lnSpc>
                <a:spcPct val="75000"/>
              </a:lnSpc>
              <a:spcAft>
                <a:spcPts val="850"/>
              </a:spcAft>
              <a:buNone/>
              <a:defRPr sz="4400" b="1">
                <a:solidFill>
                  <a:schemeClr val="bg1"/>
                </a:solidFill>
              </a:defRPr>
            </a:lvl2pPr>
            <a:lvl3pPr marL="0" indent="0">
              <a:buNone/>
              <a:defRPr sz="2200" b="1">
                <a:solidFill>
                  <a:srgbClr val="FFFFFF"/>
                </a:solidFill>
              </a:defRPr>
            </a:lvl3pPr>
          </a:lstStyle>
          <a:p>
            <a:pPr lvl="0"/>
            <a:r>
              <a:rPr lang="en-US"/>
              <a:t>Click to edit Master text styles</a:t>
            </a:r>
          </a:p>
          <a:p>
            <a:pPr lvl="1"/>
            <a:r>
              <a:rPr lang="en-US"/>
              <a:t>Second level</a:t>
            </a:r>
          </a:p>
          <a:p>
            <a:pPr lvl="2"/>
            <a:r>
              <a:rPr lang="en-US"/>
              <a:t>Third level</a:t>
            </a:r>
          </a:p>
        </p:txBody>
      </p:sp>
      <p:sp>
        <p:nvSpPr>
          <p:cNvPr id="12" name="Footer Placeholder 3"/>
          <p:cNvSpPr>
            <a:spLocks noGrp="1"/>
          </p:cNvSpPr>
          <p:nvPr>
            <p:ph type="ftr" sz="quarter" idx="11"/>
          </p:nvPr>
        </p:nvSpPr>
        <p:spPr>
          <a:xfrm>
            <a:off x="677994" y="4924512"/>
            <a:ext cx="6083845" cy="93206"/>
          </a:xfrm>
        </p:spPr>
        <p:txBody>
          <a:bodyPr/>
          <a:lstStyle/>
          <a:p>
            <a:r>
              <a:rPr lang="fr-FR"/>
              <a:t>Martin Dix |  CMIP6 SSP extensions</a:t>
            </a:r>
            <a:endParaRPr lang="en-AU"/>
          </a:p>
        </p:txBody>
      </p:sp>
      <p:sp>
        <p:nvSpPr>
          <p:cNvPr id="13" name="Slide Number Placeholder 17"/>
          <p:cNvSpPr>
            <a:spLocks noGrp="1"/>
          </p:cNvSpPr>
          <p:nvPr>
            <p:ph type="sldNum" sz="quarter" idx="4"/>
          </p:nvPr>
        </p:nvSpPr>
        <p:spPr>
          <a:xfrm>
            <a:off x="330201" y="4924512"/>
            <a:ext cx="288789" cy="95510"/>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a:t>  |</a:t>
            </a:r>
          </a:p>
        </p:txBody>
      </p:sp>
      <p:pic>
        <p:nvPicPr>
          <p:cNvPr id="47" name="Picture 78"/>
          <p:cNvPicPr>
            <a:picLocks noChangeAspect="1" noChangeArrowheads="1"/>
          </p:cNvPicPr>
          <p:nvPr userDrawn="1"/>
        </p:nvPicPr>
        <p:blipFill>
          <a:blip r:embed="rId2" cstate="print"/>
          <a:srcRect/>
          <a:stretch>
            <a:fillRect/>
          </a:stretch>
        </p:blipFill>
        <p:spPr bwMode="auto">
          <a:xfrm>
            <a:off x="8603656" y="4659719"/>
            <a:ext cx="324000" cy="324000"/>
          </a:xfrm>
          <a:prstGeom prst="rect">
            <a:avLst/>
          </a:prstGeom>
          <a:noFill/>
          <a:ln w="9525">
            <a:noFill/>
            <a:miter lim="800000"/>
            <a:headEnd/>
            <a:tailEnd/>
          </a:ln>
        </p:spPr>
      </p:pic>
    </p:spTree>
    <p:extLst>
      <p:ext uri="{BB962C8B-B14F-4D97-AF65-F5344CB8AC3E}">
        <p14:creationId xmlns:p14="http://schemas.microsoft.com/office/powerpoint/2010/main" val="1864123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hank You Option 1">
    <p:bg>
      <p:bgPr>
        <a:solidFill>
          <a:schemeClr val="accent2"/>
        </a:solidFill>
        <a:effectLst/>
      </p:bgPr>
    </p:bg>
    <p:spTree>
      <p:nvGrpSpPr>
        <p:cNvPr id="1" name=""/>
        <p:cNvGrpSpPr/>
        <p:nvPr/>
      </p:nvGrpSpPr>
      <p:grpSpPr>
        <a:xfrm>
          <a:off x="0" y="0"/>
          <a:ext cx="0" cy="0"/>
          <a:chOff x="0" y="0"/>
          <a:chExt cx="0" cy="0"/>
        </a:xfrm>
      </p:grpSpPr>
      <p:grpSp>
        <p:nvGrpSpPr>
          <p:cNvPr id="27" name="Group 99"/>
          <p:cNvGrpSpPr/>
          <p:nvPr userDrawn="1"/>
        </p:nvGrpSpPr>
        <p:grpSpPr>
          <a:xfrm>
            <a:off x="0" y="4124457"/>
            <a:ext cx="9144000" cy="745712"/>
            <a:chOff x="1" y="4124455"/>
            <a:chExt cx="9144000" cy="745712"/>
          </a:xfrm>
        </p:grpSpPr>
        <p:grpSp>
          <p:nvGrpSpPr>
            <p:cNvPr id="44" name="Group 98"/>
            <p:cNvGrpSpPr/>
            <p:nvPr userDrawn="1"/>
          </p:nvGrpSpPr>
          <p:grpSpPr>
            <a:xfrm>
              <a:off x="1" y="4124455"/>
              <a:ext cx="9144000" cy="745712"/>
              <a:chOff x="1" y="4124455"/>
              <a:chExt cx="9159874" cy="745712"/>
            </a:xfrm>
          </p:grpSpPr>
          <p:sp>
            <p:nvSpPr>
              <p:cNvPr id="60" name="Freeform 42"/>
              <p:cNvSpPr>
                <a:spLocks noEditPoints="1"/>
              </p:cNvSpPr>
              <p:nvPr/>
            </p:nvSpPr>
            <p:spPr bwMode="auto">
              <a:xfrm>
                <a:off x="1" y="4171566"/>
                <a:ext cx="9159873" cy="698601"/>
              </a:xfrm>
              <a:custGeom>
                <a:avLst/>
                <a:gdLst/>
                <a:ahLst/>
                <a:cxnLst>
                  <a:cxn ang="0">
                    <a:pos x="2415" y="88"/>
                  </a:cxn>
                  <a:cxn ang="0">
                    <a:pos x="0" y="88"/>
                  </a:cxn>
                  <a:cxn ang="0">
                    <a:pos x="0" y="102"/>
                  </a:cxn>
                  <a:cxn ang="0">
                    <a:pos x="2202" y="102"/>
                  </a:cxn>
                  <a:cxn ang="0">
                    <a:pos x="2415" y="88"/>
                  </a:cxn>
                  <a:cxn ang="0">
                    <a:pos x="2415" y="88"/>
                  </a:cxn>
                  <a:cxn ang="0">
                    <a:pos x="2415" y="88"/>
                  </a:cxn>
                  <a:cxn ang="0">
                    <a:pos x="2415" y="88"/>
                  </a:cxn>
                  <a:cxn ang="0">
                    <a:pos x="2881" y="0"/>
                  </a:cxn>
                  <a:cxn ang="0">
                    <a:pos x="2855" y="0"/>
                  </a:cxn>
                  <a:cxn ang="0">
                    <a:pos x="2855" y="88"/>
                  </a:cxn>
                  <a:cxn ang="0">
                    <a:pos x="2415" y="88"/>
                  </a:cxn>
                  <a:cxn ang="0">
                    <a:pos x="2415" y="88"/>
                  </a:cxn>
                  <a:cxn ang="0">
                    <a:pos x="2768" y="220"/>
                  </a:cxn>
                  <a:cxn ang="0">
                    <a:pos x="2881" y="220"/>
                  </a:cxn>
                  <a:cxn ang="0">
                    <a:pos x="2881" y="0"/>
                  </a:cxn>
                </a:cxnLst>
                <a:rect l="0" t="0" r="r" b="b"/>
                <a:pathLst>
                  <a:path w="2881" h="220">
                    <a:moveTo>
                      <a:pt x="2415" y="88"/>
                    </a:moveTo>
                    <a:cubicBezTo>
                      <a:pt x="0" y="88"/>
                      <a:pt x="0" y="88"/>
                      <a:pt x="0" y="88"/>
                    </a:cubicBezTo>
                    <a:cubicBezTo>
                      <a:pt x="0" y="102"/>
                      <a:pt x="0" y="102"/>
                      <a:pt x="0" y="102"/>
                    </a:cubicBezTo>
                    <a:cubicBezTo>
                      <a:pt x="2202" y="102"/>
                      <a:pt x="2202" y="102"/>
                      <a:pt x="2202" y="102"/>
                    </a:cubicBezTo>
                    <a:cubicBezTo>
                      <a:pt x="2341" y="102"/>
                      <a:pt x="2386" y="99"/>
                      <a:pt x="2415" y="88"/>
                    </a:cubicBezTo>
                    <a:cubicBezTo>
                      <a:pt x="2415" y="88"/>
                      <a:pt x="2415" y="88"/>
                      <a:pt x="2415" y="88"/>
                    </a:cubicBezTo>
                    <a:cubicBezTo>
                      <a:pt x="2415" y="88"/>
                      <a:pt x="2415" y="88"/>
                      <a:pt x="2415" y="88"/>
                    </a:cubicBezTo>
                    <a:cubicBezTo>
                      <a:pt x="2415" y="88"/>
                      <a:pt x="2415" y="88"/>
                      <a:pt x="2415" y="88"/>
                    </a:cubicBezTo>
                    <a:moveTo>
                      <a:pt x="2881" y="0"/>
                    </a:moveTo>
                    <a:cubicBezTo>
                      <a:pt x="2855" y="0"/>
                      <a:pt x="2855" y="0"/>
                      <a:pt x="2855" y="0"/>
                    </a:cubicBezTo>
                    <a:cubicBezTo>
                      <a:pt x="2855" y="88"/>
                      <a:pt x="2855" y="88"/>
                      <a:pt x="2855" y="88"/>
                    </a:cubicBezTo>
                    <a:cubicBezTo>
                      <a:pt x="2415" y="88"/>
                      <a:pt x="2415" y="88"/>
                      <a:pt x="2415" y="88"/>
                    </a:cubicBezTo>
                    <a:cubicBezTo>
                      <a:pt x="2415" y="88"/>
                      <a:pt x="2415" y="88"/>
                      <a:pt x="2415" y="88"/>
                    </a:cubicBezTo>
                    <a:cubicBezTo>
                      <a:pt x="2489" y="148"/>
                      <a:pt x="2587" y="220"/>
                      <a:pt x="2768" y="220"/>
                    </a:cubicBezTo>
                    <a:cubicBezTo>
                      <a:pt x="2812" y="220"/>
                      <a:pt x="2881" y="220"/>
                      <a:pt x="2881" y="220"/>
                    </a:cubicBezTo>
                    <a:cubicBezTo>
                      <a:pt x="2881" y="0"/>
                      <a:pt x="2881" y="0"/>
                      <a:pt x="2881" y="0"/>
                    </a:cubicBezTo>
                  </a:path>
                </a:pathLst>
              </a:custGeom>
              <a:solidFill>
                <a:srgbClr val="BFBFBF"/>
              </a:solidFill>
              <a:ln w="9525">
                <a:noFill/>
                <a:round/>
                <a:headEnd/>
                <a:tailEnd/>
              </a:ln>
            </p:spPr>
            <p:txBody>
              <a:bodyPr/>
              <a:lstStyle/>
              <a:p>
                <a:endParaRPr lang="en-AU"/>
              </a:p>
            </p:txBody>
          </p:sp>
          <p:sp>
            <p:nvSpPr>
              <p:cNvPr id="62" name="Freeform 43"/>
              <p:cNvSpPr>
                <a:spLocks noEditPoints="1"/>
              </p:cNvSpPr>
              <p:nvPr/>
            </p:nvSpPr>
            <p:spPr bwMode="auto">
              <a:xfrm>
                <a:off x="1" y="4124455"/>
                <a:ext cx="9077765" cy="327091"/>
              </a:xfrm>
              <a:custGeom>
                <a:avLst/>
                <a:gdLst/>
                <a:ahLst/>
                <a:cxnLst>
                  <a:cxn ang="0">
                    <a:pos x="2855" y="15"/>
                  </a:cxn>
                  <a:cxn ang="0">
                    <a:pos x="2773" y="15"/>
                  </a:cxn>
                  <a:cxn ang="0">
                    <a:pos x="2415" y="103"/>
                  </a:cxn>
                  <a:cxn ang="0">
                    <a:pos x="2855" y="103"/>
                  </a:cxn>
                  <a:cxn ang="0">
                    <a:pos x="2855" y="15"/>
                  </a:cxn>
                  <a:cxn ang="0">
                    <a:pos x="2075" y="0"/>
                  </a:cxn>
                  <a:cxn ang="0">
                    <a:pos x="0" y="0"/>
                  </a:cxn>
                  <a:cxn ang="0">
                    <a:pos x="0" y="103"/>
                  </a:cxn>
                  <a:cxn ang="0">
                    <a:pos x="2415" y="103"/>
                  </a:cxn>
                  <a:cxn ang="0">
                    <a:pos x="2075" y="0"/>
                  </a:cxn>
                </a:cxnLst>
                <a:rect l="0" t="0" r="r" b="b"/>
                <a:pathLst>
                  <a:path w="2855" h="103">
                    <a:moveTo>
                      <a:pt x="2855" y="15"/>
                    </a:moveTo>
                    <a:cubicBezTo>
                      <a:pt x="2773" y="15"/>
                      <a:pt x="2773" y="15"/>
                      <a:pt x="2773" y="15"/>
                    </a:cubicBezTo>
                    <a:cubicBezTo>
                      <a:pt x="2555" y="15"/>
                      <a:pt x="2475" y="80"/>
                      <a:pt x="2415" y="103"/>
                    </a:cubicBezTo>
                    <a:cubicBezTo>
                      <a:pt x="2855" y="103"/>
                      <a:pt x="2855" y="103"/>
                      <a:pt x="2855" y="103"/>
                    </a:cubicBezTo>
                    <a:cubicBezTo>
                      <a:pt x="2855" y="15"/>
                      <a:pt x="2855" y="15"/>
                      <a:pt x="2855" y="15"/>
                    </a:cubicBezTo>
                    <a:moveTo>
                      <a:pt x="2075" y="0"/>
                    </a:moveTo>
                    <a:cubicBezTo>
                      <a:pt x="0" y="0"/>
                      <a:pt x="0" y="0"/>
                      <a:pt x="0" y="0"/>
                    </a:cubicBezTo>
                    <a:cubicBezTo>
                      <a:pt x="0" y="103"/>
                      <a:pt x="0" y="103"/>
                      <a:pt x="0" y="103"/>
                    </a:cubicBezTo>
                    <a:cubicBezTo>
                      <a:pt x="2415" y="103"/>
                      <a:pt x="2415" y="103"/>
                      <a:pt x="2415" y="103"/>
                    </a:cubicBezTo>
                    <a:cubicBezTo>
                      <a:pt x="2342" y="43"/>
                      <a:pt x="2220" y="0"/>
                      <a:pt x="2075" y="0"/>
                    </a:cubicBezTo>
                  </a:path>
                </a:pathLst>
              </a:custGeom>
              <a:solidFill>
                <a:schemeClr val="accent2">
                  <a:lumMod val="75000"/>
                </a:schemeClr>
              </a:solidFill>
              <a:ln w="9525">
                <a:noFill/>
                <a:round/>
                <a:headEnd/>
                <a:tailEnd/>
              </a:ln>
            </p:spPr>
            <p:txBody>
              <a:bodyPr/>
              <a:lstStyle/>
              <a:p>
                <a:endParaRPr lang="en-AU"/>
              </a:p>
            </p:txBody>
          </p:sp>
          <p:sp>
            <p:nvSpPr>
              <p:cNvPr id="63" name="Freeform 44"/>
              <p:cNvSpPr>
                <a:spLocks/>
              </p:cNvSpPr>
              <p:nvPr/>
            </p:nvSpPr>
            <p:spPr bwMode="auto">
              <a:xfrm>
                <a:off x="1" y="4171566"/>
                <a:ext cx="7677872" cy="324399"/>
              </a:xfrm>
              <a:custGeom>
                <a:avLst/>
                <a:gdLst/>
                <a:ahLst/>
                <a:cxnLst>
                  <a:cxn ang="0">
                    <a:pos x="2415" y="88"/>
                  </a:cxn>
                  <a:cxn ang="0">
                    <a:pos x="2075" y="0"/>
                  </a:cxn>
                  <a:cxn ang="0">
                    <a:pos x="0" y="0"/>
                  </a:cxn>
                  <a:cxn ang="0">
                    <a:pos x="0" y="102"/>
                  </a:cxn>
                  <a:cxn ang="0">
                    <a:pos x="2202" y="102"/>
                  </a:cxn>
                  <a:cxn ang="0">
                    <a:pos x="2415" y="88"/>
                  </a:cxn>
                </a:cxnLst>
                <a:rect l="0" t="0" r="r" b="b"/>
                <a:pathLst>
                  <a:path w="2415" h="102">
                    <a:moveTo>
                      <a:pt x="2415" y="88"/>
                    </a:moveTo>
                    <a:cubicBezTo>
                      <a:pt x="2333" y="41"/>
                      <a:pt x="2220" y="0"/>
                      <a:pt x="2075" y="0"/>
                    </a:cubicBezTo>
                    <a:cubicBezTo>
                      <a:pt x="0" y="0"/>
                      <a:pt x="0" y="0"/>
                      <a:pt x="0" y="0"/>
                    </a:cubicBezTo>
                    <a:cubicBezTo>
                      <a:pt x="0" y="102"/>
                      <a:pt x="0" y="102"/>
                      <a:pt x="0" y="102"/>
                    </a:cubicBezTo>
                    <a:cubicBezTo>
                      <a:pt x="2202" y="102"/>
                      <a:pt x="2202" y="102"/>
                      <a:pt x="2202" y="102"/>
                    </a:cubicBezTo>
                    <a:cubicBezTo>
                      <a:pt x="2341" y="102"/>
                      <a:pt x="2386" y="99"/>
                      <a:pt x="2415" y="88"/>
                    </a:cubicBezTo>
                  </a:path>
                </a:pathLst>
              </a:custGeom>
              <a:solidFill>
                <a:srgbClr val="00313C"/>
              </a:solidFill>
              <a:ln w="9525">
                <a:noFill/>
                <a:round/>
                <a:headEnd/>
                <a:tailEnd/>
              </a:ln>
            </p:spPr>
            <p:txBody>
              <a:bodyPr/>
              <a:lstStyle/>
              <a:p>
                <a:endParaRPr lang="en-AU"/>
              </a:p>
            </p:txBody>
          </p:sp>
          <p:sp>
            <p:nvSpPr>
              <p:cNvPr id="64" name="Freeform 45"/>
              <p:cNvSpPr>
                <a:spLocks/>
              </p:cNvSpPr>
              <p:nvPr/>
            </p:nvSpPr>
            <p:spPr bwMode="auto">
              <a:xfrm>
                <a:off x="7677873" y="4171566"/>
                <a:ext cx="1482002" cy="648796"/>
              </a:xfrm>
              <a:custGeom>
                <a:avLst/>
                <a:gdLst/>
                <a:ahLst/>
                <a:cxnLst>
                  <a:cxn ang="0">
                    <a:pos x="358" y="0"/>
                  </a:cxn>
                  <a:cxn ang="0">
                    <a:pos x="0" y="88"/>
                  </a:cxn>
                  <a:cxn ang="0">
                    <a:pos x="353" y="204"/>
                  </a:cxn>
                  <a:cxn ang="0">
                    <a:pos x="466" y="204"/>
                  </a:cxn>
                  <a:cxn ang="0">
                    <a:pos x="466" y="0"/>
                  </a:cxn>
                  <a:cxn ang="0">
                    <a:pos x="358" y="0"/>
                  </a:cxn>
                </a:cxnLst>
                <a:rect l="0" t="0" r="r" b="b"/>
                <a:pathLst>
                  <a:path w="466" h="204">
                    <a:moveTo>
                      <a:pt x="358" y="0"/>
                    </a:moveTo>
                    <a:cubicBezTo>
                      <a:pt x="140" y="0"/>
                      <a:pt x="60" y="65"/>
                      <a:pt x="0" y="88"/>
                    </a:cubicBezTo>
                    <a:cubicBezTo>
                      <a:pt x="96" y="142"/>
                      <a:pt x="172" y="204"/>
                      <a:pt x="353" y="204"/>
                    </a:cubicBezTo>
                    <a:cubicBezTo>
                      <a:pt x="397" y="204"/>
                      <a:pt x="466" y="204"/>
                      <a:pt x="466" y="204"/>
                    </a:cubicBezTo>
                    <a:cubicBezTo>
                      <a:pt x="466" y="0"/>
                      <a:pt x="466" y="0"/>
                      <a:pt x="466" y="0"/>
                    </a:cubicBezTo>
                    <a:lnTo>
                      <a:pt x="358" y="0"/>
                    </a:lnTo>
                    <a:close/>
                  </a:path>
                </a:pathLst>
              </a:custGeom>
              <a:solidFill>
                <a:srgbClr val="FFFFFF"/>
              </a:solidFill>
              <a:ln w="9525">
                <a:noFill/>
                <a:round/>
                <a:headEnd/>
                <a:tailEnd/>
              </a:ln>
            </p:spPr>
            <p:txBody>
              <a:bodyPr/>
              <a:lstStyle/>
              <a:p>
                <a:endParaRPr lang="en-AU"/>
              </a:p>
            </p:txBody>
          </p:sp>
        </p:grpSp>
        <p:pic>
          <p:nvPicPr>
            <p:cNvPr id="46" name="Picture 78"/>
            <p:cNvPicPr>
              <a:picLocks noChangeAspect="1" noChangeArrowheads="1"/>
            </p:cNvPicPr>
            <p:nvPr userDrawn="1"/>
          </p:nvPicPr>
          <p:blipFill>
            <a:blip r:embed="rId2" cstate="print"/>
            <a:srcRect/>
            <a:stretch>
              <a:fillRect/>
            </a:stretch>
          </p:blipFill>
          <p:spPr bwMode="auto">
            <a:xfrm>
              <a:off x="8301816" y="4256808"/>
              <a:ext cx="489038" cy="489038"/>
            </a:xfrm>
            <a:prstGeom prst="rect">
              <a:avLst/>
            </a:prstGeom>
            <a:noFill/>
            <a:ln w="9525">
              <a:noFill/>
              <a:miter lim="800000"/>
              <a:headEnd/>
              <a:tailEnd/>
            </a:ln>
          </p:spPr>
        </p:pic>
        <p:grpSp>
          <p:nvGrpSpPr>
            <p:cNvPr id="47" name="Group 19"/>
            <p:cNvGrpSpPr/>
            <p:nvPr userDrawn="1"/>
          </p:nvGrpSpPr>
          <p:grpSpPr>
            <a:xfrm>
              <a:off x="359397" y="4355630"/>
              <a:ext cx="612558" cy="71438"/>
              <a:chOff x="3495675" y="5969000"/>
              <a:chExt cx="814388" cy="95250"/>
            </a:xfrm>
            <a:solidFill>
              <a:schemeClr val="accent1"/>
            </a:solidFill>
          </p:grpSpPr>
          <p:sp>
            <p:nvSpPr>
              <p:cNvPr id="48"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solidFill>
                <a:schemeClr val="bg1"/>
              </a:solidFill>
              <a:ln>
                <a:noFill/>
              </a:ln>
            </p:spPr>
            <p:txBody>
              <a:bodyPr/>
              <a:lstStyle/>
              <a:p>
                <a:pPr>
                  <a:defRPr/>
                </a:pPr>
                <a:endParaRPr lang="en-AU"/>
              </a:p>
            </p:txBody>
          </p:sp>
          <p:sp>
            <p:nvSpPr>
              <p:cNvPr id="49"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solidFill>
                <a:schemeClr val="bg1"/>
              </a:solidFill>
              <a:ln>
                <a:noFill/>
              </a:ln>
            </p:spPr>
            <p:txBody>
              <a:bodyPr/>
              <a:lstStyle/>
              <a:p>
                <a:pPr>
                  <a:defRPr/>
                </a:pPr>
                <a:endParaRPr lang="en-AU"/>
              </a:p>
            </p:txBody>
          </p:sp>
          <p:sp>
            <p:nvSpPr>
              <p:cNvPr id="50"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solidFill>
                <a:schemeClr val="bg1"/>
              </a:solidFill>
              <a:ln>
                <a:noFill/>
              </a:ln>
            </p:spPr>
            <p:txBody>
              <a:bodyPr/>
              <a:lstStyle/>
              <a:p>
                <a:pPr>
                  <a:defRPr/>
                </a:pPr>
                <a:endParaRPr lang="en-AU"/>
              </a:p>
            </p:txBody>
          </p:sp>
          <p:sp>
            <p:nvSpPr>
              <p:cNvPr id="51" name="Oval 29"/>
              <p:cNvSpPr>
                <a:spLocks noChangeArrowheads="1"/>
              </p:cNvSpPr>
              <p:nvPr/>
            </p:nvSpPr>
            <p:spPr bwMode="auto">
              <a:xfrm>
                <a:off x="3819525" y="6042025"/>
                <a:ext cx="19050" cy="22225"/>
              </a:xfrm>
              <a:prstGeom prst="ellipse">
                <a:avLst/>
              </a:prstGeom>
              <a:solidFill>
                <a:schemeClr val="bg1"/>
              </a:solidFill>
              <a:ln>
                <a:noFill/>
              </a:ln>
            </p:spPr>
            <p:txBody>
              <a:bodyPr/>
              <a:lstStyle/>
              <a:p>
                <a:pPr>
                  <a:defRPr/>
                </a:pPr>
                <a:endParaRPr lang="en-AU"/>
              </a:p>
            </p:txBody>
          </p:sp>
          <p:sp>
            <p:nvSpPr>
              <p:cNvPr id="52"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solidFill>
                <a:schemeClr val="bg1"/>
              </a:solidFill>
              <a:ln>
                <a:noFill/>
              </a:ln>
            </p:spPr>
            <p:txBody>
              <a:bodyPr/>
              <a:lstStyle/>
              <a:p>
                <a:pPr>
                  <a:defRPr/>
                </a:pPr>
                <a:endParaRPr lang="en-AU"/>
              </a:p>
            </p:txBody>
          </p:sp>
          <p:sp>
            <p:nvSpPr>
              <p:cNvPr id="53"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solidFill>
                <a:schemeClr val="bg1"/>
              </a:solidFill>
              <a:ln>
                <a:noFill/>
              </a:ln>
            </p:spPr>
            <p:txBody>
              <a:bodyPr/>
              <a:lstStyle/>
              <a:p>
                <a:pPr>
                  <a:defRPr/>
                </a:pPr>
                <a:endParaRPr lang="en-AU"/>
              </a:p>
            </p:txBody>
          </p:sp>
          <p:sp>
            <p:nvSpPr>
              <p:cNvPr id="54"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solidFill>
                <a:schemeClr val="bg1"/>
              </a:solidFill>
              <a:ln>
                <a:noFill/>
              </a:ln>
            </p:spPr>
            <p:txBody>
              <a:bodyPr/>
              <a:lstStyle/>
              <a:p>
                <a:pPr>
                  <a:defRPr/>
                </a:pPr>
                <a:endParaRPr lang="en-AU"/>
              </a:p>
            </p:txBody>
          </p:sp>
          <p:sp>
            <p:nvSpPr>
              <p:cNvPr id="55"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solidFill>
                <a:schemeClr val="bg1"/>
              </a:solidFill>
              <a:ln>
                <a:noFill/>
              </a:ln>
            </p:spPr>
            <p:txBody>
              <a:bodyPr/>
              <a:lstStyle/>
              <a:p>
                <a:pPr>
                  <a:defRPr/>
                </a:pPr>
                <a:endParaRPr lang="en-AU"/>
              </a:p>
            </p:txBody>
          </p:sp>
          <p:sp>
            <p:nvSpPr>
              <p:cNvPr id="56"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solidFill>
                <a:schemeClr val="bg1"/>
              </a:solidFill>
              <a:ln>
                <a:noFill/>
              </a:ln>
            </p:spPr>
            <p:txBody>
              <a:bodyPr/>
              <a:lstStyle/>
              <a:p>
                <a:pPr>
                  <a:defRPr/>
                </a:pPr>
                <a:endParaRPr lang="en-AU"/>
              </a:p>
            </p:txBody>
          </p:sp>
          <p:sp>
            <p:nvSpPr>
              <p:cNvPr id="57" name="Oval 35"/>
              <p:cNvSpPr>
                <a:spLocks noChangeArrowheads="1"/>
              </p:cNvSpPr>
              <p:nvPr/>
            </p:nvSpPr>
            <p:spPr bwMode="auto">
              <a:xfrm>
                <a:off x="4141788" y="6042025"/>
                <a:ext cx="19050" cy="22225"/>
              </a:xfrm>
              <a:prstGeom prst="ellipse">
                <a:avLst/>
              </a:prstGeom>
              <a:solidFill>
                <a:schemeClr val="bg1"/>
              </a:solidFill>
              <a:ln>
                <a:noFill/>
              </a:ln>
            </p:spPr>
            <p:txBody>
              <a:bodyPr/>
              <a:lstStyle/>
              <a:p>
                <a:pPr>
                  <a:defRPr/>
                </a:pPr>
                <a:endParaRPr lang="en-AU"/>
              </a:p>
            </p:txBody>
          </p:sp>
          <p:sp>
            <p:nvSpPr>
              <p:cNvPr id="58"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solidFill>
                <a:schemeClr val="bg1"/>
              </a:solidFill>
              <a:ln>
                <a:noFill/>
              </a:ln>
            </p:spPr>
            <p:txBody>
              <a:bodyPr/>
              <a:lstStyle/>
              <a:p>
                <a:pPr>
                  <a:defRPr/>
                </a:pPr>
                <a:endParaRPr lang="en-AU"/>
              </a:p>
            </p:txBody>
          </p:sp>
          <p:sp>
            <p:nvSpPr>
              <p:cNvPr id="59"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solidFill>
                <a:schemeClr val="bg1"/>
              </a:solidFill>
              <a:ln>
                <a:noFill/>
              </a:ln>
            </p:spPr>
            <p:txBody>
              <a:bodyPr/>
              <a:lstStyle/>
              <a:p>
                <a:pPr>
                  <a:defRPr/>
                </a:pPr>
                <a:endParaRPr lang="en-AU"/>
              </a:p>
            </p:txBody>
          </p:sp>
        </p:grpSp>
      </p:grpSp>
      <p:sp>
        <p:nvSpPr>
          <p:cNvPr id="3" name="Subtitle 2"/>
          <p:cNvSpPr>
            <a:spLocks noGrp="1"/>
          </p:cNvSpPr>
          <p:nvPr>
            <p:ph type="subTitle" idx="1" hasCustomPrompt="1"/>
          </p:nvPr>
        </p:nvSpPr>
        <p:spPr>
          <a:xfrm>
            <a:off x="358774" y="2499742"/>
            <a:ext cx="6121438" cy="1442432"/>
          </a:xfrm>
        </p:spPr>
        <p:txBody>
          <a:bodyPr numCol="2" spcCol="360000">
            <a:normAutofit/>
          </a:bodyPr>
          <a:lstStyle>
            <a:lvl1pPr marL="0" indent="0" algn="l">
              <a:lnSpc>
                <a:spcPct val="90000"/>
              </a:lnSpc>
              <a:spcBef>
                <a:spcPts val="3000"/>
              </a:spcBef>
              <a:buNone/>
              <a:defRPr sz="1600" b="1">
                <a:solidFill>
                  <a:schemeClr val="bg1"/>
                </a:solidFill>
              </a:defRPr>
            </a:lvl1pPr>
            <a:lvl2pPr marL="0" indent="0" algn="l">
              <a:lnSpc>
                <a:spcPct val="90000"/>
              </a:lnSpc>
              <a:spcBef>
                <a:spcPts val="0"/>
              </a:spcBef>
              <a:spcAft>
                <a:spcPts val="563"/>
              </a:spcAft>
              <a:buNone/>
              <a:defRPr sz="1600">
                <a:solidFill>
                  <a:schemeClr val="bg1"/>
                </a:solidFill>
              </a:defRPr>
            </a:lvl2pPr>
            <a:lvl3pPr marL="266400" indent="-266400" algn="l">
              <a:lnSpc>
                <a:spcPct val="90000"/>
              </a:lnSpc>
              <a:spcBef>
                <a:spcPts val="0"/>
              </a:spcBef>
              <a:buNone/>
              <a:tabLst>
                <a:tab pos="356400" algn="l"/>
              </a:tabLst>
              <a:defRPr sz="1600">
                <a:solidFill>
                  <a:schemeClr val="bg1"/>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text styles</a:t>
            </a:r>
          </a:p>
          <a:p>
            <a:pPr lvl="1"/>
            <a:r>
              <a:rPr lang="en-US" dirty="0"/>
              <a:t>Second level</a:t>
            </a:r>
          </a:p>
          <a:p>
            <a:pPr lvl="2"/>
            <a:r>
              <a:rPr lang="en-US" dirty="0"/>
              <a:t>Third level</a:t>
            </a:r>
          </a:p>
        </p:txBody>
      </p:sp>
      <p:sp>
        <p:nvSpPr>
          <p:cNvPr id="23" name="Title 22"/>
          <p:cNvSpPr>
            <a:spLocks noGrp="1"/>
          </p:cNvSpPr>
          <p:nvPr>
            <p:ph type="title"/>
          </p:nvPr>
        </p:nvSpPr>
        <p:spPr>
          <a:xfrm>
            <a:off x="358775" y="1563639"/>
            <a:ext cx="8461374" cy="639365"/>
          </a:xfrm>
        </p:spPr>
        <p:txBody>
          <a:bodyPr>
            <a:noAutofit/>
          </a:bodyPr>
          <a:lstStyle>
            <a:lvl1pPr>
              <a:defRPr sz="4400">
                <a:solidFill>
                  <a:schemeClr val="bg1"/>
                </a:solidFill>
              </a:defRPr>
            </a:lvl1pPr>
          </a:lstStyle>
          <a:p>
            <a:r>
              <a:rPr lang="en-US"/>
              <a:t>Click to edit Master title style</a:t>
            </a:r>
            <a:endParaRPr lang="en-AU" dirty="0"/>
          </a:p>
        </p:txBody>
      </p:sp>
      <p:sp>
        <p:nvSpPr>
          <p:cNvPr id="61" name="Text Placeholder 14"/>
          <p:cNvSpPr>
            <a:spLocks noGrp="1"/>
          </p:cNvSpPr>
          <p:nvPr>
            <p:ph type="body" sz="quarter" idx="18" hasCustomPrompt="1"/>
          </p:nvPr>
        </p:nvSpPr>
        <p:spPr>
          <a:xfrm>
            <a:off x="359999" y="4219470"/>
            <a:ext cx="4752000" cy="108000"/>
          </a:xfrm>
        </p:spPr>
        <p:txBody>
          <a:bodyPr anchor="ctr">
            <a:noAutofit/>
          </a:bodyPr>
          <a:lstStyle>
            <a:lvl1pPr marL="216000" marR="0" indent="-216000" algn="l" defTabSz="914400" rtl="0" eaLnBrk="1" fontAlgn="auto" latinLnBrk="0" hangingPunct="1">
              <a:lnSpc>
                <a:spcPct val="90000"/>
              </a:lnSpc>
              <a:spcBef>
                <a:spcPts val="600"/>
              </a:spcBef>
              <a:spcAft>
                <a:spcPts val="0"/>
              </a:spcAft>
              <a:buClrTx/>
              <a:buSzTx/>
              <a:buFontTx/>
              <a:buNone/>
              <a:tabLst/>
              <a:defRPr sz="11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r>
              <a:rPr lang="en-AU" dirty="0" err="1"/>
              <a:t>Csiro</a:t>
            </a:r>
            <a:r>
              <a:rPr lang="en-AU" dirty="0"/>
              <a:t> climate science centre</a:t>
            </a:r>
          </a:p>
        </p:txBody>
      </p:sp>
    </p:spTree>
    <p:extLst>
      <p:ext uri="{BB962C8B-B14F-4D97-AF65-F5344CB8AC3E}">
        <p14:creationId xmlns:p14="http://schemas.microsoft.com/office/powerpoint/2010/main" val="463021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Footer Placeholder 4"/>
          <p:cNvSpPr>
            <a:spLocks noGrp="1"/>
          </p:cNvSpPr>
          <p:nvPr>
            <p:ph type="ftr" sz="quarter" idx="11"/>
          </p:nvPr>
        </p:nvSpPr>
        <p:spPr/>
        <p:txBody>
          <a:bodyPr/>
          <a:lstStyle/>
          <a:p>
            <a:r>
              <a:rPr lang="fr-FR"/>
              <a:t>Martin Dix |  CMIP6 SSP extensions</a:t>
            </a:r>
            <a:endParaRPr lang="en-AU" dirty="0"/>
          </a:p>
        </p:txBody>
      </p:sp>
      <p:sp>
        <p:nvSpPr>
          <p:cNvPr id="10" name="Slide Number Placeholder 17"/>
          <p:cNvSpPr>
            <a:spLocks noGrp="1"/>
          </p:cNvSpPr>
          <p:nvPr>
            <p:ph type="sldNum" sz="quarter" idx="4"/>
          </p:nvPr>
        </p:nvSpPr>
        <p:spPr>
          <a:xfrm>
            <a:off x="330201" y="4924512"/>
            <a:ext cx="288789" cy="95510"/>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a:t>  |</a:t>
            </a:r>
          </a:p>
        </p:txBody>
      </p:sp>
    </p:spTree>
    <p:extLst>
      <p:ext uri="{BB962C8B-B14F-4D97-AF65-F5344CB8AC3E}">
        <p14:creationId xmlns:p14="http://schemas.microsoft.com/office/powerpoint/2010/main" val="2809613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 dark background">
    <p:bg>
      <p:bgPr>
        <a:solidFill>
          <a:schemeClr val="accent2"/>
        </a:solidFill>
        <a:effectLst/>
      </p:bgPr>
    </p:bg>
    <p:spTree>
      <p:nvGrpSpPr>
        <p:cNvPr id="1" name=""/>
        <p:cNvGrpSpPr/>
        <p:nvPr/>
      </p:nvGrpSpPr>
      <p:grpSpPr>
        <a:xfrm>
          <a:off x="0" y="0"/>
          <a:ext cx="0" cy="0"/>
          <a:chOff x="0" y="0"/>
          <a:chExt cx="0" cy="0"/>
        </a:xfrm>
      </p:grpSpPr>
      <p:grpSp>
        <p:nvGrpSpPr>
          <p:cNvPr id="19" name="Group 18"/>
          <p:cNvGrpSpPr/>
          <p:nvPr userDrawn="1"/>
        </p:nvGrpSpPr>
        <p:grpSpPr>
          <a:xfrm>
            <a:off x="-9525" y="4538664"/>
            <a:ext cx="9169400" cy="636985"/>
            <a:chOff x="-9525" y="4538663"/>
            <a:chExt cx="9169400" cy="636985"/>
          </a:xfrm>
        </p:grpSpPr>
        <p:sp>
          <p:nvSpPr>
            <p:cNvPr id="20" name="AutoShape 4"/>
            <p:cNvSpPr>
              <a:spLocks noChangeAspect="1" noChangeArrowheads="1" noTextEdit="1"/>
            </p:cNvSpPr>
            <p:nvPr userDrawn="1"/>
          </p:nvSpPr>
          <p:spPr bwMode="auto">
            <a:xfrm>
              <a:off x="-7938" y="4542235"/>
              <a:ext cx="9161463" cy="601265"/>
            </a:xfrm>
            <a:prstGeom prst="rect">
              <a:avLst/>
            </a:prstGeom>
            <a:noFill/>
            <a:ln>
              <a:noFill/>
            </a:ln>
          </p:spPr>
          <p:txBody>
            <a:bodyPr/>
            <a:lstStyle/>
            <a:p>
              <a:pPr>
                <a:defRPr/>
              </a:pPr>
              <a:endParaRPr lang="en-AU"/>
            </a:p>
          </p:txBody>
        </p:sp>
        <p:sp>
          <p:nvSpPr>
            <p:cNvPr id="21" name="Rectangle 7"/>
            <p:cNvSpPr>
              <a:spLocks noChangeArrowheads="1"/>
            </p:cNvSpPr>
            <p:nvPr userDrawn="1"/>
          </p:nvSpPr>
          <p:spPr bwMode="auto">
            <a:xfrm>
              <a:off x="1588" y="4775598"/>
              <a:ext cx="9142412" cy="367903"/>
            </a:xfrm>
            <a:prstGeom prst="rect">
              <a:avLst/>
            </a:prstGeom>
            <a:noFill/>
            <a:ln>
              <a:noFill/>
            </a:ln>
          </p:spPr>
          <p:txBody>
            <a:bodyPr/>
            <a:lstStyle/>
            <a:p>
              <a:pPr>
                <a:defRPr/>
              </a:pPr>
              <a:endParaRPr lang="en-AU"/>
            </a:p>
          </p:txBody>
        </p:sp>
        <p:sp>
          <p:nvSpPr>
            <p:cNvPr id="22" name="AutoShape 81"/>
            <p:cNvSpPr>
              <a:spLocks noChangeAspect="1" noChangeArrowheads="1" noTextEdit="1"/>
            </p:cNvSpPr>
            <p:nvPr/>
          </p:nvSpPr>
          <p:spPr bwMode="auto">
            <a:xfrm>
              <a:off x="-9525" y="4538663"/>
              <a:ext cx="9169400" cy="636985"/>
            </a:xfrm>
            <a:prstGeom prst="rect">
              <a:avLst/>
            </a:prstGeom>
            <a:noFill/>
            <a:ln w="9525">
              <a:noFill/>
              <a:miter lim="800000"/>
              <a:headEnd/>
              <a:tailEnd/>
            </a:ln>
          </p:spPr>
          <p:txBody>
            <a:bodyPr/>
            <a:lstStyle/>
            <a:p>
              <a:pPr>
                <a:defRPr/>
              </a:pPr>
              <a:endParaRPr lang="en-US"/>
            </a:p>
          </p:txBody>
        </p:sp>
        <p:sp>
          <p:nvSpPr>
            <p:cNvPr id="23" name="Rectangle 84"/>
            <p:cNvSpPr>
              <a:spLocks noChangeArrowheads="1"/>
            </p:cNvSpPr>
            <p:nvPr/>
          </p:nvSpPr>
          <p:spPr bwMode="auto">
            <a:xfrm>
              <a:off x="-9525" y="4767263"/>
              <a:ext cx="9167813" cy="408385"/>
            </a:xfrm>
            <a:prstGeom prst="rect">
              <a:avLst/>
            </a:prstGeom>
            <a:noFill/>
            <a:ln w="9525">
              <a:noFill/>
              <a:miter lim="800000"/>
              <a:headEnd/>
              <a:tailEnd/>
            </a:ln>
          </p:spPr>
          <p:txBody>
            <a:bodyPr/>
            <a:lstStyle/>
            <a:p>
              <a:pPr>
                <a:defRPr/>
              </a:pPr>
              <a:endParaRPr lang="en-US"/>
            </a:p>
          </p:txBody>
        </p:sp>
        <p:sp>
          <p:nvSpPr>
            <p:cNvPr id="24" name="AutoShape 2"/>
            <p:cNvSpPr>
              <a:spLocks noChangeAspect="1" noChangeArrowheads="1" noTextEdit="1"/>
            </p:cNvSpPr>
            <p:nvPr userDrawn="1"/>
          </p:nvSpPr>
          <p:spPr bwMode="auto">
            <a:xfrm>
              <a:off x="-9525" y="4562475"/>
              <a:ext cx="9169400" cy="5810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AU"/>
            </a:p>
          </p:txBody>
        </p:sp>
        <p:sp>
          <p:nvSpPr>
            <p:cNvPr id="25" name="Rectangle 4"/>
            <p:cNvSpPr>
              <a:spLocks noChangeArrowheads="1"/>
            </p:cNvSpPr>
            <p:nvPr userDrawn="1"/>
          </p:nvSpPr>
          <p:spPr bwMode="auto">
            <a:xfrm>
              <a:off x="0" y="4794250"/>
              <a:ext cx="9150350" cy="352425"/>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a:p>
          </p:txBody>
        </p:sp>
        <p:sp>
          <p:nvSpPr>
            <p:cNvPr id="26" name="Rectangle 5"/>
            <p:cNvSpPr>
              <a:spLocks noChangeArrowheads="1"/>
            </p:cNvSpPr>
            <p:nvPr userDrawn="1"/>
          </p:nvSpPr>
          <p:spPr bwMode="auto">
            <a:xfrm>
              <a:off x="0" y="4794250"/>
              <a:ext cx="9150350" cy="352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AU"/>
            </a:p>
          </p:txBody>
        </p:sp>
        <p:sp>
          <p:nvSpPr>
            <p:cNvPr id="27" name="Freeform 6"/>
            <p:cNvSpPr>
              <a:spLocks noEditPoints="1"/>
            </p:cNvSpPr>
            <p:nvPr userDrawn="1"/>
          </p:nvSpPr>
          <p:spPr bwMode="auto">
            <a:xfrm>
              <a:off x="0" y="4575175"/>
              <a:ext cx="9150350" cy="498475"/>
            </a:xfrm>
            <a:custGeom>
              <a:avLst/>
              <a:gdLst/>
              <a:ahLst/>
              <a:cxnLst>
                <a:cxn ang="0">
                  <a:pos x="2877" y="10"/>
                </a:cxn>
                <a:cxn ang="0">
                  <a:pos x="2814" y="10"/>
                </a:cxn>
                <a:cxn ang="0">
                  <a:pos x="2576" y="69"/>
                </a:cxn>
                <a:cxn ang="0">
                  <a:pos x="2877" y="69"/>
                </a:cxn>
                <a:cxn ang="0">
                  <a:pos x="2877" y="157"/>
                </a:cxn>
                <a:cxn ang="0">
                  <a:pos x="2877" y="157"/>
                </a:cxn>
                <a:cxn ang="0">
                  <a:pos x="2877" y="10"/>
                </a:cxn>
                <a:cxn ang="0">
                  <a:pos x="2349" y="0"/>
                </a:cxn>
                <a:cxn ang="0">
                  <a:pos x="0" y="0"/>
                </a:cxn>
                <a:cxn ang="0">
                  <a:pos x="0" y="69"/>
                </a:cxn>
                <a:cxn ang="0">
                  <a:pos x="2576" y="69"/>
                </a:cxn>
                <a:cxn ang="0">
                  <a:pos x="2349" y="0"/>
                </a:cxn>
              </a:cxnLst>
              <a:rect l="0" t="0" r="r" b="b"/>
              <a:pathLst>
                <a:path w="2877" h="157">
                  <a:moveTo>
                    <a:pt x="2877" y="10"/>
                  </a:moveTo>
                  <a:cubicBezTo>
                    <a:pt x="2814" y="10"/>
                    <a:pt x="2814" y="10"/>
                    <a:pt x="2814" y="10"/>
                  </a:cubicBezTo>
                  <a:cubicBezTo>
                    <a:pt x="2669" y="10"/>
                    <a:pt x="2616" y="53"/>
                    <a:pt x="2576" y="69"/>
                  </a:cubicBezTo>
                  <a:cubicBezTo>
                    <a:pt x="2877" y="69"/>
                    <a:pt x="2877" y="69"/>
                    <a:pt x="2877" y="69"/>
                  </a:cubicBezTo>
                  <a:cubicBezTo>
                    <a:pt x="2877" y="157"/>
                    <a:pt x="2877" y="157"/>
                    <a:pt x="2877" y="157"/>
                  </a:cubicBezTo>
                  <a:cubicBezTo>
                    <a:pt x="2877" y="157"/>
                    <a:pt x="2877" y="157"/>
                    <a:pt x="2877" y="157"/>
                  </a:cubicBezTo>
                  <a:cubicBezTo>
                    <a:pt x="2877" y="10"/>
                    <a:pt x="2877" y="10"/>
                    <a:pt x="2877" y="10"/>
                  </a:cubicBezTo>
                  <a:moveTo>
                    <a:pt x="2349" y="0"/>
                  </a:moveTo>
                  <a:cubicBezTo>
                    <a:pt x="0" y="0"/>
                    <a:pt x="0" y="0"/>
                    <a:pt x="0" y="0"/>
                  </a:cubicBezTo>
                  <a:cubicBezTo>
                    <a:pt x="0" y="69"/>
                    <a:pt x="0" y="69"/>
                    <a:pt x="0" y="69"/>
                  </a:cubicBezTo>
                  <a:cubicBezTo>
                    <a:pt x="2576" y="69"/>
                    <a:pt x="2576" y="69"/>
                    <a:pt x="2576" y="69"/>
                  </a:cubicBezTo>
                  <a:cubicBezTo>
                    <a:pt x="2527" y="29"/>
                    <a:pt x="2446" y="0"/>
                    <a:pt x="2349" y="0"/>
                  </a:cubicBezTo>
                </a:path>
              </a:pathLst>
            </a:custGeom>
            <a:solidFill>
              <a:schemeClr val="accent2">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28" name="Freeform 7"/>
            <p:cNvSpPr>
              <a:spLocks noEditPoints="1"/>
            </p:cNvSpPr>
            <p:nvPr userDrawn="1"/>
          </p:nvSpPr>
          <p:spPr bwMode="auto">
            <a:xfrm>
              <a:off x="0" y="4794250"/>
              <a:ext cx="9150350" cy="279400"/>
            </a:xfrm>
            <a:custGeom>
              <a:avLst/>
              <a:gdLst/>
              <a:ahLst/>
              <a:cxnLst>
                <a:cxn ang="0">
                  <a:pos x="2576" y="0"/>
                </a:cxn>
                <a:cxn ang="0">
                  <a:pos x="0" y="0"/>
                </a:cxn>
                <a:cxn ang="0">
                  <a:pos x="0" y="9"/>
                </a:cxn>
                <a:cxn ang="0">
                  <a:pos x="2434" y="9"/>
                </a:cxn>
                <a:cxn ang="0">
                  <a:pos x="2576" y="0"/>
                </a:cxn>
                <a:cxn ang="0">
                  <a:pos x="2576" y="0"/>
                </a:cxn>
                <a:cxn ang="0">
                  <a:pos x="2576" y="0"/>
                </a:cxn>
                <a:cxn ang="0">
                  <a:pos x="2576" y="0"/>
                </a:cxn>
                <a:cxn ang="0">
                  <a:pos x="2877" y="0"/>
                </a:cxn>
                <a:cxn ang="0">
                  <a:pos x="2576" y="0"/>
                </a:cxn>
                <a:cxn ang="0">
                  <a:pos x="2576" y="0"/>
                </a:cxn>
                <a:cxn ang="0">
                  <a:pos x="2811" y="88"/>
                </a:cxn>
                <a:cxn ang="0">
                  <a:pos x="2877" y="88"/>
                </a:cxn>
                <a:cxn ang="0">
                  <a:pos x="2877" y="0"/>
                </a:cxn>
              </a:cxnLst>
              <a:rect l="0" t="0" r="r" b="b"/>
              <a:pathLst>
                <a:path w="2877" h="88">
                  <a:moveTo>
                    <a:pt x="2576" y="0"/>
                  </a:moveTo>
                  <a:cubicBezTo>
                    <a:pt x="0" y="0"/>
                    <a:pt x="0" y="0"/>
                    <a:pt x="0" y="0"/>
                  </a:cubicBezTo>
                  <a:cubicBezTo>
                    <a:pt x="0" y="9"/>
                    <a:pt x="0" y="9"/>
                    <a:pt x="0" y="9"/>
                  </a:cubicBezTo>
                  <a:cubicBezTo>
                    <a:pt x="2434" y="9"/>
                    <a:pt x="2434" y="9"/>
                    <a:pt x="2434" y="9"/>
                  </a:cubicBezTo>
                  <a:cubicBezTo>
                    <a:pt x="2526" y="9"/>
                    <a:pt x="2556" y="7"/>
                    <a:pt x="2576" y="0"/>
                  </a:cubicBezTo>
                  <a:cubicBezTo>
                    <a:pt x="2576" y="0"/>
                    <a:pt x="2576" y="0"/>
                    <a:pt x="2576" y="0"/>
                  </a:cubicBezTo>
                  <a:cubicBezTo>
                    <a:pt x="2576" y="0"/>
                    <a:pt x="2576" y="0"/>
                    <a:pt x="2576" y="0"/>
                  </a:cubicBezTo>
                  <a:cubicBezTo>
                    <a:pt x="2576" y="0"/>
                    <a:pt x="2576" y="0"/>
                    <a:pt x="2576" y="0"/>
                  </a:cubicBezTo>
                  <a:moveTo>
                    <a:pt x="2877" y="0"/>
                  </a:moveTo>
                  <a:cubicBezTo>
                    <a:pt x="2576" y="0"/>
                    <a:pt x="2576" y="0"/>
                    <a:pt x="2576" y="0"/>
                  </a:cubicBezTo>
                  <a:cubicBezTo>
                    <a:pt x="2576" y="0"/>
                    <a:pt x="2576" y="0"/>
                    <a:pt x="2576" y="0"/>
                  </a:cubicBezTo>
                  <a:cubicBezTo>
                    <a:pt x="2625" y="40"/>
                    <a:pt x="2691" y="88"/>
                    <a:pt x="2811" y="88"/>
                  </a:cubicBezTo>
                  <a:cubicBezTo>
                    <a:pt x="2841" y="88"/>
                    <a:pt x="2877" y="88"/>
                    <a:pt x="2877" y="88"/>
                  </a:cubicBezTo>
                  <a:cubicBezTo>
                    <a:pt x="2877" y="0"/>
                    <a:pt x="2877" y="0"/>
                    <a:pt x="2877" y="0"/>
                  </a:cubicBezTo>
                </a:path>
              </a:pathLst>
            </a:custGeom>
            <a:solidFill>
              <a:schemeClr val="accent2">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29" name="Freeform 8"/>
            <p:cNvSpPr>
              <a:spLocks/>
            </p:cNvSpPr>
            <p:nvPr userDrawn="1"/>
          </p:nvSpPr>
          <p:spPr bwMode="auto">
            <a:xfrm>
              <a:off x="0" y="4606925"/>
              <a:ext cx="8193088" cy="215900"/>
            </a:xfrm>
            <a:custGeom>
              <a:avLst/>
              <a:gdLst/>
              <a:ahLst/>
              <a:cxnLst>
                <a:cxn ang="0">
                  <a:pos x="2576" y="59"/>
                </a:cxn>
                <a:cxn ang="0">
                  <a:pos x="2349" y="0"/>
                </a:cxn>
                <a:cxn ang="0">
                  <a:pos x="0" y="0"/>
                </a:cxn>
                <a:cxn ang="0">
                  <a:pos x="0" y="68"/>
                </a:cxn>
                <a:cxn ang="0">
                  <a:pos x="2434" y="68"/>
                </a:cxn>
                <a:cxn ang="0">
                  <a:pos x="2576" y="59"/>
                </a:cxn>
              </a:cxnLst>
              <a:rect l="0" t="0" r="r" b="b"/>
              <a:pathLst>
                <a:path w="2576" h="68">
                  <a:moveTo>
                    <a:pt x="2576" y="59"/>
                  </a:moveTo>
                  <a:cubicBezTo>
                    <a:pt x="2521" y="27"/>
                    <a:pt x="2446" y="0"/>
                    <a:pt x="2349" y="0"/>
                  </a:cubicBezTo>
                  <a:cubicBezTo>
                    <a:pt x="0" y="0"/>
                    <a:pt x="0" y="0"/>
                    <a:pt x="0" y="0"/>
                  </a:cubicBezTo>
                  <a:cubicBezTo>
                    <a:pt x="0" y="68"/>
                    <a:pt x="0" y="68"/>
                    <a:pt x="0" y="68"/>
                  </a:cubicBezTo>
                  <a:cubicBezTo>
                    <a:pt x="2434" y="68"/>
                    <a:pt x="2434" y="68"/>
                    <a:pt x="2434" y="68"/>
                  </a:cubicBezTo>
                  <a:cubicBezTo>
                    <a:pt x="2526" y="68"/>
                    <a:pt x="2556" y="66"/>
                    <a:pt x="2576" y="59"/>
                  </a:cubicBezTo>
                </a:path>
              </a:pathLst>
            </a:custGeom>
            <a:solidFill>
              <a:srgbClr val="00313C"/>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30" name="Freeform 9"/>
            <p:cNvSpPr>
              <a:spLocks/>
            </p:cNvSpPr>
            <p:nvPr userDrawn="1"/>
          </p:nvSpPr>
          <p:spPr bwMode="auto">
            <a:xfrm>
              <a:off x="8193088" y="4606925"/>
              <a:ext cx="957263" cy="431800"/>
            </a:xfrm>
            <a:custGeom>
              <a:avLst/>
              <a:gdLst/>
              <a:ahLst/>
              <a:cxnLst>
                <a:cxn ang="0">
                  <a:pos x="238" y="0"/>
                </a:cxn>
                <a:cxn ang="0">
                  <a:pos x="0" y="59"/>
                </a:cxn>
                <a:cxn ang="0">
                  <a:pos x="235" y="136"/>
                </a:cxn>
                <a:cxn ang="0">
                  <a:pos x="301" y="136"/>
                </a:cxn>
                <a:cxn ang="0">
                  <a:pos x="301" y="0"/>
                </a:cxn>
                <a:cxn ang="0">
                  <a:pos x="238" y="0"/>
                </a:cxn>
              </a:cxnLst>
              <a:rect l="0" t="0" r="r" b="b"/>
              <a:pathLst>
                <a:path w="301" h="136">
                  <a:moveTo>
                    <a:pt x="238" y="0"/>
                  </a:moveTo>
                  <a:cubicBezTo>
                    <a:pt x="93" y="0"/>
                    <a:pt x="40" y="43"/>
                    <a:pt x="0" y="59"/>
                  </a:cubicBezTo>
                  <a:cubicBezTo>
                    <a:pt x="64" y="95"/>
                    <a:pt x="115" y="136"/>
                    <a:pt x="235" y="136"/>
                  </a:cubicBezTo>
                  <a:cubicBezTo>
                    <a:pt x="265" y="136"/>
                    <a:pt x="301" y="136"/>
                    <a:pt x="301" y="136"/>
                  </a:cubicBezTo>
                  <a:cubicBezTo>
                    <a:pt x="301" y="0"/>
                    <a:pt x="301" y="0"/>
                    <a:pt x="301" y="0"/>
                  </a:cubicBezTo>
                  <a:lnTo>
                    <a:pt x="238"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grpSp>
      <p:pic>
        <p:nvPicPr>
          <p:cNvPr id="31" name="Picture 78"/>
          <p:cNvPicPr>
            <a:picLocks noChangeAspect="1" noChangeArrowheads="1"/>
          </p:cNvPicPr>
          <p:nvPr userDrawn="1"/>
        </p:nvPicPr>
        <p:blipFill>
          <a:blip r:embed="rId2" cstate="print"/>
          <a:srcRect/>
          <a:stretch>
            <a:fillRect/>
          </a:stretch>
        </p:blipFill>
        <p:spPr bwMode="auto">
          <a:xfrm>
            <a:off x="8603656" y="4659719"/>
            <a:ext cx="324000" cy="324000"/>
          </a:xfrm>
          <a:prstGeom prst="rect">
            <a:avLst/>
          </a:prstGeom>
          <a:noFill/>
          <a:ln w="9525">
            <a:noFill/>
            <a:miter lim="800000"/>
            <a:headEnd/>
            <a:tailEnd/>
          </a:ln>
        </p:spPr>
      </p:pic>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endParaRPr lang="en-AU" dirty="0"/>
          </a:p>
        </p:txBody>
      </p:sp>
      <p:sp>
        <p:nvSpPr>
          <p:cNvPr id="3" name="Content Placeholder 2"/>
          <p:cNvSpPr>
            <a:spLocks noGrp="1"/>
          </p:cNvSpPr>
          <p:nvPr>
            <p:ph idx="1"/>
          </p:nvPr>
        </p:nvSpPr>
        <p:spPr/>
        <p:txBody>
          <a:bodyPr/>
          <a:lstStyle>
            <a:lvl1pPr>
              <a:defRPr sz="2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Footer Placeholder 4"/>
          <p:cNvSpPr>
            <a:spLocks noGrp="1"/>
          </p:cNvSpPr>
          <p:nvPr>
            <p:ph type="ftr" sz="quarter" idx="11"/>
          </p:nvPr>
        </p:nvSpPr>
        <p:spPr/>
        <p:txBody>
          <a:bodyPr/>
          <a:lstStyle/>
          <a:p>
            <a:r>
              <a:rPr lang="fr-FR"/>
              <a:t>Martin Dix |  CMIP6 SSP extensions</a:t>
            </a:r>
            <a:endParaRPr lang="en-AU"/>
          </a:p>
        </p:txBody>
      </p:sp>
      <p:sp>
        <p:nvSpPr>
          <p:cNvPr id="10" name="Slide Number Placeholder 17"/>
          <p:cNvSpPr>
            <a:spLocks noGrp="1"/>
          </p:cNvSpPr>
          <p:nvPr>
            <p:ph type="sldNum" sz="quarter" idx="4"/>
          </p:nvPr>
        </p:nvSpPr>
        <p:spPr>
          <a:xfrm>
            <a:off x="330201" y="4924512"/>
            <a:ext cx="288789" cy="95510"/>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a:t>  |</a:t>
            </a:r>
          </a:p>
        </p:txBody>
      </p:sp>
    </p:spTree>
    <p:extLst>
      <p:ext uri="{BB962C8B-B14F-4D97-AF65-F5344CB8AC3E}">
        <p14:creationId xmlns:p14="http://schemas.microsoft.com/office/powerpoint/2010/main" val="1463767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2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AU" dirty="0"/>
          </a:p>
        </p:txBody>
      </p:sp>
      <p:sp>
        <p:nvSpPr>
          <p:cNvPr id="3" name="Content Placeholder 2"/>
          <p:cNvSpPr>
            <a:spLocks noGrp="1"/>
          </p:cNvSpPr>
          <p:nvPr>
            <p:ph idx="1"/>
          </p:nvPr>
        </p:nvSpPr>
        <p:spPr/>
        <p:txBody>
          <a:bodyPr numCol="2" spcCol="360000"/>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Footer Placeholder 4"/>
          <p:cNvSpPr>
            <a:spLocks noGrp="1"/>
          </p:cNvSpPr>
          <p:nvPr>
            <p:ph type="ftr" sz="quarter" idx="11"/>
          </p:nvPr>
        </p:nvSpPr>
        <p:spPr/>
        <p:txBody>
          <a:bodyPr/>
          <a:lstStyle/>
          <a:p>
            <a:r>
              <a:rPr lang="fr-FR"/>
              <a:t>Martin Dix |  CMIP6 SSP extensions</a:t>
            </a:r>
            <a:endParaRPr lang="en-AU"/>
          </a:p>
        </p:txBody>
      </p:sp>
      <p:sp>
        <p:nvSpPr>
          <p:cNvPr id="7" name="Slide Number Placeholder 17"/>
          <p:cNvSpPr>
            <a:spLocks noGrp="1"/>
          </p:cNvSpPr>
          <p:nvPr>
            <p:ph type="sldNum" sz="quarter" idx="4"/>
          </p:nvPr>
        </p:nvSpPr>
        <p:spPr>
          <a:xfrm>
            <a:off x="330201" y="4924512"/>
            <a:ext cx="288789" cy="95510"/>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a:t>  |</a:t>
            </a:r>
          </a:p>
        </p:txBody>
      </p:sp>
    </p:spTree>
    <p:extLst>
      <p:ext uri="{BB962C8B-B14F-4D97-AF65-F5344CB8AC3E}">
        <p14:creationId xmlns:p14="http://schemas.microsoft.com/office/powerpoint/2010/main" val="1546466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Footer Placeholder 4"/>
          <p:cNvSpPr>
            <a:spLocks noGrp="1"/>
          </p:cNvSpPr>
          <p:nvPr>
            <p:ph type="ftr" sz="quarter" idx="11"/>
          </p:nvPr>
        </p:nvSpPr>
        <p:spPr/>
        <p:txBody>
          <a:bodyPr/>
          <a:lstStyle/>
          <a:p>
            <a:r>
              <a:rPr lang="fr-FR"/>
              <a:t>Martin Dix |  CMIP6 SSP extensions</a:t>
            </a:r>
            <a:endParaRPr lang="en-AU"/>
          </a:p>
        </p:txBody>
      </p:sp>
      <p:sp>
        <p:nvSpPr>
          <p:cNvPr id="6" name="Text Placeholder 7"/>
          <p:cNvSpPr>
            <a:spLocks noGrp="1"/>
          </p:cNvSpPr>
          <p:nvPr>
            <p:ph type="body" sz="quarter" idx="13" hasCustomPrompt="1"/>
          </p:nvPr>
        </p:nvSpPr>
        <p:spPr>
          <a:xfrm>
            <a:off x="360363" y="202500"/>
            <a:ext cx="8460000" cy="639900"/>
          </a:xfrm>
        </p:spPr>
        <p:txBody>
          <a:bodyPr>
            <a:normAutofit/>
          </a:bodyPr>
          <a:lstStyle>
            <a:lvl1pPr marL="0" indent="0">
              <a:lnSpc>
                <a:spcPct val="100000"/>
              </a:lnSpc>
              <a:spcBef>
                <a:spcPts val="0"/>
              </a:spcBef>
              <a:spcAft>
                <a:spcPts val="0"/>
              </a:spcAft>
              <a:buNone/>
              <a:defRPr sz="2800" b="1">
                <a:solidFill>
                  <a:schemeClr val="accent2"/>
                </a:solidFill>
              </a:defRPr>
            </a:lvl1pPr>
            <a:lvl2pPr marL="0" indent="0">
              <a:lnSpc>
                <a:spcPct val="80000"/>
              </a:lnSpc>
              <a:spcBef>
                <a:spcPts val="0"/>
              </a:spcBef>
              <a:buNone/>
              <a:defRPr sz="2200" b="1">
                <a:solidFill>
                  <a:schemeClr val="accent1">
                    <a:lumMod val="75000"/>
                  </a:schemeClr>
                </a:solidFill>
              </a:defRPr>
            </a:lvl2pPr>
            <a:lvl3pPr>
              <a:buNone/>
              <a:defRPr sz="2800">
                <a:solidFill>
                  <a:srgbClr val="00A9CE"/>
                </a:solidFill>
              </a:defRPr>
            </a:lvl3pPr>
            <a:lvl4pPr>
              <a:buNone/>
              <a:defRPr sz="2800">
                <a:solidFill>
                  <a:srgbClr val="00A9CE"/>
                </a:solidFill>
              </a:defRPr>
            </a:lvl4pPr>
            <a:lvl5pPr>
              <a:buNone/>
              <a:defRPr sz="2800">
                <a:solidFill>
                  <a:srgbClr val="00A9CE"/>
                </a:solidFill>
              </a:defRPr>
            </a:lvl5pPr>
          </a:lstStyle>
          <a:p>
            <a:pPr lvl="0"/>
            <a:r>
              <a:rPr lang="en-US" dirty="0"/>
              <a:t>Click to edit Master title style</a:t>
            </a:r>
          </a:p>
          <a:p>
            <a:pPr lvl="1"/>
            <a:r>
              <a:rPr lang="en-US" dirty="0"/>
              <a:t>Second level</a:t>
            </a:r>
          </a:p>
        </p:txBody>
      </p:sp>
      <p:sp>
        <p:nvSpPr>
          <p:cNvPr id="8" name="Slide Number Placeholder 17"/>
          <p:cNvSpPr>
            <a:spLocks noGrp="1"/>
          </p:cNvSpPr>
          <p:nvPr>
            <p:ph type="sldNum" sz="quarter" idx="4"/>
          </p:nvPr>
        </p:nvSpPr>
        <p:spPr>
          <a:xfrm>
            <a:off x="330201" y="4924512"/>
            <a:ext cx="288789" cy="95510"/>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a:t>  |</a:t>
            </a:r>
          </a:p>
        </p:txBody>
      </p:sp>
    </p:spTree>
    <p:extLst>
      <p:ext uri="{BB962C8B-B14F-4D97-AF65-F5344CB8AC3E}">
        <p14:creationId xmlns:p14="http://schemas.microsoft.com/office/powerpoint/2010/main" val="359831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358775" y="951310"/>
            <a:ext cx="4038600" cy="3394472"/>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Content Placeholder 3"/>
          <p:cNvSpPr>
            <a:spLocks noGrp="1"/>
          </p:cNvSpPr>
          <p:nvPr>
            <p:ph sz="half" idx="2"/>
          </p:nvPr>
        </p:nvSpPr>
        <p:spPr>
          <a:xfrm>
            <a:off x="4781550" y="951310"/>
            <a:ext cx="4038600" cy="3394472"/>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Footer Placeholder 5"/>
          <p:cNvSpPr>
            <a:spLocks noGrp="1"/>
          </p:cNvSpPr>
          <p:nvPr>
            <p:ph type="ftr" sz="quarter" idx="11"/>
          </p:nvPr>
        </p:nvSpPr>
        <p:spPr/>
        <p:txBody>
          <a:bodyPr/>
          <a:lstStyle/>
          <a:p>
            <a:r>
              <a:rPr lang="fr-FR"/>
              <a:t>Martin Dix |  CMIP6 SSP extensions</a:t>
            </a:r>
            <a:endParaRPr lang="en-AU"/>
          </a:p>
        </p:txBody>
      </p:sp>
      <p:sp>
        <p:nvSpPr>
          <p:cNvPr id="8" name="Slide Number Placeholder 17"/>
          <p:cNvSpPr>
            <a:spLocks noGrp="1"/>
          </p:cNvSpPr>
          <p:nvPr>
            <p:ph type="sldNum" sz="quarter" idx="4"/>
          </p:nvPr>
        </p:nvSpPr>
        <p:spPr>
          <a:xfrm>
            <a:off x="330201" y="4924512"/>
            <a:ext cx="288789" cy="95510"/>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a:t>  |</a:t>
            </a:r>
          </a:p>
        </p:txBody>
      </p:sp>
    </p:spTree>
    <p:extLst>
      <p:ext uri="{BB962C8B-B14F-4D97-AF65-F5344CB8AC3E}">
        <p14:creationId xmlns:p14="http://schemas.microsoft.com/office/powerpoint/2010/main" val="4204712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4" name="Footer Placeholder 3"/>
          <p:cNvSpPr>
            <a:spLocks noGrp="1"/>
          </p:cNvSpPr>
          <p:nvPr>
            <p:ph type="ftr" sz="quarter" idx="11"/>
          </p:nvPr>
        </p:nvSpPr>
        <p:spPr/>
        <p:txBody>
          <a:bodyPr/>
          <a:lstStyle/>
          <a:p>
            <a:r>
              <a:rPr lang="fr-FR"/>
              <a:t>Martin Dix |  CMIP6 SSP extensions</a:t>
            </a:r>
            <a:endParaRPr lang="en-AU"/>
          </a:p>
        </p:txBody>
      </p:sp>
      <p:sp>
        <p:nvSpPr>
          <p:cNvPr id="7" name="Slide Number Placeholder 17"/>
          <p:cNvSpPr>
            <a:spLocks noGrp="1"/>
          </p:cNvSpPr>
          <p:nvPr>
            <p:ph type="sldNum" sz="quarter" idx="4"/>
          </p:nvPr>
        </p:nvSpPr>
        <p:spPr>
          <a:xfrm>
            <a:off x="330201" y="4924512"/>
            <a:ext cx="288789" cy="95510"/>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a:t>  |</a:t>
            </a:r>
          </a:p>
        </p:txBody>
      </p:sp>
    </p:spTree>
    <p:extLst>
      <p:ext uri="{BB962C8B-B14F-4D97-AF65-F5344CB8AC3E}">
        <p14:creationId xmlns:p14="http://schemas.microsoft.com/office/powerpoint/2010/main" val="1896000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Only - dark background">
    <p:bg>
      <p:bgPr>
        <a:solidFill>
          <a:schemeClr val="accent2"/>
        </a:solidFill>
        <a:effectLst/>
      </p:bgPr>
    </p:bg>
    <p:spTree>
      <p:nvGrpSpPr>
        <p:cNvPr id="1" name=""/>
        <p:cNvGrpSpPr/>
        <p:nvPr/>
      </p:nvGrpSpPr>
      <p:grpSpPr>
        <a:xfrm>
          <a:off x="0" y="0"/>
          <a:ext cx="0" cy="0"/>
          <a:chOff x="0" y="0"/>
          <a:chExt cx="0" cy="0"/>
        </a:xfrm>
      </p:grpSpPr>
      <p:grpSp>
        <p:nvGrpSpPr>
          <p:cNvPr id="19" name="Group 18"/>
          <p:cNvGrpSpPr/>
          <p:nvPr userDrawn="1"/>
        </p:nvGrpSpPr>
        <p:grpSpPr>
          <a:xfrm>
            <a:off x="-9525" y="4538664"/>
            <a:ext cx="9169400" cy="636985"/>
            <a:chOff x="-9525" y="4538663"/>
            <a:chExt cx="9169400" cy="636985"/>
          </a:xfrm>
        </p:grpSpPr>
        <p:sp>
          <p:nvSpPr>
            <p:cNvPr id="20" name="AutoShape 4"/>
            <p:cNvSpPr>
              <a:spLocks noChangeAspect="1" noChangeArrowheads="1" noTextEdit="1"/>
            </p:cNvSpPr>
            <p:nvPr userDrawn="1"/>
          </p:nvSpPr>
          <p:spPr bwMode="auto">
            <a:xfrm>
              <a:off x="-7938" y="4542235"/>
              <a:ext cx="9161463" cy="601265"/>
            </a:xfrm>
            <a:prstGeom prst="rect">
              <a:avLst/>
            </a:prstGeom>
            <a:noFill/>
            <a:ln>
              <a:noFill/>
            </a:ln>
          </p:spPr>
          <p:txBody>
            <a:bodyPr/>
            <a:lstStyle/>
            <a:p>
              <a:pPr>
                <a:defRPr/>
              </a:pPr>
              <a:endParaRPr lang="en-AU"/>
            </a:p>
          </p:txBody>
        </p:sp>
        <p:sp>
          <p:nvSpPr>
            <p:cNvPr id="21" name="Rectangle 7"/>
            <p:cNvSpPr>
              <a:spLocks noChangeArrowheads="1"/>
            </p:cNvSpPr>
            <p:nvPr userDrawn="1"/>
          </p:nvSpPr>
          <p:spPr bwMode="auto">
            <a:xfrm>
              <a:off x="1588" y="4775598"/>
              <a:ext cx="9142412" cy="367903"/>
            </a:xfrm>
            <a:prstGeom prst="rect">
              <a:avLst/>
            </a:prstGeom>
            <a:noFill/>
            <a:ln>
              <a:noFill/>
            </a:ln>
          </p:spPr>
          <p:txBody>
            <a:bodyPr/>
            <a:lstStyle/>
            <a:p>
              <a:pPr>
                <a:defRPr/>
              </a:pPr>
              <a:endParaRPr lang="en-AU"/>
            </a:p>
          </p:txBody>
        </p:sp>
        <p:sp>
          <p:nvSpPr>
            <p:cNvPr id="22" name="AutoShape 81"/>
            <p:cNvSpPr>
              <a:spLocks noChangeAspect="1" noChangeArrowheads="1" noTextEdit="1"/>
            </p:cNvSpPr>
            <p:nvPr/>
          </p:nvSpPr>
          <p:spPr bwMode="auto">
            <a:xfrm>
              <a:off x="-9525" y="4538663"/>
              <a:ext cx="9169400" cy="636985"/>
            </a:xfrm>
            <a:prstGeom prst="rect">
              <a:avLst/>
            </a:prstGeom>
            <a:noFill/>
            <a:ln w="9525">
              <a:noFill/>
              <a:miter lim="800000"/>
              <a:headEnd/>
              <a:tailEnd/>
            </a:ln>
          </p:spPr>
          <p:txBody>
            <a:bodyPr/>
            <a:lstStyle/>
            <a:p>
              <a:pPr>
                <a:defRPr/>
              </a:pPr>
              <a:endParaRPr lang="en-US"/>
            </a:p>
          </p:txBody>
        </p:sp>
        <p:sp>
          <p:nvSpPr>
            <p:cNvPr id="23" name="Rectangle 84"/>
            <p:cNvSpPr>
              <a:spLocks noChangeArrowheads="1"/>
            </p:cNvSpPr>
            <p:nvPr/>
          </p:nvSpPr>
          <p:spPr bwMode="auto">
            <a:xfrm>
              <a:off x="-9525" y="4767263"/>
              <a:ext cx="9167813" cy="408385"/>
            </a:xfrm>
            <a:prstGeom prst="rect">
              <a:avLst/>
            </a:prstGeom>
            <a:noFill/>
            <a:ln w="9525">
              <a:noFill/>
              <a:miter lim="800000"/>
              <a:headEnd/>
              <a:tailEnd/>
            </a:ln>
          </p:spPr>
          <p:txBody>
            <a:bodyPr/>
            <a:lstStyle/>
            <a:p>
              <a:pPr>
                <a:defRPr/>
              </a:pPr>
              <a:endParaRPr lang="en-US"/>
            </a:p>
          </p:txBody>
        </p:sp>
        <p:sp>
          <p:nvSpPr>
            <p:cNvPr id="24" name="AutoShape 2"/>
            <p:cNvSpPr>
              <a:spLocks noChangeAspect="1" noChangeArrowheads="1" noTextEdit="1"/>
            </p:cNvSpPr>
            <p:nvPr userDrawn="1"/>
          </p:nvSpPr>
          <p:spPr bwMode="auto">
            <a:xfrm>
              <a:off x="-9525" y="4562475"/>
              <a:ext cx="9169400" cy="5810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AU"/>
            </a:p>
          </p:txBody>
        </p:sp>
        <p:sp>
          <p:nvSpPr>
            <p:cNvPr id="25" name="Rectangle 4"/>
            <p:cNvSpPr>
              <a:spLocks noChangeArrowheads="1"/>
            </p:cNvSpPr>
            <p:nvPr userDrawn="1"/>
          </p:nvSpPr>
          <p:spPr bwMode="auto">
            <a:xfrm>
              <a:off x="0" y="4794250"/>
              <a:ext cx="9150350" cy="352425"/>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a:p>
          </p:txBody>
        </p:sp>
        <p:sp>
          <p:nvSpPr>
            <p:cNvPr id="26" name="Rectangle 5"/>
            <p:cNvSpPr>
              <a:spLocks noChangeArrowheads="1"/>
            </p:cNvSpPr>
            <p:nvPr userDrawn="1"/>
          </p:nvSpPr>
          <p:spPr bwMode="auto">
            <a:xfrm>
              <a:off x="0" y="4794250"/>
              <a:ext cx="9150350" cy="352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AU"/>
            </a:p>
          </p:txBody>
        </p:sp>
        <p:sp>
          <p:nvSpPr>
            <p:cNvPr id="27" name="Freeform 6"/>
            <p:cNvSpPr>
              <a:spLocks noEditPoints="1"/>
            </p:cNvSpPr>
            <p:nvPr userDrawn="1"/>
          </p:nvSpPr>
          <p:spPr bwMode="auto">
            <a:xfrm>
              <a:off x="0" y="4575175"/>
              <a:ext cx="9150350" cy="498475"/>
            </a:xfrm>
            <a:custGeom>
              <a:avLst/>
              <a:gdLst/>
              <a:ahLst/>
              <a:cxnLst>
                <a:cxn ang="0">
                  <a:pos x="2877" y="10"/>
                </a:cxn>
                <a:cxn ang="0">
                  <a:pos x="2814" y="10"/>
                </a:cxn>
                <a:cxn ang="0">
                  <a:pos x="2576" y="69"/>
                </a:cxn>
                <a:cxn ang="0">
                  <a:pos x="2877" y="69"/>
                </a:cxn>
                <a:cxn ang="0">
                  <a:pos x="2877" y="157"/>
                </a:cxn>
                <a:cxn ang="0">
                  <a:pos x="2877" y="157"/>
                </a:cxn>
                <a:cxn ang="0">
                  <a:pos x="2877" y="10"/>
                </a:cxn>
                <a:cxn ang="0">
                  <a:pos x="2349" y="0"/>
                </a:cxn>
                <a:cxn ang="0">
                  <a:pos x="0" y="0"/>
                </a:cxn>
                <a:cxn ang="0">
                  <a:pos x="0" y="69"/>
                </a:cxn>
                <a:cxn ang="0">
                  <a:pos x="2576" y="69"/>
                </a:cxn>
                <a:cxn ang="0">
                  <a:pos x="2349" y="0"/>
                </a:cxn>
              </a:cxnLst>
              <a:rect l="0" t="0" r="r" b="b"/>
              <a:pathLst>
                <a:path w="2877" h="157">
                  <a:moveTo>
                    <a:pt x="2877" y="10"/>
                  </a:moveTo>
                  <a:cubicBezTo>
                    <a:pt x="2814" y="10"/>
                    <a:pt x="2814" y="10"/>
                    <a:pt x="2814" y="10"/>
                  </a:cubicBezTo>
                  <a:cubicBezTo>
                    <a:pt x="2669" y="10"/>
                    <a:pt x="2616" y="53"/>
                    <a:pt x="2576" y="69"/>
                  </a:cubicBezTo>
                  <a:cubicBezTo>
                    <a:pt x="2877" y="69"/>
                    <a:pt x="2877" y="69"/>
                    <a:pt x="2877" y="69"/>
                  </a:cubicBezTo>
                  <a:cubicBezTo>
                    <a:pt x="2877" y="157"/>
                    <a:pt x="2877" y="157"/>
                    <a:pt x="2877" y="157"/>
                  </a:cubicBezTo>
                  <a:cubicBezTo>
                    <a:pt x="2877" y="157"/>
                    <a:pt x="2877" y="157"/>
                    <a:pt x="2877" y="157"/>
                  </a:cubicBezTo>
                  <a:cubicBezTo>
                    <a:pt x="2877" y="10"/>
                    <a:pt x="2877" y="10"/>
                    <a:pt x="2877" y="10"/>
                  </a:cubicBezTo>
                  <a:moveTo>
                    <a:pt x="2349" y="0"/>
                  </a:moveTo>
                  <a:cubicBezTo>
                    <a:pt x="0" y="0"/>
                    <a:pt x="0" y="0"/>
                    <a:pt x="0" y="0"/>
                  </a:cubicBezTo>
                  <a:cubicBezTo>
                    <a:pt x="0" y="69"/>
                    <a:pt x="0" y="69"/>
                    <a:pt x="0" y="69"/>
                  </a:cubicBezTo>
                  <a:cubicBezTo>
                    <a:pt x="2576" y="69"/>
                    <a:pt x="2576" y="69"/>
                    <a:pt x="2576" y="69"/>
                  </a:cubicBezTo>
                  <a:cubicBezTo>
                    <a:pt x="2527" y="29"/>
                    <a:pt x="2446" y="0"/>
                    <a:pt x="2349" y="0"/>
                  </a:cubicBezTo>
                </a:path>
              </a:pathLst>
            </a:custGeom>
            <a:solidFill>
              <a:schemeClr val="accent2">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28" name="Freeform 7"/>
            <p:cNvSpPr>
              <a:spLocks noEditPoints="1"/>
            </p:cNvSpPr>
            <p:nvPr userDrawn="1"/>
          </p:nvSpPr>
          <p:spPr bwMode="auto">
            <a:xfrm>
              <a:off x="0" y="4794250"/>
              <a:ext cx="9150350" cy="279400"/>
            </a:xfrm>
            <a:custGeom>
              <a:avLst/>
              <a:gdLst/>
              <a:ahLst/>
              <a:cxnLst>
                <a:cxn ang="0">
                  <a:pos x="2576" y="0"/>
                </a:cxn>
                <a:cxn ang="0">
                  <a:pos x="0" y="0"/>
                </a:cxn>
                <a:cxn ang="0">
                  <a:pos x="0" y="9"/>
                </a:cxn>
                <a:cxn ang="0">
                  <a:pos x="2434" y="9"/>
                </a:cxn>
                <a:cxn ang="0">
                  <a:pos x="2576" y="0"/>
                </a:cxn>
                <a:cxn ang="0">
                  <a:pos x="2576" y="0"/>
                </a:cxn>
                <a:cxn ang="0">
                  <a:pos x="2576" y="0"/>
                </a:cxn>
                <a:cxn ang="0">
                  <a:pos x="2576" y="0"/>
                </a:cxn>
                <a:cxn ang="0">
                  <a:pos x="2877" y="0"/>
                </a:cxn>
                <a:cxn ang="0">
                  <a:pos x="2576" y="0"/>
                </a:cxn>
                <a:cxn ang="0">
                  <a:pos x="2576" y="0"/>
                </a:cxn>
                <a:cxn ang="0">
                  <a:pos x="2811" y="88"/>
                </a:cxn>
                <a:cxn ang="0">
                  <a:pos x="2877" y="88"/>
                </a:cxn>
                <a:cxn ang="0">
                  <a:pos x="2877" y="0"/>
                </a:cxn>
              </a:cxnLst>
              <a:rect l="0" t="0" r="r" b="b"/>
              <a:pathLst>
                <a:path w="2877" h="88">
                  <a:moveTo>
                    <a:pt x="2576" y="0"/>
                  </a:moveTo>
                  <a:cubicBezTo>
                    <a:pt x="0" y="0"/>
                    <a:pt x="0" y="0"/>
                    <a:pt x="0" y="0"/>
                  </a:cubicBezTo>
                  <a:cubicBezTo>
                    <a:pt x="0" y="9"/>
                    <a:pt x="0" y="9"/>
                    <a:pt x="0" y="9"/>
                  </a:cubicBezTo>
                  <a:cubicBezTo>
                    <a:pt x="2434" y="9"/>
                    <a:pt x="2434" y="9"/>
                    <a:pt x="2434" y="9"/>
                  </a:cubicBezTo>
                  <a:cubicBezTo>
                    <a:pt x="2526" y="9"/>
                    <a:pt x="2556" y="7"/>
                    <a:pt x="2576" y="0"/>
                  </a:cubicBezTo>
                  <a:cubicBezTo>
                    <a:pt x="2576" y="0"/>
                    <a:pt x="2576" y="0"/>
                    <a:pt x="2576" y="0"/>
                  </a:cubicBezTo>
                  <a:cubicBezTo>
                    <a:pt x="2576" y="0"/>
                    <a:pt x="2576" y="0"/>
                    <a:pt x="2576" y="0"/>
                  </a:cubicBezTo>
                  <a:cubicBezTo>
                    <a:pt x="2576" y="0"/>
                    <a:pt x="2576" y="0"/>
                    <a:pt x="2576" y="0"/>
                  </a:cubicBezTo>
                  <a:moveTo>
                    <a:pt x="2877" y="0"/>
                  </a:moveTo>
                  <a:cubicBezTo>
                    <a:pt x="2576" y="0"/>
                    <a:pt x="2576" y="0"/>
                    <a:pt x="2576" y="0"/>
                  </a:cubicBezTo>
                  <a:cubicBezTo>
                    <a:pt x="2576" y="0"/>
                    <a:pt x="2576" y="0"/>
                    <a:pt x="2576" y="0"/>
                  </a:cubicBezTo>
                  <a:cubicBezTo>
                    <a:pt x="2625" y="40"/>
                    <a:pt x="2691" y="88"/>
                    <a:pt x="2811" y="88"/>
                  </a:cubicBezTo>
                  <a:cubicBezTo>
                    <a:pt x="2841" y="88"/>
                    <a:pt x="2877" y="88"/>
                    <a:pt x="2877" y="88"/>
                  </a:cubicBezTo>
                  <a:cubicBezTo>
                    <a:pt x="2877" y="0"/>
                    <a:pt x="2877" y="0"/>
                    <a:pt x="2877" y="0"/>
                  </a:cubicBezTo>
                </a:path>
              </a:pathLst>
            </a:custGeom>
            <a:solidFill>
              <a:schemeClr val="accent2">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29" name="Freeform 8"/>
            <p:cNvSpPr>
              <a:spLocks/>
            </p:cNvSpPr>
            <p:nvPr userDrawn="1"/>
          </p:nvSpPr>
          <p:spPr bwMode="auto">
            <a:xfrm>
              <a:off x="0" y="4606925"/>
              <a:ext cx="8193088" cy="215900"/>
            </a:xfrm>
            <a:custGeom>
              <a:avLst/>
              <a:gdLst/>
              <a:ahLst/>
              <a:cxnLst>
                <a:cxn ang="0">
                  <a:pos x="2576" y="59"/>
                </a:cxn>
                <a:cxn ang="0">
                  <a:pos x="2349" y="0"/>
                </a:cxn>
                <a:cxn ang="0">
                  <a:pos x="0" y="0"/>
                </a:cxn>
                <a:cxn ang="0">
                  <a:pos x="0" y="68"/>
                </a:cxn>
                <a:cxn ang="0">
                  <a:pos x="2434" y="68"/>
                </a:cxn>
                <a:cxn ang="0">
                  <a:pos x="2576" y="59"/>
                </a:cxn>
              </a:cxnLst>
              <a:rect l="0" t="0" r="r" b="b"/>
              <a:pathLst>
                <a:path w="2576" h="68">
                  <a:moveTo>
                    <a:pt x="2576" y="59"/>
                  </a:moveTo>
                  <a:cubicBezTo>
                    <a:pt x="2521" y="27"/>
                    <a:pt x="2446" y="0"/>
                    <a:pt x="2349" y="0"/>
                  </a:cubicBezTo>
                  <a:cubicBezTo>
                    <a:pt x="0" y="0"/>
                    <a:pt x="0" y="0"/>
                    <a:pt x="0" y="0"/>
                  </a:cubicBezTo>
                  <a:cubicBezTo>
                    <a:pt x="0" y="68"/>
                    <a:pt x="0" y="68"/>
                    <a:pt x="0" y="68"/>
                  </a:cubicBezTo>
                  <a:cubicBezTo>
                    <a:pt x="2434" y="68"/>
                    <a:pt x="2434" y="68"/>
                    <a:pt x="2434" y="68"/>
                  </a:cubicBezTo>
                  <a:cubicBezTo>
                    <a:pt x="2526" y="68"/>
                    <a:pt x="2556" y="66"/>
                    <a:pt x="2576" y="59"/>
                  </a:cubicBezTo>
                </a:path>
              </a:pathLst>
            </a:custGeom>
            <a:solidFill>
              <a:srgbClr val="00313C"/>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30" name="Freeform 9"/>
            <p:cNvSpPr>
              <a:spLocks/>
            </p:cNvSpPr>
            <p:nvPr userDrawn="1"/>
          </p:nvSpPr>
          <p:spPr bwMode="auto">
            <a:xfrm>
              <a:off x="8193088" y="4606925"/>
              <a:ext cx="957263" cy="431800"/>
            </a:xfrm>
            <a:custGeom>
              <a:avLst/>
              <a:gdLst/>
              <a:ahLst/>
              <a:cxnLst>
                <a:cxn ang="0">
                  <a:pos x="238" y="0"/>
                </a:cxn>
                <a:cxn ang="0">
                  <a:pos x="0" y="59"/>
                </a:cxn>
                <a:cxn ang="0">
                  <a:pos x="235" y="136"/>
                </a:cxn>
                <a:cxn ang="0">
                  <a:pos x="301" y="136"/>
                </a:cxn>
                <a:cxn ang="0">
                  <a:pos x="301" y="0"/>
                </a:cxn>
                <a:cxn ang="0">
                  <a:pos x="238" y="0"/>
                </a:cxn>
              </a:cxnLst>
              <a:rect l="0" t="0" r="r" b="b"/>
              <a:pathLst>
                <a:path w="301" h="136">
                  <a:moveTo>
                    <a:pt x="238" y="0"/>
                  </a:moveTo>
                  <a:cubicBezTo>
                    <a:pt x="93" y="0"/>
                    <a:pt x="40" y="43"/>
                    <a:pt x="0" y="59"/>
                  </a:cubicBezTo>
                  <a:cubicBezTo>
                    <a:pt x="64" y="95"/>
                    <a:pt x="115" y="136"/>
                    <a:pt x="235" y="136"/>
                  </a:cubicBezTo>
                  <a:cubicBezTo>
                    <a:pt x="265" y="136"/>
                    <a:pt x="301" y="136"/>
                    <a:pt x="301" y="136"/>
                  </a:cubicBezTo>
                  <a:cubicBezTo>
                    <a:pt x="301" y="0"/>
                    <a:pt x="301" y="0"/>
                    <a:pt x="301" y="0"/>
                  </a:cubicBezTo>
                  <a:lnTo>
                    <a:pt x="238" y="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grpSp>
      <p:pic>
        <p:nvPicPr>
          <p:cNvPr id="31" name="Picture 78"/>
          <p:cNvPicPr>
            <a:picLocks noChangeAspect="1" noChangeArrowheads="1"/>
          </p:cNvPicPr>
          <p:nvPr userDrawn="1"/>
        </p:nvPicPr>
        <p:blipFill>
          <a:blip r:embed="rId2" cstate="print"/>
          <a:srcRect/>
          <a:stretch>
            <a:fillRect/>
          </a:stretch>
        </p:blipFill>
        <p:spPr bwMode="auto">
          <a:xfrm>
            <a:off x="8603656" y="4659719"/>
            <a:ext cx="324000" cy="324000"/>
          </a:xfrm>
          <a:prstGeom prst="rect">
            <a:avLst/>
          </a:prstGeom>
          <a:noFill/>
          <a:ln w="9525">
            <a:noFill/>
            <a:miter lim="800000"/>
            <a:headEnd/>
            <a:tailEnd/>
          </a:ln>
        </p:spPr>
      </p:pic>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endParaRPr lang="en-AU" dirty="0"/>
          </a:p>
        </p:txBody>
      </p:sp>
      <p:sp>
        <p:nvSpPr>
          <p:cNvPr id="5" name="Footer Placeholder 4"/>
          <p:cNvSpPr>
            <a:spLocks noGrp="1"/>
          </p:cNvSpPr>
          <p:nvPr>
            <p:ph type="ftr" sz="quarter" idx="11"/>
          </p:nvPr>
        </p:nvSpPr>
        <p:spPr/>
        <p:txBody>
          <a:bodyPr/>
          <a:lstStyle/>
          <a:p>
            <a:r>
              <a:rPr lang="fr-FR"/>
              <a:t>Martin Dix |  CMIP6 SSP extensions</a:t>
            </a:r>
            <a:endParaRPr lang="en-AU"/>
          </a:p>
        </p:txBody>
      </p:sp>
      <p:sp>
        <p:nvSpPr>
          <p:cNvPr id="10" name="Slide Number Placeholder 17"/>
          <p:cNvSpPr>
            <a:spLocks noGrp="1"/>
          </p:cNvSpPr>
          <p:nvPr>
            <p:ph type="sldNum" sz="quarter" idx="4"/>
          </p:nvPr>
        </p:nvSpPr>
        <p:spPr>
          <a:xfrm>
            <a:off x="330201" y="4924512"/>
            <a:ext cx="288789" cy="95510"/>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a:t>  |</a:t>
            </a:r>
          </a:p>
        </p:txBody>
      </p:sp>
    </p:spTree>
    <p:extLst>
      <p:ext uri="{BB962C8B-B14F-4D97-AF65-F5344CB8AC3E}">
        <p14:creationId xmlns:p14="http://schemas.microsoft.com/office/powerpoint/2010/main" val="3780644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r-FR"/>
              <a:t>Martin Dix |  CMIP6 SSP extensions</a:t>
            </a:r>
            <a:endParaRPr lang="en-AU"/>
          </a:p>
        </p:txBody>
      </p:sp>
      <p:sp>
        <p:nvSpPr>
          <p:cNvPr id="5" name="Slide Number Placeholder 17"/>
          <p:cNvSpPr>
            <a:spLocks noGrp="1"/>
          </p:cNvSpPr>
          <p:nvPr>
            <p:ph type="sldNum" sz="quarter" idx="4"/>
          </p:nvPr>
        </p:nvSpPr>
        <p:spPr>
          <a:xfrm>
            <a:off x="330201" y="4924512"/>
            <a:ext cx="288789" cy="95510"/>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a:t>  |</a:t>
            </a:r>
          </a:p>
        </p:txBody>
      </p:sp>
    </p:spTree>
    <p:extLst>
      <p:ext uri="{BB962C8B-B14F-4D97-AF65-F5344CB8AC3E}">
        <p14:creationId xmlns:p14="http://schemas.microsoft.com/office/powerpoint/2010/main" val="4263885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 name="Group 32"/>
          <p:cNvGrpSpPr/>
          <p:nvPr userDrawn="1"/>
        </p:nvGrpSpPr>
        <p:grpSpPr>
          <a:xfrm>
            <a:off x="-9525" y="4538664"/>
            <a:ext cx="9169400" cy="636985"/>
            <a:chOff x="-9525" y="4538663"/>
            <a:chExt cx="9169400" cy="636985"/>
          </a:xfrm>
        </p:grpSpPr>
        <p:sp>
          <p:nvSpPr>
            <p:cNvPr id="34" name="AutoShape 4"/>
            <p:cNvSpPr>
              <a:spLocks noChangeAspect="1" noChangeArrowheads="1" noTextEdit="1"/>
            </p:cNvSpPr>
            <p:nvPr userDrawn="1"/>
          </p:nvSpPr>
          <p:spPr bwMode="auto">
            <a:xfrm>
              <a:off x="-7938" y="4542235"/>
              <a:ext cx="9161463" cy="601265"/>
            </a:xfrm>
            <a:prstGeom prst="rect">
              <a:avLst/>
            </a:prstGeom>
            <a:noFill/>
            <a:ln>
              <a:noFill/>
            </a:ln>
          </p:spPr>
          <p:txBody>
            <a:bodyPr/>
            <a:lstStyle/>
            <a:p>
              <a:pPr>
                <a:defRPr/>
              </a:pPr>
              <a:endParaRPr lang="en-AU"/>
            </a:p>
          </p:txBody>
        </p:sp>
        <p:sp>
          <p:nvSpPr>
            <p:cNvPr id="35" name="Rectangle 7"/>
            <p:cNvSpPr>
              <a:spLocks noChangeArrowheads="1"/>
            </p:cNvSpPr>
            <p:nvPr userDrawn="1"/>
          </p:nvSpPr>
          <p:spPr bwMode="auto">
            <a:xfrm>
              <a:off x="1588" y="4775598"/>
              <a:ext cx="9142412" cy="367903"/>
            </a:xfrm>
            <a:prstGeom prst="rect">
              <a:avLst/>
            </a:prstGeom>
            <a:noFill/>
            <a:ln>
              <a:noFill/>
            </a:ln>
          </p:spPr>
          <p:txBody>
            <a:bodyPr/>
            <a:lstStyle/>
            <a:p>
              <a:pPr>
                <a:defRPr/>
              </a:pPr>
              <a:endParaRPr lang="en-AU"/>
            </a:p>
          </p:txBody>
        </p:sp>
        <p:sp>
          <p:nvSpPr>
            <p:cNvPr id="37" name="AutoShape 81"/>
            <p:cNvSpPr>
              <a:spLocks noChangeAspect="1" noChangeArrowheads="1" noTextEdit="1"/>
            </p:cNvSpPr>
            <p:nvPr/>
          </p:nvSpPr>
          <p:spPr bwMode="auto">
            <a:xfrm>
              <a:off x="-9525" y="4538663"/>
              <a:ext cx="9169400" cy="636985"/>
            </a:xfrm>
            <a:prstGeom prst="rect">
              <a:avLst/>
            </a:prstGeom>
            <a:noFill/>
            <a:ln w="9525">
              <a:noFill/>
              <a:miter lim="800000"/>
              <a:headEnd/>
              <a:tailEnd/>
            </a:ln>
          </p:spPr>
          <p:txBody>
            <a:bodyPr/>
            <a:lstStyle/>
            <a:p>
              <a:pPr>
                <a:defRPr/>
              </a:pPr>
              <a:endParaRPr lang="en-US"/>
            </a:p>
          </p:txBody>
        </p:sp>
        <p:sp>
          <p:nvSpPr>
            <p:cNvPr id="39" name="Rectangle 84"/>
            <p:cNvSpPr>
              <a:spLocks noChangeArrowheads="1"/>
            </p:cNvSpPr>
            <p:nvPr/>
          </p:nvSpPr>
          <p:spPr bwMode="auto">
            <a:xfrm>
              <a:off x="-9525" y="4767263"/>
              <a:ext cx="9167813" cy="408385"/>
            </a:xfrm>
            <a:prstGeom prst="rect">
              <a:avLst/>
            </a:prstGeom>
            <a:noFill/>
            <a:ln w="9525">
              <a:noFill/>
              <a:miter lim="800000"/>
              <a:headEnd/>
              <a:tailEnd/>
            </a:ln>
          </p:spPr>
          <p:txBody>
            <a:bodyPr/>
            <a:lstStyle/>
            <a:p>
              <a:pPr>
                <a:defRPr/>
              </a:pPr>
              <a:endParaRPr lang="en-US"/>
            </a:p>
          </p:txBody>
        </p:sp>
        <p:sp>
          <p:nvSpPr>
            <p:cNvPr id="40" name="AutoShape 2"/>
            <p:cNvSpPr>
              <a:spLocks noChangeAspect="1" noChangeArrowheads="1" noTextEdit="1"/>
            </p:cNvSpPr>
            <p:nvPr userDrawn="1"/>
          </p:nvSpPr>
          <p:spPr bwMode="auto">
            <a:xfrm>
              <a:off x="-9525" y="4562475"/>
              <a:ext cx="9169400" cy="5810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AU"/>
            </a:p>
          </p:txBody>
        </p:sp>
        <p:sp>
          <p:nvSpPr>
            <p:cNvPr id="41" name="Rectangle 4"/>
            <p:cNvSpPr>
              <a:spLocks noChangeArrowheads="1"/>
            </p:cNvSpPr>
            <p:nvPr userDrawn="1"/>
          </p:nvSpPr>
          <p:spPr bwMode="auto">
            <a:xfrm>
              <a:off x="0" y="4794250"/>
              <a:ext cx="9150350" cy="352425"/>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AU"/>
            </a:p>
          </p:txBody>
        </p:sp>
        <p:sp>
          <p:nvSpPr>
            <p:cNvPr id="42" name="Rectangle 5"/>
            <p:cNvSpPr>
              <a:spLocks noChangeArrowheads="1"/>
            </p:cNvSpPr>
            <p:nvPr userDrawn="1"/>
          </p:nvSpPr>
          <p:spPr bwMode="auto">
            <a:xfrm>
              <a:off x="0" y="4794250"/>
              <a:ext cx="9150350" cy="352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AU"/>
            </a:p>
          </p:txBody>
        </p:sp>
        <p:sp>
          <p:nvSpPr>
            <p:cNvPr id="45" name="Freeform 6"/>
            <p:cNvSpPr>
              <a:spLocks noEditPoints="1"/>
            </p:cNvSpPr>
            <p:nvPr userDrawn="1"/>
          </p:nvSpPr>
          <p:spPr bwMode="auto">
            <a:xfrm>
              <a:off x="0" y="4575175"/>
              <a:ext cx="9150350" cy="498475"/>
            </a:xfrm>
            <a:custGeom>
              <a:avLst/>
              <a:gdLst/>
              <a:ahLst/>
              <a:cxnLst>
                <a:cxn ang="0">
                  <a:pos x="2877" y="10"/>
                </a:cxn>
                <a:cxn ang="0">
                  <a:pos x="2814" y="10"/>
                </a:cxn>
                <a:cxn ang="0">
                  <a:pos x="2576" y="69"/>
                </a:cxn>
                <a:cxn ang="0">
                  <a:pos x="2877" y="69"/>
                </a:cxn>
                <a:cxn ang="0">
                  <a:pos x="2877" y="157"/>
                </a:cxn>
                <a:cxn ang="0">
                  <a:pos x="2877" y="157"/>
                </a:cxn>
                <a:cxn ang="0">
                  <a:pos x="2877" y="10"/>
                </a:cxn>
                <a:cxn ang="0">
                  <a:pos x="2349" y="0"/>
                </a:cxn>
                <a:cxn ang="0">
                  <a:pos x="0" y="0"/>
                </a:cxn>
                <a:cxn ang="0">
                  <a:pos x="0" y="69"/>
                </a:cxn>
                <a:cxn ang="0">
                  <a:pos x="2576" y="69"/>
                </a:cxn>
                <a:cxn ang="0">
                  <a:pos x="2349" y="0"/>
                </a:cxn>
              </a:cxnLst>
              <a:rect l="0" t="0" r="r" b="b"/>
              <a:pathLst>
                <a:path w="2877" h="157">
                  <a:moveTo>
                    <a:pt x="2877" y="10"/>
                  </a:moveTo>
                  <a:cubicBezTo>
                    <a:pt x="2814" y="10"/>
                    <a:pt x="2814" y="10"/>
                    <a:pt x="2814" y="10"/>
                  </a:cubicBezTo>
                  <a:cubicBezTo>
                    <a:pt x="2669" y="10"/>
                    <a:pt x="2616" y="53"/>
                    <a:pt x="2576" y="69"/>
                  </a:cubicBezTo>
                  <a:cubicBezTo>
                    <a:pt x="2877" y="69"/>
                    <a:pt x="2877" y="69"/>
                    <a:pt x="2877" y="69"/>
                  </a:cubicBezTo>
                  <a:cubicBezTo>
                    <a:pt x="2877" y="157"/>
                    <a:pt x="2877" y="157"/>
                    <a:pt x="2877" y="157"/>
                  </a:cubicBezTo>
                  <a:cubicBezTo>
                    <a:pt x="2877" y="157"/>
                    <a:pt x="2877" y="157"/>
                    <a:pt x="2877" y="157"/>
                  </a:cubicBezTo>
                  <a:cubicBezTo>
                    <a:pt x="2877" y="10"/>
                    <a:pt x="2877" y="10"/>
                    <a:pt x="2877" y="10"/>
                  </a:cubicBezTo>
                  <a:moveTo>
                    <a:pt x="2349" y="0"/>
                  </a:moveTo>
                  <a:cubicBezTo>
                    <a:pt x="0" y="0"/>
                    <a:pt x="0" y="0"/>
                    <a:pt x="0" y="0"/>
                  </a:cubicBezTo>
                  <a:cubicBezTo>
                    <a:pt x="0" y="69"/>
                    <a:pt x="0" y="69"/>
                    <a:pt x="0" y="69"/>
                  </a:cubicBezTo>
                  <a:cubicBezTo>
                    <a:pt x="2576" y="69"/>
                    <a:pt x="2576" y="69"/>
                    <a:pt x="2576" y="69"/>
                  </a:cubicBezTo>
                  <a:cubicBezTo>
                    <a:pt x="2527" y="29"/>
                    <a:pt x="2446" y="0"/>
                    <a:pt x="2349" y="0"/>
                  </a:cubicBezTo>
                </a:path>
              </a:pathLst>
            </a:custGeom>
            <a:solidFill>
              <a:srgbClr val="BFBFBF"/>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46" name="Freeform 7"/>
            <p:cNvSpPr>
              <a:spLocks noEditPoints="1"/>
            </p:cNvSpPr>
            <p:nvPr userDrawn="1"/>
          </p:nvSpPr>
          <p:spPr bwMode="auto">
            <a:xfrm>
              <a:off x="0" y="4794250"/>
              <a:ext cx="9150350" cy="279400"/>
            </a:xfrm>
            <a:custGeom>
              <a:avLst/>
              <a:gdLst/>
              <a:ahLst/>
              <a:cxnLst>
                <a:cxn ang="0">
                  <a:pos x="2576" y="0"/>
                </a:cxn>
                <a:cxn ang="0">
                  <a:pos x="0" y="0"/>
                </a:cxn>
                <a:cxn ang="0">
                  <a:pos x="0" y="9"/>
                </a:cxn>
                <a:cxn ang="0">
                  <a:pos x="2434" y="9"/>
                </a:cxn>
                <a:cxn ang="0">
                  <a:pos x="2576" y="0"/>
                </a:cxn>
                <a:cxn ang="0">
                  <a:pos x="2576" y="0"/>
                </a:cxn>
                <a:cxn ang="0">
                  <a:pos x="2576" y="0"/>
                </a:cxn>
                <a:cxn ang="0">
                  <a:pos x="2576" y="0"/>
                </a:cxn>
                <a:cxn ang="0">
                  <a:pos x="2877" y="0"/>
                </a:cxn>
                <a:cxn ang="0">
                  <a:pos x="2576" y="0"/>
                </a:cxn>
                <a:cxn ang="0">
                  <a:pos x="2576" y="0"/>
                </a:cxn>
                <a:cxn ang="0">
                  <a:pos x="2811" y="88"/>
                </a:cxn>
                <a:cxn ang="0">
                  <a:pos x="2877" y="88"/>
                </a:cxn>
                <a:cxn ang="0">
                  <a:pos x="2877" y="0"/>
                </a:cxn>
              </a:cxnLst>
              <a:rect l="0" t="0" r="r" b="b"/>
              <a:pathLst>
                <a:path w="2877" h="88">
                  <a:moveTo>
                    <a:pt x="2576" y="0"/>
                  </a:moveTo>
                  <a:cubicBezTo>
                    <a:pt x="0" y="0"/>
                    <a:pt x="0" y="0"/>
                    <a:pt x="0" y="0"/>
                  </a:cubicBezTo>
                  <a:cubicBezTo>
                    <a:pt x="0" y="9"/>
                    <a:pt x="0" y="9"/>
                    <a:pt x="0" y="9"/>
                  </a:cubicBezTo>
                  <a:cubicBezTo>
                    <a:pt x="2434" y="9"/>
                    <a:pt x="2434" y="9"/>
                    <a:pt x="2434" y="9"/>
                  </a:cubicBezTo>
                  <a:cubicBezTo>
                    <a:pt x="2526" y="9"/>
                    <a:pt x="2556" y="7"/>
                    <a:pt x="2576" y="0"/>
                  </a:cubicBezTo>
                  <a:cubicBezTo>
                    <a:pt x="2576" y="0"/>
                    <a:pt x="2576" y="0"/>
                    <a:pt x="2576" y="0"/>
                  </a:cubicBezTo>
                  <a:cubicBezTo>
                    <a:pt x="2576" y="0"/>
                    <a:pt x="2576" y="0"/>
                    <a:pt x="2576" y="0"/>
                  </a:cubicBezTo>
                  <a:cubicBezTo>
                    <a:pt x="2576" y="0"/>
                    <a:pt x="2576" y="0"/>
                    <a:pt x="2576" y="0"/>
                  </a:cubicBezTo>
                  <a:moveTo>
                    <a:pt x="2877" y="0"/>
                  </a:moveTo>
                  <a:cubicBezTo>
                    <a:pt x="2576" y="0"/>
                    <a:pt x="2576" y="0"/>
                    <a:pt x="2576" y="0"/>
                  </a:cubicBezTo>
                  <a:cubicBezTo>
                    <a:pt x="2576" y="0"/>
                    <a:pt x="2576" y="0"/>
                    <a:pt x="2576" y="0"/>
                  </a:cubicBezTo>
                  <a:cubicBezTo>
                    <a:pt x="2625" y="40"/>
                    <a:pt x="2691" y="88"/>
                    <a:pt x="2811" y="88"/>
                  </a:cubicBezTo>
                  <a:cubicBezTo>
                    <a:pt x="2841" y="88"/>
                    <a:pt x="2877" y="88"/>
                    <a:pt x="2877" y="88"/>
                  </a:cubicBezTo>
                  <a:cubicBezTo>
                    <a:pt x="2877" y="0"/>
                    <a:pt x="2877" y="0"/>
                    <a:pt x="2877" y="0"/>
                  </a:cubicBezTo>
                </a:path>
              </a:pathLst>
            </a:custGeom>
            <a:solidFill>
              <a:schemeClr val="accent2">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47" name="Freeform 8"/>
            <p:cNvSpPr>
              <a:spLocks/>
            </p:cNvSpPr>
            <p:nvPr userDrawn="1"/>
          </p:nvSpPr>
          <p:spPr bwMode="auto">
            <a:xfrm>
              <a:off x="0" y="4606925"/>
              <a:ext cx="8193088" cy="215900"/>
            </a:xfrm>
            <a:custGeom>
              <a:avLst/>
              <a:gdLst/>
              <a:ahLst/>
              <a:cxnLst>
                <a:cxn ang="0">
                  <a:pos x="2576" y="59"/>
                </a:cxn>
                <a:cxn ang="0">
                  <a:pos x="2349" y="0"/>
                </a:cxn>
                <a:cxn ang="0">
                  <a:pos x="0" y="0"/>
                </a:cxn>
                <a:cxn ang="0">
                  <a:pos x="0" y="68"/>
                </a:cxn>
                <a:cxn ang="0">
                  <a:pos x="2434" y="68"/>
                </a:cxn>
                <a:cxn ang="0">
                  <a:pos x="2576" y="59"/>
                </a:cxn>
              </a:cxnLst>
              <a:rect l="0" t="0" r="r" b="b"/>
              <a:pathLst>
                <a:path w="2576" h="68">
                  <a:moveTo>
                    <a:pt x="2576" y="59"/>
                  </a:moveTo>
                  <a:cubicBezTo>
                    <a:pt x="2521" y="27"/>
                    <a:pt x="2446" y="0"/>
                    <a:pt x="2349" y="0"/>
                  </a:cubicBezTo>
                  <a:cubicBezTo>
                    <a:pt x="0" y="0"/>
                    <a:pt x="0" y="0"/>
                    <a:pt x="0" y="0"/>
                  </a:cubicBezTo>
                  <a:cubicBezTo>
                    <a:pt x="0" y="68"/>
                    <a:pt x="0" y="68"/>
                    <a:pt x="0" y="68"/>
                  </a:cubicBezTo>
                  <a:cubicBezTo>
                    <a:pt x="2434" y="68"/>
                    <a:pt x="2434" y="68"/>
                    <a:pt x="2434" y="68"/>
                  </a:cubicBezTo>
                  <a:cubicBezTo>
                    <a:pt x="2526" y="68"/>
                    <a:pt x="2556" y="66"/>
                    <a:pt x="2576" y="59"/>
                  </a:cubicBezTo>
                </a:path>
              </a:pathLst>
            </a:custGeom>
            <a:solidFill>
              <a:srgbClr val="00313C"/>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48" name="Freeform 9"/>
            <p:cNvSpPr>
              <a:spLocks/>
            </p:cNvSpPr>
            <p:nvPr userDrawn="1"/>
          </p:nvSpPr>
          <p:spPr bwMode="auto">
            <a:xfrm>
              <a:off x="8193088" y="4606925"/>
              <a:ext cx="957263" cy="431800"/>
            </a:xfrm>
            <a:custGeom>
              <a:avLst/>
              <a:gdLst/>
              <a:ahLst/>
              <a:cxnLst>
                <a:cxn ang="0">
                  <a:pos x="238" y="0"/>
                </a:cxn>
                <a:cxn ang="0">
                  <a:pos x="0" y="59"/>
                </a:cxn>
                <a:cxn ang="0">
                  <a:pos x="235" y="136"/>
                </a:cxn>
                <a:cxn ang="0">
                  <a:pos x="301" y="136"/>
                </a:cxn>
                <a:cxn ang="0">
                  <a:pos x="301" y="0"/>
                </a:cxn>
                <a:cxn ang="0">
                  <a:pos x="238" y="0"/>
                </a:cxn>
              </a:cxnLst>
              <a:rect l="0" t="0" r="r" b="b"/>
              <a:pathLst>
                <a:path w="301" h="136">
                  <a:moveTo>
                    <a:pt x="238" y="0"/>
                  </a:moveTo>
                  <a:cubicBezTo>
                    <a:pt x="93" y="0"/>
                    <a:pt x="40" y="43"/>
                    <a:pt x="0" y="59"/>
                  </a:cubicBezTo>
                  <a:cubicBezTo>
                    <a:pt x="64" y="95"/>
                    <a:pt x="115" y="136"/>
                    <a:pt x="235" y="136"/>
                  </a:cubicBezTo>
                  <a:cubicBezTo>
                    <a:pt x="265" y="136"/>
                    <a:pt x="301" y="136"/>
                    <a:pt x="301" y="136"/>
                  </a:cubicBezTo>
                  <a:cubicBezTo>
                    <a:pt x="301" y="0"/>
                    <a:pt x="301" y="0"/>
                    <a:pt x="301" y="0"/>
                  </a:cubicBezTo>
                  <a:lnTo>
                    <a:pt x="238" y="0"/>
                  </a:lnTo>
                  <a:close/>
                </a:path>
              </a:pathLst>
            </a:custGeom>
            <a:solidFill>
              <a:srgbClr val="F7F7F7"/>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grpSp>
      <p:pic>
        <p:nvPicPr>
          <p:cNvPr id="49" name="Picture 78"/>
          <p:cNvPicPr>
            <a:picLocks noChangeAspect="1" noChangeArrowheads="1"/>
          </p:cNvPicPr>
          <p:nvPr userDrawn="1"/>
        </p:nvPicPr>
        <p:blipFill>
          <a:blip r:embed="rId14" cstate="print"/>
          <a:srcRect/>
          <a:stretch>
            <a:fillRect/>
          </a:stretch>
        </p:blipFill>
        <p:spPr bwMode="auto">
          <a:xfrm>
            <a:off x="8603656" y="4659719"/>
            <a:ext cx="324000" cy="324000"/>
          </a:xfrm>
          <a:prstGeom prst="rect">
            <a:avLst/>
          </a:prstGeom>
          <a:noFill/>
          <a:ln w="9525">
            <a:noFill/>
            <a:miter lim="800000"/>
            <a:headEnd/>
            <a:tailEnd/>
          </a:ln>
        </p:spPr>
      </p:pic>
      <p:sp>
        <p:nvSpPr>
          <p:cNvPr id="2" name="Title Placeholder 1"/>
          <p:cNvSpPr>
            <a:spLocks noGrp="1"/>
          </p:cNvSpPr>
          <p:nvPr>
            <p:ph type="title"/>
          </p:nvPr>
        </p:nvSpPr>
        <p:spPr>
          <a:xfrm>
            <a:off x="358776" y="205980"/>
            <a:ext cx="8461374" cy="639365"/>
          </a:xfrm>
          <a:prstGeom prst="rect">
            <a:avLst/>
          </a:prstGeom>
        </p:spPr>
        <p:txBody>
          <a:bodyPr vert="horz" lIns="0" tIns="0" rIns="0" bIns="0" rtlCol="0" anchor="t" anchorCtr="0">
            <a:normAutofit/>
          </a:bodyPr>
          <a:lstStyle/>
          <a:p>
            <a:r>
              <a:rPr lang="en-US" dirty="0"/>
              <a:t>Click to edit Master title style</a:t>
            </a:r>
            <a:endParaRPr lang="en-AU" dirty="0"/>
          </a:p>
        </p:txBody>
      </p:sp>
      <p:sp>
        <p:nvSpPr>
          <p:cNvPr id="3" name="Text Placeholder 2"/>
          <p:cNvSpPr>
            <a:spLocks noGrp="1"/>
          </p:cNvSpPr>
          <p:nvPr>
            <p:ph type="body" idx="1"/>
          </p:nvPr>
        </p:nvSpPr>
        <p:spPr>
          <a:xfrm>
            <a:off x="358778" y="951311"/>
            <a:ext cx="8461375" cy="342964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Footer Placeholder 4"/>
          <p:cNvSpPr>
            <a:spLocks noGrp="1"/>
          </p:cNvSpPr>
          <p:nvPr>
            <p:ph type="ftr" sz="quarter" idx="3"/>
          </p:nvPr>
        </p:nvSpPr>
        <p:spPr>
          <a:xfrm>
            <a:off x="677994" y="4924512"/>
            <a:ext cx="6083845" cy="93206"/>
          </a:xfrm>
          <a:prstGeom prst="rect">
            <a:avLst/>
          </a:prstGeom>
        </p:spPr>
        <p:txBody>
          <a:bodyPr vert="horz" lIns="0" tIns="0" rIns="0" bIns="0" rtlCol="0" anchor="ctr"/>
          <a:lstStyle>
            <a:lvl1pPr algn="l">
              <a:defRPr sz="900">
                <a:solidFill>
                  <a:srgbClr val="FFFFFF"/>
                </a:solidFill>
              </a:defRPr>
            </a:lvl1pPr>
          </a:lstStyle>
          <a:p>
            <a:r>
              <a:rPr lang="fr-FR"/>
              <a:t>Martin Dix |  CMIP6 SSP extensions</a:t>
            </a:r>
            <a:endParaRPr lang="en-AU" dirty="0"/>
          </a:p>
        </p:txBody>
      </p:sp>
      <p:sp>
        <p:nvSpPr>
          <p:cNvPr id="18" name="Slide Number Placeholder 17"/>
          <p:cNvSpPr>
            <a:spLocks noGrp="1"/>
          </p:cNvSpPr>
          <p:nvPr>
            <p:ph type="sldNum" sz="quarter" idx="4"/>
          </p:nvPr>
        </p:nvSpPr>
        <p:spPr>
          <a:xfrm>
            <a:off x="330201" y="4924512"/>
            <a:ext cx="288789" cy="95510"/>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a:t>  |</a:t>
            </a:r>
          </a:p>
        </p:txBody>
      </p:sp>
      <p:sp>
        <p:nvSpPr>
          <p:cNvPr id="36" name="AutoShape 4"/>
          <p:cNvSpPr>
            <a:spLocks noChangeAspect="1" noChangeArrowheads="1" noTextEdit="1"/>
          </p:cNvSpPr>
          <p:nvPr userDrawn="1"/>
        </p:nvSpPr>
        <p:spPr bwMode="auto">
          <a:xfrm>
            <a:off x="3178" y="2494956"/>
            <a:ext cx="9161463" cy="601265"/>
          </a:xfrm>
          <a:prstGeom prst="rect">
            <a:avLst/>
          </a:prstGeom>
          <a:noFill/>
          <a:ln>
            <a:noFill/>
          </a:ln>
        </p:spPr>
        <p:txBody>
          <a:bodyPr/>
          <a:lstStyle/>
          <a:p>
            <a:pPr>
              <a:defRPr/>
            </a:pPr>
            <a:endParaRPr lang="en-AU"/>
          </a:p>
        </p:txBody>
      </p:sp>
      <p:sp>
        <p:nvSpPr>
          <p:cNvPr id="38" name="Rectangle 7"/>
          <p:cNvSpPr>
            <a:spLocks noChangeArrowheads="1"/>
          </p:cNvSpPr>
          <p:nvPr userDrawn="1"/>
        </p:nvSpPr>
        <p:spPr bwMode="auto">
          <a:xfrm>
            <a:off x="12701" y="2728318"/>
            <a:ext cx="9142412" cy="367903"/>
          </a:xfrm>
          <a:prstGeom prst="rect">
            <a:avLst/>
          </a:prstGeom>
          <a:noFill/>
          <a:ln>
            <a:noFill/>
          </a:ln>
        </p:spPr>
        <p:txBody>
          <a:bodyPr/>
          <a:lstStyle/>
          <a:p>
            <a:pPr>
              <a:defRPr/>
            </a:pPr>
            <a:endParaRPr lang="en-AU"/>
          </a:p>
        </p:txBody>
      </p:sp>
      <p:sp>
        <p:nvSpPr>
          <p:cNvPr id="44" name="Rectangle 84"/>
          <p:cNvSpPr>
            <a:spLocks noChangeArrowheads="1"/>
          </p:cNvSpPr>
          <p:nvPr/>
        </p:nvSpPr>
        <p:spPr bwMode="auto">
          <a:xfrm>
            <a:off x="1591" y="2719984"/>
            <a:ext cx="9167813" cy="408385"/>
          </a:xfrm>
          <a:prstGeom prst="rect">
            <a:avLst/>
          </a:prstGeom>
          <a:noFill/>
          <a:ln w="9525">
            <a:noFill/>
            <a:miter lim="800000"/>
            <a:headEnd/>
            <a:tailEnd/>
          </a:ln>
        </p:spPr>
        <p:txBody>
          <a:bodyPr/>
          <a:lstStyle/>
          <a:p>
            <a:pPr>
              <a:defRPr/>
            </a:pPr>
            <a:endParaRPr lang="en-US"/>
          </a:p>
        </p:txBody>
      </p:sp>
    </p:spTree>
    <p:extLst>
      <p:ext uri="{BB962C8B-B14F-4D97-AF65-F5344CB8AC3E}">
        <p14:creationId xmlns:p14="http://schemas.microsoft.com/office/powerpoint/2010/main" val="2723935421"/>
      </p:ext>
    </p:extLst>
  </p:cSld>
  <p:clrMap bg1="lt1" tx1="dk1" bg2="lt2" tx2="dk2" accent1="accent1" accent2="accent2" accent3="accent3" accent4="accent4" accent5="accent5" accent6="accent6" hlink="hlink" folHlink="folHlink"/>
  <p:sldLayoutIdLst>
    <p:sldLayoutId id="2147483651" r:id="rId1"/>
    <p:sldLayoutId id="2147483655" r:id="rId2"/>
    <p:sldLayoutId id="2147483684" r:id="rId3"/>
    <p:sldLayoutId id="2147483680" r:id="rId4"/>
    <p:sldLayoutId id="2147483679" r:id="rId5"/>
    <p:sldLayoutId id="2147483661" r:id="rId6"/>
    <p:sldLayoutId id="2147483663" r:id="rId7"/>
    <p:sldLayoutId id="2147483685" r:id="rId8"/>
    <p:sldLayoutId id="2147483664" r:id="rId9"/>
    <p:sldLayoutId id="2147483667" r:id="rId10"/>
    <p:sldLayoutId id="2147483665" r:id="rId11"/>
    <p:sldLayoutId id="2147483682" r:id="rId12"/>
  </p:sldLayoutIdLst>
  <p:hf hdr="0" dt="0"/>
  <p:txStyles>
    <p:titleStyle>
      <a:lvl1pPr algn="l" defTabSz="914400" rtl="0" eaLnBrk="1" latinLnBrk="0" hangingPunct="1">
        <a:spcBef>
          <a:spcPct val="0"/>
        </a:spcBef>
        <a:buNone/>
        <a:defRPr sz="3600" b="1" kern="1200">
          <a:solidFill>
            <a:schemeClr val="accent2"/>
          </a:solidFill>
          <a:latin typeface="+mj-lt"/>
          <a:ea typeface="+mj-ea"/>
          <a:cs typeface="+mj-cs"/>
        </a:defRPr>
      </a:lvl1pPr>
    </p:titleStyle>
    <p:bodyStyle>
      <a:lvl1pPr marL="216000" indent="-216000" algn="l" defTabSz="914400" rtl="0" eaLnBrk="1" latinLnBrk="0" hangingPunct="1">
        <a:lnSpc>
          <a:spcPct val="90000"/>
        </a:lnSpc>
        <a:spcBef>
          <a:spcPts val="600"/>
        </a:spcBef>
        <a:buFont typeface="Arial" pitchFamily="34" charset="0"/>
        <a:buChar char="•"/>
        <a:defRPr sz="2400" kern="1200">
          <a:solidFill>
            <a:schemeClr val="tx1"/>
          </a:solidFill>
          <a:latin typeface="+mn-lt"/>
          <a:ea typeface="+mn-ea"/>
          <a:cs typeface="+mn-cs"/>
        </a:defRPr>
      </a:lvl1pPr>
      <a:lvl2pPr marL="432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2pPr>
      <a:lvl3pPr marL="648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3pPr>
      <a:lvl4pPr marL="864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4pPr>
      <a:lvl5pPr marL="1080000" indent="-216000" algn="l" defTabSz="914400" rtl="0" eaLnBrk="1" latinLnBrk="0" hangingPunct="1">
        <a:lnSpc>
          <a:spcPct val="90000"/>
        </a:lnSpc>
        <a:spcBef>
          <a:spcPts val="600"/>
        </a:spcBef>
        <a:buFont typeface="Calibri" pitchFamily="34" charset="0"/>
        <a:buChar char="•"/>
        <a:tabLst/>
        <a:defRPr sz="18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9"/>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rcRect l="12878" r="12878"/>
          <a:stretch>
            <a:fillRect/>
          </a:stretch>
        </p:blipFill>
        <p:spPr/>
      </p:pic>
      <p:sp>
        <p:nvSpPr>
          <p:cNvPr id="2" name="Title 1"/>
          <p:cNvSpPr>
            <a:spLocks noGrp="1"/>
          </p:cNvSpPr>
          <p:nvPr>
            <p:ph type="ctrTitle"/>
          </p:nvPr>
        </p:nvSpPr>
        <p:spPr>
          <a:xfrm>
            <a:off x="1091901" y="2391580"/>
            <a:ext cx="6960197" cy="1151953"/>
          </a:xfrm>
        </p:spPr>
        <p:txBody>
          <a:bodyPr>
            <a:normAutofit fontScale="90000"/>
          </a:bodyPr>
          <a:lstStyle/>
          <a:p>
            <a:pPr algn="ctr"/>
            <a:r>
              <a:rPr lang="en-AU" dirty="0"/>
              <a:t>CMIP6 SSP extensions to 2300</a:t>
            </a:r>
            <a:br>
              <a:rPr lang="en-AU" dirty="0"/>
            </a:br>
            <a:r>
              <a:rPr lang="en-AU" dirty="0"/>
              <a:t> </a:t>
            </a:r>
          </a:p>
        </p:txBody>
      </p:sp>
      <p:sp>
        <p:nvSpPr>
          <p:cNvPr id="18" name="Text Placeholder 17"/>
          <p:cNvSpPr>
            <a:spLocks noGrp="1"/>
          </p:cNvSpPr>
          <p:nvPr>
            <p:ph type="body" sz="quarter" idx="18"/>
          </p:nvPr>
        </p:nvSpPr>
        <p:spPr/>
        <p:txBody>
          <a:bodyPr/>
          <a:lstStyle/>
          <a:p>
            <a:r>
              <a:rPr lang="en-AU" dirty="0"/>
              <a:t>CSIRO Climate Science Centre</a:t>
            </a:r>
          </a:p>
        </p:txBody>
      </p:sp>
      <p:sp>
        <p:nvSpPr>
          <p:cNvPr id="16" name="Footer Placeholder 2"/>
          <p:cNvSpPr txBox="1">
            <a:spLocks/>
          </p:cNvSpPr>
          <p:nvPr/>
        </p:nvSpPr>
        <p:spPr bwMode="auto">
          <a:xfrm>
            <a:off x="344440" y="4653644"/>
            <a:ext cx="8042275" cy="188119"/>
          </a:xfrm>
          <a:prstGeom prst="rect">
            <a:avLst/>
          </a:prstGeom>
          <a:noFill/>
          <a:ln w="9525">
            <a:noFill/>
            <a:miter lim="800000"/>
            <a:headEnd/>
            <a:tailEnd/>
          </a:ln>
        </p:spPr>
        <p:txBody>
          <a:bodyPr lIns="0" tIns="0" rIns="0" bIns="0"/>
          <a:lstStyle/>
          <a:p>
            <a:r>
              <a:rPr lang="en-AU" sz="1600" b="1" dirty="0">
                <a:solidFill>
                  <a:schemeClr val="bg1"/>
                </a:solidFill>
                <a:latin typeface="Calibri" pitchFamily="34" charset="0"/>
              </a:rPr>
              <a:t>Martin Dix</a:t>
            </a:r>
            <a:r>
              <a:rPr lang="en-AU" sz="1600" dirty="0">
                <a:solidFill>
                  <a:schemeClr val="bg1"/>
                </a:solidFill>
                <a:latin typeface="Calibri" pitchFamily="34" charset="0"/>
              </a:rPr>
              <a:t>|  ACCESS coupled climate modelling team</a:t>
            </a:r>
            <a:endParaRPr lang="en-US" sz="1600" dirty="0">
              <a:solidFill>
                <a:schemeClr val="bg1"/>
              </a:solidFill>
              <a:latin typeface="Calibri" pitchFamily="34" charset="0"/>
            </a:endParaRPr>
          </a:p>
        </p:txBody>
      </p:sp>
    </p:spTree>
    <p:extLst>
      <p:ext uri="{BB962C8B-B14F-4D97-AF65-F5344CB8AC3E}">
        <p14:creationId xmlns:p14="http://schemas.microsoft.com/office/powerpoint/2010/main" val="1083728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DB946-3042-4398-9F89-E17625296944}"/>
              </a:ext>
            </a:extLst>
          </p:cNvPr>
          <p:cNvSpPr>
            <a:spLocks noGrp="1"/>
          </p:cNvSpPr>
          <p:nvPr>
            <p:ph type="title"/>
          </p:nvPr>
        </p:nvSpPr>
        <p:spPr/>
        <p:txBody>
          <a:bodyPr/>
          <a:lstStyle/>
          <a:p>
            <a:r>
              <a:rPr lang="en-AU" dirty="0"/>
              <a:t>SSP extensions to 2300</a:t>
            </a:r>
          </a:p>
        </p:txBody>
      </p:sp>
      <p:sp>
        <p:nvSpPr>
          <p:cNvPr id="4" name="Footer Placeholder 3">
            <a:extLst>
              <a:ext uri="{FF2B5EF4-FFF2-40B4-BE49-F238E27FC236}">
                <a16:creationId xmlns:a16="http://schemas.microsoft.com/office/drawing/2014/main" id="{CE6AE928-9C67-4C73-A0E1-A8926DFCEEA3}"/>
              </a:ext>
            </a:extLst>
          </p:cNvPr>
          <p:cNvSpPr>
            <a:spLocks noGrp="1"/>
          </p:cNvSpPr>
          <p:nvPr>
            <p:ph type="ftr" sz="quarter" idx="11"/>
          </p:nvPr>
        </p:nvSpPr>
        <p:spPr/>
        <p:txBody>
          <a:bodyPr/>
          <a:lstStyle/>
          <a:p>
            <a:r>
              <a:rPr lang="fr-FR"/>
              <a:t>Martin Dix |  CMIP6 SSP extensions</a:t>
            </a:r>
            <a:endParaRPr lang="en-AU"/>
          </a:p>
        </p:txBody>
      </p:sp>
      <p:sp>
        <p:nvSpPr>
          <p:cNvPr id="5" name="Slide Number Placeholder 4">
            <a:extLst>
              <a:ext uri="{FF2B5EF4-FFF2-40B4-BE49-F238E27FC236}">
                <a16:creationId xmlns:a16="http://schemas.microsoft.com/office/drawing/2014/main" id="{B64D5962-8B30-48B1-82CA-B48695A549B4}"/>
              </a:ext>
            </a:extLst>
          </p:cNvPr>
          <p:cNvSpPr>
            <a:spLocks noGrp="1"/>
          </p:cNvSpPr>
          <p:nvPr>
            <p:ph type="sldNum" sz="quarter" idx="4"/>
          </p:nvPr>
        </p:nvSpPr>
        <p:spPr/>
        <p:txBody>
          <a:bodyPr/>
          <a:lstStyle/>
          <a:p>
            <a:fld id="{2ABE124A-B5C5-46E0-B944-45307B126769}" type="slidenum">
              <a:rPr lang="en-AU" smtClean="0"/>
              <a:pPr/>
              <a:t>2</a:t>
            </a:fld>
            <a:r>
              <a:rPr lang="en-AU"/>
              <a:t>  |</a:t>
            </a:r>
            <a:endParaRPr lang="en-AU" dirty="0"/>
          </a:p>
        </p:txBody>
      </p:sp>
      <p:pic>
        <p:nvPicPr>
          <p:cNvPr id="6" name="Content Placeholder 5" descr="Chart, diagram&#10;&#10;Description automatically generated">
            <a:extLst>
              <a:ext uri="{FF2B5EF4-FFF2-40B4-BE49-F238E27FC236}">
                <a16:creationId xmlns:a16="http://schemas.microsoft.com/office/drawing/2014/main" id="{B360B988-E6F7-4339-B41E-2D1C00AE90B4}"/>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75" t="65801" r="65550" b="-97"/>
          <a:stretch/>
        </p:blipFill>
        <p:spPr>
          <a:xfrm>
            <a:off x="468000" y="1141450"/>
            <a:ext cx="3348000" cy="2352133"/>
          </a:xfrm>
          <a:prstGeom prst="rect">
            <a:avLst/>
          </a:prstGeom>
        </p:spPr>
      </p:pic>
      <p:pic>
        <p:nvPicPr>
          <p:cNvPr id="7" name="Picture 6" descr="Chart, line chart&#10;&#10;Description automatically generated">
            <a:extLst>
              <a:ext uri="{FF2B5EF4-FFF2-40B4-BE49-F238E27FC236}">
                <a16:creationId xmlns:a16="http://schemas.microsoft.com/office/drawing/2014/main" id="{2FEA5E0E-3811-499E-A4E8-CF99D7D92D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141450"/>
            <a:ext cx="4174439" cy="2477087"/>
          </a:xfrm>
          <a:prstGeom prst="rect">
            <a:avLst/>
          </a:prstGeom>
        </p:spPr>
      </p:pic>
      <p:sp>
        <p:nvSpPr>
          <p:cNvPr id="10" name="TextBox 9">
            <a:extLst>
              <a:ext uri="{FF2B5EF4-FFF2-40B4-BE49-F238E27FC236}">
                <a16:creationId xmlns:a16="http://schemas.microsoft.com/office/drawing/2014/main" id="{F94B765C-362D-4C6A-9627-5F3E2E7822FC}"/>
              </a:ext>
            </a:extLst>
          </p:cNvPr>
          <p:cNvSpPr txBox="1"/>
          <p:nvPr/>
        </p:nvSpPr>
        <p:spPr>
          <a:xfrm>
            <a:off x="8021533" y="513426"/>
            <a:ext cx="798617" cy="369332"/>
          </a:xfrm>
          <a:prstGeom prst="rect">
            <a:avLst/>
          </a:prstGeom>
          <a:noFill/>
        </p:spPr>
        <p:txBody>
          <a:bodyPr wrap="none" rtlCol="0">
            <a:spAutoFit/>
          </a:bodyPr>
          <a:lstStyle/>
          <a:p>
            <a:r>
              <a:rPr lang="en-AU" dirty="0"/>
              <a:t>~ 8x PI</a:t>
            </a:r>
          </a:p>
        </p:txBody>
      </p:sp>
      <p:cxnSp>
        <p:nvCxnSpPr>
          <p:cNvPr id="12" name="Straight Arrow Connector 11">
            <a:extLst>
              <a:ext uri="{FF2B5EF4-FFF2-40B4-BE49-F238E27FC236}">
                <a16:creationId xmlns:a16="http://schemas.microsoft.com/office/drawing/2014/main" id="{4F2274D7-D721-48A5-8AD7-F698FF45709D}"/>
              </a:ext>
            </a:extLst>
          </p:cNvPr>
          <p:cNvCxnSpPr>
            <a:cxnSpLocks/>
          </p:cNvCxnSpPr>
          <p:nvPr/>
        </p:nvCxnSpPr>
        <p:spPr>
          <a:xfrm flipH="1">
            <a:off x="8100392" y="877087"/>
            <a:ext cx="198782" cy="38634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AE7A732-B976-43C6-B9CD-31CCA639E2E2}"/>
              </a:ext>
            </a:extLst>
          </p:cNvPr>
          <p:cNvSpPr txBox="1"/>
          <p:nvPr/>
        </p:nvSpPr>
        <p:spPr>
          <a:xfrm>
            <a:off x="900923" y="3653888"/>
            <a:ext cx="2623219" cy="646331"/>
          </a:xfrm>
          <a:prstGeom prst="rect">
            <a:avLst/>
          </a:prstGeom>
          <a:noFill/>
        </p:spPr>
        <p:txBody>
          <a:bodyPr wrap="none" rtlCol="0">
            <a:spAutoFit/>
          </a:bodyPr>
          <a:lstStyle/>
          <a:p>
            <a:pPr algn="ctr"/>
            <a:r>
              <a:rPr lang="en-AU" dirty="0"/>
              <a:t>CO</a:t>
            </a:r>
            <a:r>
              <a:rPr lang="en-AU" baseline="-25000" dirty="0"/>
              <a:t>2</a:t>
            </a:r>
            <a:r>
              <a:rPr lang="en-AU" dirty="0"/>
              <a:t> emissions</a:t>
            </a:r>
          </a:p>
          <a:p>
            <a:pPr algn="ctr"/>
            <a:r>
              <a:rPr lang="en-AU" dirty="0"/>
              <a:t>(</a:t>
            </a:r>
            <a:r>
              <a:rPr lang="en-AU" dirty="0" err="1"/>
              <a:t>Meinshausen</a:t>
            </a:r>
            <a:r>
              <a:rPr lang="en-AU" dirty="0"/>
              <a:t> et al, 2020)</a:t>
            </a:r>
          </a:p>
        </p:txBody>
      </p:sp>
      <p:sp>
        <p:nvSpPr>
          <p:cNvPr id="18" name="TextBox 17">
            <a:extLst>
              <a:ext uri="{FF2B5EF4-FFF2-40B4-BE49-F238E27FC236}">
                <a16:creationId xmlns:a16="http://schemas.microsoft.com/office/drawing/2014/main" id="{C6A76032-4610-4D05-BC34-13E077C47426}"/>
              </a:ext>
            </a:extLst>
          </p:cNvPr>
          <p:cNvSpPr txBox="1"/>
          <p:nvPr/>
        </p:nvSpPr>
        <p:spPr>
          <a:xfrm>
            <a:off x="5915296" y="3655744"/>
            <a:ext cx="1986313" cy="369332"/>
          </a:xfrm>
          <a:prstGeom prst="rect">
            <a:avLst/>
          </a:prstGeom>
          <a:noFill/>
        </p:spPr>
        <p:txBody>
          <a:bodyPr wrap="none" rtlCol="0">
            <a:spAutoFit/>
          </a:bodyPr>
          <a:lstStyle/>
          <a:p>
            <a:r>
              <a:rPr lang="en-AU" dirty="0"/>
              <a:t>CO</a:t>
            </a:r>
            <a:r>
              <a:rPr lang="en-AU" baseline="-25000" dirty="0"/>
              <a:t>2</a:t>
            </a:r>
            <a:r>
              <a:rPr lang="en-AU" dirty="0"/>
              <a:t> concentrations</a:t>
            </a:r>
          </a:p>
        </p:txBody>
      </p:sp>
      <p:sp>
        <p:nvSpPr>
          <p:cNvPr id="19" name="Rectangle 18">
            <a:extLst>
              <a:ext uri="{FF2B5EF4-FFF2-40B4-BE49-F238E27FC236}">
                <a16:creationId xmlns:a16="http://schemas.microsoft.com/office/drawing/2014/main" id="{A9D87A82-DCC8-4BD8-A717-7C09D6A316F7}"/>
              </a:ext>
            </a:extLst>
          </p:cNvPr>
          <p:cNvSpPr/>
          <p:nvPr/>
        </p:nvSpPr>
        <p:spPr>
          <a:xfrm>
            <a:off x="3659655" y="1649895"/>
            <a:ext cx="258417" cy="11529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764412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2EF19-E092-49C1-8CA3-74A47847606F}"/>
              </a:ext>
            </a:extLst>
          </p:cNvPr>
          <p:cNvSpPr>
            <a:spLocks noGrp="1"/>
          </p:cNvSpPr>
          <p:nvPr>
            <p:ph type="title"/>
          </p:nvPr>
        </p:nvSpPr>
        <p:spPr/>
        <p:txBody>
          <a:bodyPr>
            <a:normAutofit/>
          </a:bodyPr>
          <a:lstStyle/>
          <a:p>
            <a:r>
              <a:rPr lang="en-AU" dirty="0"/>
              <a:t>SSP5-8.5: Anomalies relative to </a:t>
            </a:r>
            <a:r>
              <a:rPr lang="en-AU" dirty="0" err="1"/>
              <a:t>piControl</a:t>
            </a:r>
            <a:endParaRPr lang="en-AU" dirty="0"/>
          </a:p>
        </p:txBody>
      </p:sp>
      <p:sp>
        <p:nvSpPr>
          <p:cNvPr id="4" name="Footer Placeholder 3">
            <a:extLst>
              <a:ext uri="{FF2B5EF4-FFF2-40B4-BE49-F238E27FC236}">
                <a16:creationId xmlns:a16="http://schemas.microsoft.com/office/drawing/2014/main" id="{AAB3A56E-48B0-44B7-8E52-FA0597D8D8E3}"/>
              </a:ext>
            </a:extLst>
          </p:cNvPr>
          <p:cNvSpPr>
            <a:spLocks noGrp="1"/>
          </p:cNvSpPr>
          <p:nvPr>
            <p:ph type="ftr" sz="quarter" idx="11"/>
          </p:nvPr>
        </p:nvSpPr>
        <p:spPr/>
        <p:txBody>
          <a:bodyPr/>
          <a:lstStyle/>
          <a:p>
            <a:r>
              <a:rPr lang="fr-FR"/>
              <a:t>Martin Dix |  CMIP6 SSP extensions</a:t>
            </a:r>
            <a:endParaRPr lang="en-AU"/>
          </a:p>
        </p:txBody>
      </p:sp>
      <p:sp>
        <p:nvSpPr>
          <p:cNvPr id="5" name="Slide Number Placeholder 4">
            <a:extLst>
              <a:ext uri="{FF2B5EF4-FFF2-40B4-BE49-F238E27FC236}">
                <a16:creationId xmlns:a16="http://schemas.microsoft.com/office/drawing/2014/main" id="{ECBBEEBA-AEBD-4EAD-9D1F-AA849A48A1A0}"/>
              </a:ext>
            </a:extLst>
          </p:cNvPr>
          <p:cNvSpPr>
            <a:spLocks noGrp="1"/>
          </p:cNvSpPr>
          <p:nvPr>
            <p:ph type="sldNum" sz="quarter" idx="4"/>
          </p:nvPr>
        </p:nvSpPr>
        <p:spPr/>
        <p:txBody>
          <a:bodyPr/>
          <a:lstStyle/>
          <a:p>
            <a:fld id="{2ABE124A-B5C5-46E0-B944-45307B126769}" type="slidenum">
              <a:rPr lang="en-AU" smtClean="0"/>
              <a:pPr/>
              <a:t>3</a:t>
            </a:fld>
            <a:r>
              <a:rPr lang="en-AU"/>
              <a:t>  |</a:t>
            </a:r>
            <a:endParaRPr lang="en-AU" dirty="0"/>
          </a:p>
        </p:txBody>
      </p:sp>
      <p:pic>
        <p:nvPicPr>
          <p:cNvPr id="14" name="Picture 13" descr="Chart, line chart&#10;&#10;Description automatically generated">
            <a:extLst>
              <a:ext uri="{FF2B5EF4-FFF2-40B4-BE49-F238E27FC236}">
                <a16:creationId xmlns:a16="http://schemas.microsoft.com/office/drawing/2014/main" id="{A470D4E2-0835-43C7-B3C9-CE0839AB19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776" y="1224000"/>
            <a:ext cx="4105926" cy="2589366"/>
          </a:xfrm>
          <a:prstGeom prst="rect">
            <a:avLst/>
          </a:prstGeom>
        </p:spPr>
      </p:pic>
      <p:pic>
        <p:nvPicPr>
          <p:cNvPr id="18" name="Picture 17" descr="Text, letter&#10;&#10;Description automatically generated">
            <a:extLst>
              <a:ext uri="{FF2B5EF4-FFF2-40B4-BE49-F238E27FC236}">
                <a16:creationId xmlns:a16="http://schemas.microsoft.com/office/drawing/2014/main" id="{967DF063-5E5E-4461-81B9-F1E757A5FAD0}"/>
              </a:ext>
            </a:extLst>
          </p:cNvPr>
          <p:cNvPicPr>
            <a:picLocks noChangeAspect="1"/>
          </p:cNvPicPr>
          <p:nvPr/>
        </p:nvPicPr>
        <p:blipFill rotWithShape="1">
          <a:blip r:embed="rId4">
            <a:extLst>
              <a:ext uri="{28A0092B-C50C-407E-A947-70E740481C1C}">
                <a14:useLocalDpi xmlns:a14="http://schemas.microsoft.com/office/drawing/2010/main" val="0"/>
              </a:ext>
            </a:extLst>
          </a:blip>
          <a:srcRect t="33578" b="35853"/>
          <a:stretch/>
        </p:blipFill>
        <p:spPr>
          <a:xfrm>
            <a:off x="815725" y="3816000"/>
            <a:ext cx="3545141" cy="719992"/>
          </a:xfrm>
          <a:prstGeom prst="rect">
            <a:avLst/>
          </a:prstGeom>
        </p:spPr>
      </p:pic>
      <p:pic>
        <p:nvPicPr>
          <p:cNvPr id="6" name="Picture 5" descr="Chart, line chart&#10;&#10;Description automatically generated">
            <a:extLst>
              <a:ext uri="{FF2B5EF4-FFF2-40B4-BE49-F238E27FC236}">
                <a16:creationId xmlns:a16="http://schemas.microsoft.com/office/drawing/2014/main" id="{0C8C3F96-690F-41B8-ACD3-68FF08507D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9463" y="1224000"/>
            <a:ext cx="4174195" cy="2589366"/>
          </a:xfrm>
          <a:prstGeom prst="rect">
            <a:avLst/>
          </a:prstGeom>
        </p:spPr>
      </p:pic>
      <p:sp>
        <p:nvSpPr>
          <p:cNvPr id="7" name="TextBox 6">
            <a:extLst>
              <a:ext uri="{FF2B5EF4-FFF2-40B4-BE49-F238E27FC236}">
                <a16:creationId xmlns:a16="http://schemas.microsoft.com/office/drawing/2014/main" id="{3789A3C2-6CD1-4ADB-A386-9A9ADECBEF9D}"/>
              </a:ext>
            </a:extLst>
          </p:cNvPr>
          <p:cNvSpPr txBox="1"/>
          <p:nvPr/>
        </p:nvSpPr>
        <p:spPr>
          <a:xfrm>
            <a:off x="1202529" y="954824"/>
            <a:ext cx="2418419" cy="369332"/>
          </a:xfrm>
          <a:prstGeom prst="rect">
            <a:avLst/>
          </a:prstGeom>
          <a:noFill/>
        </p:spPr>
        <p:txBody>
          <a:bodyPr wrap="none" rtlCol="0">
            <a:spAutoFit/>
          </a:bodyPr>
          <a:lstStyle/>
          <a:p>
            <a:r>
              <a:rPr lang="en-AU" dirty="0"/>
              <a:t>Surface air temperature</a:t>
            </a:r>
          </a:p>
        </p:txBody>
      </p:sp>
      <p:sp>
        <p:nvSpPr>
          <p:cNvPr id="13" name="TextBox 12">
            <a:extLst>
              <a:ext uri="{FF2B5EF4-FFF2-40B4-BE49-F238E27FC236}">
                <a16:creationId xmlns:a16="http://schemas.microsoft.com/office/drawing/2014/main" id="{AF6D10DD-F5BF-43A7-9333-5511121E0256}"/>
              </a:ext>
            </a:extLst>
          </p:cNvPr>
          <p:cNvSpPr txBox="1"/>
          <p:nvPr/>
        </p:nvSpPr>
        <p:spPr>
          <a:xfrm>
            <a:off x="5759257" y="954824"/>
            <a:ext cx="1834605" cy="369332"/>
          </a:xfrm>
          <a:prstGeom prst="rect">
            <a:avLst/>
          </a:prstGeom>
          <a:noFill/>
        </p:spPr>
        <p:txBody>
          <a:bodyPr wrap="none" rtlCol="0">
            <a:spAutoFit/>
          </a:bodyPr>
          <a:lstStyle/>
          <a:p>
            <a:r>
              <a:rPr lang="en-AU" dirty="0"/>
              <a:t>TOA net radiation</a:t>
            </a:r>
          </a:p>
        </p:txBody>
      </p:sp>
    </p:spTree>
    <p:extLst>
      <p:ext uri="{BB962C8B-B14F-4D97-AF65-F5344CB8AC3E}">
        <p14:creationId xmlns:p14="http://schemas.microsoft.com/office/powerpoint/2010/main" val="2639218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2EF19-E092-49C1-8CA3-74A47847606F}"/>
              </a:ext>
            </a:extLst>
          </p:cNvPr>
          <p:cNvSpPr>
            <a:spLocks noGrp="1"/>
          </p:cNvSpPr>
          <p:nvPr>
            <p:ph type="title"/>
          </p:nvPr>
        </p:nvSpPr>
        <p:spPr/>
        <p:txBody>
          <a:bodyPr>
            <a:normAutofit/>
          </a:bodyPr>
          <a:lstStyle/>
          <a:p>
            <a:r>
              <a:rPr lang="en-AU" dirty="0"/>
              <a:t>SSP5-8.5: Anomalies relative to </a:t>
            </a:r>
            <a:r>
              <a:rPr lang="en-AU" dirty="0" err="1"/>
              <a:t>piControl</a:t>
            </a:r>
            <a:endParaRPr lang="en-AU" dirty="0"/>
          </a:p>
        </p:txBody>
      </p:sp>
      <p:sp>
        <p:nvSpPr>
          <p:cNvPr id="4" name="Footer Placeholder 3">
            <a:extLst>
              <a:ext uri="{FF2B5EF4-FFF2-40B4-BE49-F238E27FC236}">
                <a16:creationId xmlns:a16="http://schemas.microsoft.com/office/drawing/2014/main" id="{AAB3A56E-48B0-44B7-8E52-FA0597D8D8E3}"/>
              </a:ext>
            </a:extLst>
          </p:cNvPr>
          <p:cNvSpPr>
            <a:spLocks noGrp="1"/>
          </p:cNvSpPr>
          <p:nvPr>
            <p:ph type="ftr" sz="quarter" idx="11"/>
          </p:nvPr>
        </p:nvSpPr>
        <p:spPr/>
        <p:txBody>
          <a:bodyPr/>
          <a:lstStyle/>
          <a:p>
            <a:r>
              <a:rPr lang="fr-FR"/>
              <a:t>Martin Dix |  CMIP6 SSP extensions</a:t>
            </a:r>
            <a:endParaRPr lang="en-AU"/>
          </a:p>
        </p:txBody>
      </p:sp>
      <p:sp>
        <p:nvSpPr>
          <p:cNvPr id="5" name="Slide Number Placeholder 4">
            <a:extLst>
              <a:ext uri="{FF2B5EF4-FFF2-40B4-BE49-F238E27FC236}">
                <a16:creationId xmlns:a16="http://schemas.microsoft.com/office/drawing/2014/main" id="{ECBBEEBA-AEBD-4EAD-9D1F-AA849A48A1A0}"/>
              </a:ext>
            </a:extLst>
          </p:cNvPr>
          <p:cNvSpPr>
            <a:spLocks noGrp="1"/>
          </p:cNvSpPr>
          <p:nvPr>
            <p:ph type="sldNum" sz="quarter" idx="4"/>
          </p:nvPr>
        </p:nvSpPr>
        <p:spPr/>
        <p:txBody>
          <a:bodyPr/>
          <a:lstStyle/>
          <a:p>
            <a:fld id="{2ABE124A-B5C5-46E0-B944-45307B126769}" type="slidenum">
              <a:rPr lang="en-AU" smtClean="0"/>
              <a:pPr/>
              <a:t>4</a:t>
            </a:fld>
            <a:r>
              <a:rPr lang="en-AU"/>
              <a:t>  |</a:t>
            </a:r>
            <a:endParaRPr lang="en-AU" dirty="0"/>
          </a:p>
        </p:txBody>
      </p:sp>
      <p:pic>
        <p:nvPicPr>
          <p:cNvPr id="14" name="Picture 13" descr="Chart, line chart&#10;&#10;Description automatically generated">
            <a:extLst>
              <a:ext uri="{FF2B5EF4-FFF2-40B4-BE49-F238E27FC236}">
                <a16:creationId xmlns:a16="http://schemas.microsoft.com/office/drawing/2014/main" id="{A470D4E2-0835-43C7-B3C9-CE0839AB19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776" y="1224000"/>
            <a:ext cx="4105926" cy="2589366"/>
          </a:xfrm>
          <a:prstGeom prst="rect">
            <a:avLst/>
          </a:prstGeom>
        </p:spPr>
      </p:pic>
      <p:pic>
        <p:nvPicPr>
          <p:cNvPr id="18" name="Picture 17" descr="Text, letter&#10;&#10;Description automatically generated">
            <a:extLst>
              <a:ext uri="{FF2B5EF4-FFF2-40B4-BE49-F238E27FC236}">
                <a16:creationId xmlns:a16="http://schemas.microsoft.com/office/drawing/2014/main" id="{967DF063-5E5E-4461-81B9-F1E757A5FAD0}"/>
              </a:ext>
            </a:extLst>
          </p:cNvPr>
          <p:cNvPicPr>
            <a:picLocks noChangeAspect="1"/>
          </p:cNvPicPr>
          <p:nvPr/>
        </p:nvPicPr>
        <p:blipFill rotWithShape="1">
          <a:blip r:embed="rId4">
            <a:extLst>
              <a:ext uri="{28A0092B-C50C-407E-A947-70E740481C1C}">
                <a14:useLocalDpi xmlns:a14="http://schemas.microsoft.com/office/drawing/2010/main" val="0"/>
              </a:ext>
            </a:extLst>
          </a:blip>
          <a:srcRect t="33578" b="35853"/>
          <a:stretch/>
        </p:blipFill>
        <p:spPr>
          <a:xfrm>
            <a:off x="815725" y="3816000"/>
            <a:ext cx="3545141" cy="719992"/>
          </a:xfrm>
          <a:prstGeom prst="rect">
            <a:avLst/>
          </a:prstGeom>
        </p:spPr>
      </p:pic>
      <p:sp>
        <p:nvSpPr>
          <p:cNvPr id="7" name="TextBox 6">
            <a:extLst>
              <a:ext uri="{FF2B5EF4-FFF2-40B4-BE49-F238E27FC236}">
                <a16:creationId xmlns:a16="http://schemas.microsoft.com/office/drawing/2014/main" id="{3789A3C2-6CD1-4ADB-A386-9A9ADECBEF9D}"/>
              </a:ext>
            </a:extLst>
          </p:cNvPr>
          <p:cNvSpPr txBox="1"/>
          <p:nvPr/>
        </p:nvSpPr>
        <p:spPr>
          <a:xfrm>
            <a:off x="1202529" y="954824"/>
            <a:ext cx="2418419" cy="369332"/>
          </a:xfrm>
          <a:prstGeom prst="rect">
            <a:avLst/>
          </a:prstGeom>
          <a:noFill/>
        </p:spPr>
        <p:txBody>
          <a:bodyPr wrap="none" rtlCol="0">
            <a:spAutoFit/>
          </a:bodyPr>
          <a:lstStyle/>
          <a:p>
            <a:r>
              <a:rPr lang="en-AU" dirty="0"/>
              <a:t>Surface air temperature</a:t>
            </a:r>
          </a:p>
        </p:txBody>
      </p:sp>
      <p:sp>
        <p:nvSpPr>
          <p:cNvPr id="13" name="TextBox 12">
            <a:extLst>
              <a:ext uri="{FF2B5EF4-FFF2-40B4-BE49-F238E27FC236}">
                <a16:creationId xmlns:a16="http://schemas.microsoft.com/office/drawing/2014/main" id="{AF6D10DD-F5BF-43A7-9333-5511121E0256}"/>
              </a:ext>
            </a:extLst>
          </p:cNvPr>
          <p:cNvSpPr txBox="1"/>
          <p:nvPr/>
        </p:nvSpPr>
        <p:spPr>
          <a:xfrm>
            <a:off x="5552629" y="954000"/>
            <a:ext cx="2418419" cy="369332"/>
          </a:xfrm>
          <a:prstGeom prst="rect">
            <a:avLst/>
          </a:prstGeom>
          <a:noFill/>
        </p:spPr>
        <p:txBody>
          <a:bodyPr wrap="none" rtlCol="0">
            <a:spAutoFit/>
          </a:bodyPr>
          <a:lstStyle/>
          <a:p>
            <a:r>
              <a:rPr lang="en-AU" dirty="0"/>
              <a:t>Surface air temperature</a:t>
            </a:r>
          </a:p>
        </p:txBody>
      </p:sp>
      <p:pic>
        <p:nvPicPr>
          <p:cNvPr id="10" name="Picture 9" descr="Chart, histogram&#10;&#10;Description automatically generated">
            <a:extLst>
              <a:ext uri="{FF2B5EF4-FFF2-40B4-BE49-F238E27FC236}">
                <a16:creationId xmlns:a16="http://schemas.microsoft.com/office/drawing/2014/main" id="{18C4D9E0-1345-4828-B107-14A6456868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0000" y="1224000"/>
            <a:ext cx="4144938" cy="2589366"/>
          </a:xfrm>
          <a:prstGeom prst="rect">
            <a:avLst/>
          </a:prstGeom>
        </p:spPr>
      </p:pic>
      <p:sp>
        <p:nvSpPr>
          <p:cNvPr id="11" name="TextBox 10">
            <a:extLst>
              <a:ext uri="{FF2B5EF4-FFF2-40B4-BE49-F238E27FC236}">
                <a16:creationId xmlns:a16="http://schemas.microsoft.com/office/drawing/2014/main" id="{9283A8CA-BD5B-4998-9D31-C2F6192398CA}"/>
              </a:ext>
            </a:extLst>
          </p:cNvPr>
          <p:cNvSpPr txBox="1"/>
          <p:nvPr/>
        </p:nvSpPr>
        <p:spPr>
          <a:xfrm>
            <a:off x="5495173" y="3813366"/>
            <a:ext cx="2870979" cy="646331"/>
          </a:xfrm>
          <a:prstGeom prst="rect">
            <a:avLst/>
          </a:prstGeom>
          <a:noFill/>
        </p:spPr>
        <p:txBody>
          <a:bodyPr wrap="none" rtlCol="0">
            <a:spAutoFit/>
          </a:bodyPr>
          <a:lstStyle/>
          <a:p>
            <a:r>
              <a:rPr lang="en-AU" dirty="0"/>
              <a:t>Scaled by 2xCO</a:t>
            </a:r>
            <a:r>
              <a:rPr lang="en-AU" baseline="-25000" dirty="0"/>
              <a:t>2</a:t>
            </a:r>
            <a:r>
              <a:rPr lang="en-AU" dirty="0"/>
              <a:t> equilibrium </a:t>
            </a:r>
          </a:p>
          <a:p>
            <a:r>
              <a:rPr lang="en-AU" dirty="0"/>
              <a:t>climate sensitivity</a:t>
            </a:r>
          </a:p>
        </p:txBody>
      </p:sp>
    </p:spTree>
    <p:extLst>
      <p:ext uri="{BB962C8B-B14F-4D97-AF65-F5344CB8AC3E}">
        <p14:creationId xmlns:p14="http://schemas.microsoft.com/office/powerpoint/2010/main" val="61558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2EF19-E092-49C1-8CA3-74A47847606F}"/>
              </a:ext>
            </a:extLst>
          </p:cNvPr>
          <p:cNvSpPr>
            <a:spLocks noGrp="1"/>
          </p:cNvSpPr>
          <p:nvPr>
            <p:ph type="title"/>
          </p:nvPr>
        </p:nvSpPr>
        <p:spPr/>
        <p:txBody>
          <a:bodyPr>
            <a:normAutofit/>
          </a:bodyPr>
          <a:lstStyle/>
          <a:p>
            <a:r>
              <a:rPr lang="en-AU" dirty="0"/>
              <a:t>SSP1-2.6: Anomalies relative to </a:t>
            </a:r>
            <a:r>
              <a:rPr lang="en-AU" dirty="0" err="1"/>
              <a:t>piControl</a:t>
            </a:r>
            <a:endParaRPr lang="en-AU" dirty="0"/>
          </a:p>
        </p:txBody>
      </p:sp>
      <p:sp>
        <p:nvSpPr>
          <p:cNvPr id="4" name="Footer Placeholder 3">
            <a:extLst>
              <a:ext uri="{FF2B5EF4-FFF2-40B4-BE49-F238E27FC236}">
                <a16:creationId xmlns:a16="http://schemas.microsoft.com/office/drawing/2014/main" id="{AAB3A56E-48B0-44B7-8E52-FA0597D8D8E3}"/>
              </a:ext>
            </a:extLst>
          </p:cNvPr>
          <p:cNvSpPr>
            <a:spLocks noGrp="1"/>
          </p:cNvSpPr>
          <p:nvPr>
            <p:ph type="ftr" sz="quarter" idx="11"/>
          </p:nvPr>
        </p:nvSpPr>
        <p:spPr/>
        <p:txBody>
          <a:bodyPr/>
          <a:lstStyle/>
          <a:p>
            <a:r>
              <a:rPr lang="fr-FR"/>
              <a:t>Martin Dix |  CMIP6 SSP extensions</a:t>
            </a:r>
            <a:endParaRPr lang="en-AU"/>
          </a:p>
        </p:txBody>
      </p:sp>
      <p:sp>
        <p:nvSpPr>
          <p:cNvPr id="5" name="Slide Number Placeholder 4">
            <a:extLst>
              <a:ext uri="{FF2B5EF4-FFF2-40B4-BE49-F238E27FC236}">
                <a16:creationId xmlns:a16="http://schemas.microsoft.com/office/drawing/2014/main" id="{ECBBEEBA-AEBD-4EAD-9D1F-AA849A48A1A0}"/>
              </a:ext>
            </a:extLst>
          </p:cNvPr>
          <p:cNvSpPr>
            <a:spLocks noGrp="1"/>
          </p:cNvSpPr>
          <p:nvPr>
            <p:ph type="sldNum" sz="quarter" idx="4"/>
          </p:nvPr>
        </p:nvSpPr>
        <p:spPr/>
        <p:txBody>
          <a:bodyPr/>
          <a:lstStyle/>
          <a:p>
            <a:fld id="{2ABE124A-B5C5-46E0-B944-45307B126769}" type="slidenum">
              <a:rPr lang="en-AU" smtClean="0"/>
              <a:pPr/>
              <a:t>5</a:t>
            </a:fld>
            <a:r>
              <a:rPr lang="en-AU"/>
              <a:t>  |</a:t>
            </a:r>
            <a:endParaRPr lang="en-AU" dirty="0"/>
          </a:p>
        </p:txBody>
      </p:sp>
      <p:pic>
        <p:nvPicPr>
          <p:cNvPr id="18" name="Picture 17" descr="Text, letter&#10;&#10;Description automatically generated">
            <a:extLst>
              <a:ext uri="{FF2B5EF4-FFF2-40B4-BE49-F238E27FC236}">
                <a16:creationId xmlns:a16="http://schemas.microsoft.com/office/drawing/2014/main" id="{967DF063-5E5E-4461-81B9-F1E757A5FAD0}"/>
              </a:ext>
            </a:extLst>
          </p:cNvPr>
          <p:cNvPicPr>
            <a:picLocks noChangeAspect="1"/>
          </p:cNvPicPr>
          <p:nvPr/>
        </p:nvPicPr>
        <p:blipFill rotWithShape="1">
          <a:blip r:embed="rId3">
            <a:extLst>
              <a:ext uri="{28A0092B-C50C-407E-A947-70E740481C1C}">
                <a14:useLocalDpi xmlns:a14="http://schemas.microsoft.com/office/drawing/2010/main" val="0"/>
              </a:ext>
            </a:extLst>
          </a:blip>
          <a:srcRect t="33578" b="35853"/>
          <a:stretch/>
        </p:blipFill>
        <p:spPr>
          <a:xfrm>
            <a:off x="815725" y="3816000"/>
            <a:ext cx="3545141" cy="719992"/>
          </a:xfrm>
          <a:prstGeom prst="rect">
            <a:avLst/>
          </a:prstGeom>
        </p:spPr>
      </p:pic>
      <p:sp>
        <p:nvSpPr>
          <p:cNvPr id="7" name="TextBox 6">
            <a:extLst>
              <a:ext uri="{FF2B5EF4-FFF2-40B4-BE49-F238E27FC236}">
                <a16:creationId xmlns:a16="http://schemas.microsoft.com/office/drawing/2014/main" id="{3789A3C2-6CD1-4ADB-A386-9A9ADECBEF9D}"/>
              </a:ext>
            </a:extLst>
          </p:cNvPr>
          <p:cNvSpPr txBox="1"/>
          <p:nvPr/>
        </p:nvSpPr>
        <p:spPr>
          <a:xfrm>
            <a:off x="1202529" y="954824"/>
            <a:ext cx="2418419" cy="369332"/>
          </a:xfrm>
          <a:prstGeom prst="rect">
            <a:avLst/>
          </a:prstGeom>
          <a:noFill/>
        </p:spPr>
        <p:txBody>
          <a:bodyPr wrap="none" rtlCol="0">
            <a:spAutoFit/>
          </a:bodyPr>
          <a:lstStyle/>
          <a:p>
            <a:r>
              <a:rPr lang="en-AU" dirty="0"/>
              <a:t>Surface air temperature</a:t>
            </a:r>
          </a:p>
        </p:txBody>
      </p:sp>
      <p:sp>
        <p:nvSpPr>
          <p:cNvPr id="13" name="TextBox 12">
            <a:extLst>
              <a:ext uri="{FF2B5EF4-FFF2-40B4-BE49-F238E27FC236}">
                <a16:creationId xmlns:a16="http://schemas.microsoft.com/office/drawing/2014/main" id="{AF6D10DD-F5BF-43A7-9333-5511121E0256}"/>
              </a:ext>
            </a:extLst>
          </p:cNvPr>
          <p:cNvSpPr txBox="1"/>
          <p:nvPr/>
        </p:nvSpPr>
        <p:spPr>
          <a:xfrm>
            <a:off x="5759257" y="954824"/>
            <a:ext cx="1834605" cy="369332"/>
          </a:xfrm>
          <a:prstGeom prst="rect">
            <a:avLst/>
          </a:prstGeom>
          <a:noFill/>
        </p:spPr>
        <p:txBody>
          <a:bodyPr wrap="none" rtlCol="0">
            <a:spAutoFit/>
          </a:bodyPr>
          <a:lstStyle/>
          <a:p>
            <a:r>
              <a:rPr lang="en-AU" dirty="0"/>
              <a:t>TOA net radiation</a:t>
            </a:r>
          </a:p>
        </p:txBody>
      </p:sp>
      <p:pic>
        <p:nvPicPr>
          <p:cNvPr id="8" name="Picture 7" descr="Chart, line chart&#10;&#10;Description automatically generated">
            <a:extLst>
              <a:ext uri="{FF2B5EF4-FFF2-40B4-BE49-F238E27FC236}">
                <a16:creationId xmlns:a16="http://schemas.microsoft.com/office/drawing/2014/main" id="{B443C123-3C76-417C-8F52-86BAC25EDB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0000" y="1224000"/>
            <a:ext cx="4174195" cy="2540602"/>
          </a:xfrm>
          <a:prstGeom prst="rect">
            <a:avLst/>
          </a:prstGeom>
        </p:spPr>
      </p:pic>
      <p:pic>
        <p:nvPicPr>
          <p:cNvPr id="12" name="Picture 11" descr="Chart, histogram&#10;&#10;Description automatically generated">
            <a:extLst>
              <a:ext uri="{FF2B5EF4-FFF2-40B4-BE49-F238E27FC236}">
                <a16:creationId xmlns:a16="http://schemas.microsoft.com/office/drawing/2014/main" id="{B3EDA9FC-583F-4FD5-8912-6C325F88F7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776" y="1224000"/>
            <a:ext cx="4144938" cy="2589366"/>
          </a:xfrm>
          <a:prstGeom prst="rect">
            <a:avLst/>
          </a:prstGeom>
        </p:spPr>
      </p:pic>
    </p:spTree>
    <p:extLst>
      <p:ext uri="{BB962C8B-B14F-4D97-AF65-F5344CB8AC3E}">
        <p14:creationId xmlns:p14="http://schemas.microsoft.com/office/powerpoint/2010/main" val="2492641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2EF19-E092-49C1-8CA3-74A47847606F}"/>
              </a:ext>
            </a:extLst>
          </p:cNvPr>
          <p:cNvSpPr>
            <a:spLocks noGrp="1"/>
          </p:cNvSpPr>
          <p:nvPr>
            <p:ph type="title"/>
          </p:nvPr>
        </p:nvSpPr>
        <p:spPr/>
        <p:txBody>
          <a:bodyPr>
            <a:normAutofit/>
          </a:bodyPr>
          <a:lstStyle/>
          <a:p>
            <a:r>
              <a:rPr lang="en-AU" dirty="0"/>
              <a:t>SSP1-2.6: Anomalies relative to </a:t>
            </a:r>
            <a:r>
              <a:rPr lang="en-AU" dirty="0" err="1"/>
              <a:t>piControl</a:t>
            </a:r>
            <a:endParaRPr lang="en-AU" dirty="0"/>
          </a:p>
        </p:txBody>
      </p:sp>
      <p:sp>
        <p:nvSpPr>
          <p:cNvPr id="4" name="Footer Placeholder 3">
            <a:extLst>
              <a:ext uri="{FF2B5EF4-FFF2-40B4-BE49-F238E27FC236}">
                <a16:creationId xmlns:a16="http://schemas.microsoft.com/office/drawing/2014/main" id="{AAB3A56E-48B0-44B7-8E52-FA0597D8D8E3}"/>
              </a:ext>
            </a:extLst>
          </p:cNvPr>
          <p:cNvSpPr>
            <a:spLocks noGrp="1"/>
          </p:cNvSpPr>
          <p:nvPr>
            <p:ph type="ftr" sz="quarter" idx="11"/>
          </p:nvPr>
        </p:nvSpPr>
        <p:spPr/>
        <p:txBody>
          <a:bodyPr/>
          <a:lstStyle/>
          <a:p>
            <a:r>
              <a:rPr lang="fr-FR"/>
              <a:t>Martin Dix |  CMIP6 SSP extensions</a:t>
            </a:r>
            <a:endParaRPr lang="en-AU"/>
          </a:p>
        </p:txBody>
      </p:sp>
      <p:sp>
        <p:nvSpPr>
          <p:cNvPr id="5" name="Slide Number Placeholder 4">
            <a:extLst>
              <a:ext uri="{FF2B5EF4-FFF2-40B4-BE49-F238E27FC236}">
                <a16:creationId xmlns:a16="http://schemas.microsoft.com/office/drawing/2014/main" id="{ECBBEEBA-AEBD-4EAD-9D1F-AA849A48A1A0}"/>
              </a:ext>
            </a:extLst>
          </p:cNvPr>
          <p:cNvSpPr>
            <a:spLocks noGrp="1"/>
          </p:cNvSpPr>
          <p:nvPr>
            <p:ph type="sldNum" sz="quarter" idx="4"/>
          </p:nvPr>
        </p:nvSpPr>
        <p:spPr/>
        <p:txBody>
          <a:bodyPr/>
          <a:lstStyle/>
          <a:p>
            <a:fld id="{2ABE124A-B5C5-46E0-B944-45307B126769}" type="slidenum">
              <a:rPr lang="en-AU" smtClean="0"/>
              <a:pPr/>
              <a:t>6</a:t>
            </a:fld>
            <a:r>
              <a:rPr lang="en-AU"/>
              <a:t>  |</a:t>
            </a:r>
            <a:endParaRPr lang="en-AU" dirty="0"/>
          </a:p>
        </p:txBody>
      </p:sp>
      <p:pic>
        <p:nvPicPr>
          <p:cNvPr id="18" name="Picture 17" descr="Text, letter&#10;&#10;Description automatically generated">
            <a:extLst>
              <a:ext uri="{FF2B5EF4-FFF2-40B4-BE49-F238E27FC236}">
                <a16:creationId xmlns:a16="http://schemas.microsoft.com/office/drawing/2014/main" id="{967DF063-5E5E-4461-81B9-F1E757A5FAD0}"/>
              </a:ext>
            </a:extLst>
          </p:cNvPr>
          <p:cNvPicPr>
            <a:picLocks noChangeAspect="1"/>
          </p:cNvPicPr>
          <p:nvPr/>
        </p:nvPicPr>
        <p:blipFill rotWithShape="1">
          <a:blip r:embed="rId3">
            <a:extLst>
              <a:ext uri="{28A0092B-C50C-407E-A947-70E740481C1C}">
                <a14:useLocalDpi xmlns:a14="http://schemas.microsoft.com/office/drawing/2010/main" val="0"/>
              </a:ext>
            </a:extLst>
          </a:blip>
          <a:srcRect t="33578" b="35853"/>
          <a:stretch/>
        </p:blipFill>
        <p:spPr>
          <a:xfrm>
            <a:off x="815725" y="3816000"/>
            <a:ext cx="3545141" cy="719992"/>
          </a:xfrm>
          <a:prstGeom prst="rect">
            <a:avLst/>
          </a:prstGeom>
        </p:spPr>
      </p:pic>
      <p:sp>
        <p:nvSpPr>
          <p:cNvPr id="7" name="TextBox 6">
            <a:extLst>
              <a:ext uri="{FF2B5EF4-FFF2-40B4-BE49-F238E27FC236}">
                <a16:creationId xmlns:a16="http://schemas.microsoft.com/office/drawing/2014/main" id="{3789A3C2-6CD1-4ADB-A386-9A9ADECBEF9D}"/>
              </a:ext>
            </a:extLst>
          </p:cNvPr>
          <p:cNvSpPr txBox="1"/>
          <p:nvPr/>
        </p:nvSpPr>
        <p:spPr>
          <a:xfrm>
            <a:off x="1202529" y="954824"/>
            <a:ext cx="2418419" cy="369332"/>
          </a:xfrm>
          <a:prstGeom prst="rect">
            <a:avLst/>
          </a:prstGeom>
          <a:noFill/>
        </p:spPr>
        <p:txBody>
          <a:bodyPr wrap="none" rtlCol="0">
            <a:spAutoFit/>
          </a:bodyPr>
          <a:lstStyle/>
          <a:p>
            <a:r>
              <a:rPr lang="en-AU" dirty="0"/>
              <a:t>Surface air temperature</a:t>
            </a:r>
          </a:p>
        </p:txBody>
      </p:sp>
      <p:sp>
        <p:nvSpPr>
          <p:cNvPr id="13" name="TextBox 12">
            <a:extLst>
              <a:ext uri="{FF2B5EF4-FFF2-40B4-BE49-F238E27FC236}">
                <a16:creationId xmlns:a16="http://schemas.microsoft.com/office/drawing/2014/main" id="{AF6D10DD-F5BF-43A7-9333-5511121E0256}"/>
              </a:ext>
            </a:extLst>
          </p:cNvPr>
          <p:cNvSpPr txBox="1"/>
          <p:nvPr/>
        </p:nvSpPr>
        <p:spPr>
          <a:xfrm>
            <a:off x="5759257" y="954824"/>
            <a:ext cx="2418419" cy="369332"/>
          </a:xfrm>
          <a:prstGeom prst="rect">
            <a:avLst/>
          </a:prstGeom>
          <a:noFill/>
        </p:spPr>
        <p:txBody>
          <a:bodyPr wrap="none" rtlCol="0">
            <a:spAutoFit/>
          </a:bodyPr>
          <a:lstStyle/>
          <a:p>
            <a:r>
              <a:rPr lang="en-AU" dirty="0"/>
              <a:t>Surface air temperature</a:t>
            </a:r>
          </a:p>
        </p:txBody>
      </p:sp>
      <p:pic>
        <p:nvPicPr>
          <p:cNvPr id="12" name="Picture 11" descr="Chart, histogram&#10;&#10;Description automatically generated">
            <a:extLst>
              <a:ext uri="{FF2B5EF4-FFF2-40B4-BE49-F238E27FC236}">
                <a16:creationId xmlns:a16="http://schemas.microsoft.com/office/drawing/2014/main" id="{B3EDA9FC-583F-4FD5-8912-6C325F88F7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776" y="1224000"/>
            <a:ext cx="4144938" cy="2589366"/>
          </a:xfrm>
          <a:prstGeom prst="rect">
            <a:avLst/>
          </a:prstGeom>
        </p:spPr>
      </p:pic>
      <p:pic>
        <p:nvPicPr>
          <p:cNvPr id="10" name="Picture 9" descr="Chart&#10;&#10;Description automatically generated">
            <a:extLst>
              <a:ext uri="{FF2B5EF4-FFF2-40B4-BE49-F238E27FC236}">
                <a16:creationId xmlns:a16="http://schemas.microsoft.com/office/drawing/2014/main" id="{1FEC4376-1373-4E64-8E11-8957821251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0000" y="1224000"/>
            <a:ext cx="4144938" cy="2589366"/>
          </a:xfrm>
          <a:prstGeom prst="rect">
            <a:avLst/>
          </a:prstGeom>
        </p:spPr>
      </p:pic>
      <p:sp>
        <p:nvSpPr>
          <p:cNvPr id="11" name="TextBox 10">
            <a:extLst>
              <a:ext uri="{FF2B5EF4-FFF2-40B4-BE49-F238E27FC236}">
                <a16:creationId xmlns:a16="http://schemas.microsoft.com/office/drawing/2014/main" id="{8E182A14-8593-42DF-8FDC-DB7134561FD7}"/>
              </a:ext>
            </a:extLst>
          </p:cNvPr>
          <p:cNvSpPr txBox="1"/>
          <p:nvPr/>
        </p:nvSpPr>
        <p:spPr>
          <a:xfrm>
            <a:off x="5495173" y="3813366"/>
            <a:ext cx="2870979" cy="646331"/>
          </a:xfrm>
          <a:prstGeom prst="rect">
            <a:avLst/>
          </a:prstGeom>
          <a:noFill/>
        </p:spPr>
        <p:txBody>
          <a:bodyPr wrap="none" rtlCol="0">
            <a:spAutoFit/>
          </a:bodyPr>
          <a:lstStyle/>
          <a:p>
            <a:r>
              <a:rPr lang="en-AU" dirty="0"/>
              <a:t>Scaled by 2xCO</a:t>
            </a:r>
            <a:r>
              <a:rPr lang="en-AU" baseline="-25000" dirty="0"/>
              <a:t>2</a:t>
            </a:r>
            <a:r>
              <a:rPr lang="en-AU" dirty="0"/>
              <a:t> equilibrium </a:t>
            </a:r>
          </a:p>
          <a:p>
            <a:r>
              <a:rPr lang="en-AU" dirty="0"/>
              <a:t>climate sensitivity</a:t>
            </a:r>
          </a:p>
        </p:txBody>
      </p:sp>
    </p:spTree>
    <p:extLst>
      <p:ext uri="{BB962C8B-B14F-4D97-AF65-F5344CB8AC3E}">
        <p14:creationId xmlns:p14="http://schemas.microsoft.com/office/powerpoint/2010/main" val="71365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590EC-CC87-419B-A530-35B50C0C60CA}"/>
              </a:ext>
            </a:extLst>
          </p:cNvPr>
          <p:cNvSpPr>
            <a:spLocks noGrp="1"/>
          </p:cNvSpPr>
          <p:nvPr>
            <p:ph type="title"/>
          </p:nvPr>
        </p:nvSpPr>
        <p:spPr/>
        <p:txBody>
          <a:bodyPr>
            <a:normAutofit fontScale="90000"/>
          </a:bodyPr>
          <a:lstStyle/>
          <a:p>
            <a:r>
              <a:rPr lang="en-AU" dirty="0"/>
              <a:t>SSP5-8.5  </a:t>
            </a:r>
            <a:r>
              <a:rPr lang="en-AU" sz="3100" dirty="0"/>
              <a:t>ACCESS-CM2 2250-2300 relative to </a:t>
            </a:r>
            <a:r>
              <a:rPr lang="en-AU" sz="3100" dirty="0" err="1"/>
              <a:t>piControl</a:t>
            </a:r>
            <a:endParaRPr lang="en-AU" sz="3100" dirty="0"/>
          </a:p>
        </p:txBody>
      </p:sp>
      <p:sp>
        <p:nvSpPr>
          <p:cNvPr id="4" name="Footer Placeholder 3">
            <a:extLst>
              <a:ext uri="{FF2B5EF4-FFF2-40B4-BE49-F238E27FC236}">
                <a16:creationId xmlns:a16="http://schemas.microsoft.com/office/drawing/2014/main" id="{A3ADF96E-497A-4931-9FB6-E0E156C76A37}"/>
              </a:ext>
            </a:extLst>
          </p:cNvPr>
          <p:cNvSpPr>
            <a:spLocks noGrp="1"/>
          </p:cNvSpPr>
          <p:nvPr>
            <p:ph type="ftr" sz="quarter" idx="11"/>
          </p:nvPr>
        </p:nvSpPr>
        <p:spPr/>
        <p:txBody>
          <a:bodyPr/>
          <a:lstStyle/>
          <a:p>
            <a:r>
              <a:rPr lang="fr-FR"/>
              <a:t>Martin Dix |  CMIP6 SSP extensions</a:t>
            </a:r>
            <a:endParaRPr lang="en-AU" dirty="0"/>
          </a:p>
        </p:txBody>
      </p:sp>
      <p:sp>
        <p:nvSpPr>
          <p:cNvPr id="5" name="Slide Number Placeholder 4">
            <a:extLst>
              <a:ext uri="{FF2B5EF4-FFF2-40B4-BE49-F238E27FC236}">
                <a16:creationId xmlns:a16="http://schemas.microsoft.com/office/drawing/2014/main" id="{48503755-E845-4833-B530-477980AD093E}"/>
              </a:ext>
            </a:extLst>
          </p:cNvPr>
          <p:cNvSpPr>
            <a:spLocks noGrp="1"/>
          </p:cNvSpPr>
          <p:nvPr>
            <p:ph type="sldNum" sz="quarter" idx="4"/>
          </p:nvPr>
        </p:nvSpPr>
        <p:spPr/>
        <p:txBody>
          <a:bodyPr/>
          <a:lstStyle/>
          <a:p>
            <a:fld id="{2ABE124A-B5C5-46E0-B944-45307B126769}" type="slidenum">
              <a:rPr lang="en-AU" smtClean="0"/>
              <a:pPr/>
              <a:t>7</a:t>
            </a:fld>
            <a:r>
              <a:rPr lang="en-AU"/>
              <a:t>  |</a:t>
            </a:r>
            <a:endParaRPr lang="en-AU" dirty="0"/>
          </a:p>
        </p:txBody>
      </p:sp>
      <p:pic>
        <p:nvPicPr>
          <p:cNvPr id="7" name="Picture 6" descr="Diagram&#10;&#10;Description automatically generated">
            <a:extLst>
              <a:ext uri="{FF2B5EF4-FFF2-40B4-BE49-F238E27FC236}">
                <a16:creationId xmlns:a16="http://schemas.microsoft.com/office/drawing/2014/main" id="{0E30D787-8C7D-4502-A1A2-250B548769B3}"/>
              </a:ext>
            </a:extLst>
          </p:cNvPr>
          <p:cNvPicPr>
            <a:picLocks noChangeAspect="1"/>
          </p:cNvPicPr>
          <p:nvPr/>
        </p:nvPicPr>
        <p:blipFill rotWithShape="1">
          <a:blip r:embed="rId2">
            <a:extLst>
              <a:ext uri="{28A0092B-C50C-407E-A947-70E740481C1C}">
                <a14:useLocalDpi xmlns:a14="http://schemas.microsoft.com/office/drawing/2010/main" val="0"/>
              </a:ext>
            </a:extLst>
          </a:blip>
          <a:srcRect t="14001" b="9008"/>
          <a:stretch/>
        </p:blipFill>
        <p:spPr>
          <a:xfrm>
            <a:off x="254447" y="974555"/>
            <a:ext cx="3901032" cy="2592716"/>
          </a:xfrm>
          <a:prstGeom prst="rect">
            <a:avLst/>
          </a:prstGeom>
        </p:spPr>
      </p:pic>
      <p:pic>
        <p:nvPicPr>
          <p:cNvPr id="9" name="Picture 8" descr="Graphical user interface, diagram&#10;&#10;Description automatically generated with medium confidence">
            <a:extLst>
              <a:ext uri="{FF2B5EF4-FFF2-40B4-BE49-F238E27FC236}">
                <a16:creationId xmlns:a16="http://schemas.microsoft.com/office/drawing/2014/main" id="{DF4574A0-D354-41FD-9F98-FA5EFD78A9C1}"/>
              </a:ext>
            </a:extLst>
          </p:cNvPr>
          <p:cNvPicPr>
            <a:picLocks noChangeAspect="1"/>
          </p:cNvPicPr>
          <p:nvPr/>
        </p:nvPicPr>
        <p:blipFill rotWithShape="1">
          <a:blip r:embed="rId3">
            <a:extLst>
              <a:ext uri="{28A0092B-C50C-407E-A947-70E740481C1C}">
                <a14:useLocalDpi xmlns:a14="http://schemas.microsoft.com/office/drawing/2010/main" val="0"/>
              </a:ext>
            </a:extLst>
          </a:blip>
          <a:srcRect t="14001" r="-297" b="9008"/>
          <a:stretch/>
        </p:blipFill>
        <p:spPr>
          <a:xfrm>
            <a:off x="4572000" y="974555"/>
            <a:ext cx="3912618" cy="2592716"/>
          </a:xfrm>
          <a:prstGeom prst="rect">
            <a:avLst/>
          </a:prstGeom>
        </p:spPr>
      </p:pic>
      <p:sp>
        <p:nvSpPr>
          <p:cNvPr id="10" name="TextBox 9">
            <a:extLst>
              <a:ext uri="{FF2B5EF4-FFF2-40B4-BE49-F238E27FC236}">
                <a16:creationId xmlns:a16="http://schemas.microsoft.com/office/drawing/2014/main" id="{0A0E11C6-195D-4124-BAC1-D521BD6CDC00}"/>
              </a:ext>
            </a:extLst>
          </p:cNvPr>
          <p:cNvSpPr txBox="1"/>
          <p:nvPr/>
        </p:nvSpPr>
        <p:spPr>
          <a:xfrm>
            <a:off x="677994" y="3599560"/>
            <a:ext cx="3181444" cy="646331"/>
          </a:xfrm>
          <a:prstGeom prst="rect">
            <a:avLst/>
          </a:prstGeom>
          <a:noFill/>
        </p:spPr>
        <p:txBody>
          <a:bodyPr wrap="square" rtlCol="0">
            <a:spAutoFit/>
          </a:bodyPr>
          <a:lstStyle/>
          <a:p>
            <a:r>
              <a:rPr lang="en-AU" dirty="0"/>
              <a:t>Annual mean surface air temperature</a:t>
            </a:r>
          </a:p>
        </p:txBody>
      </p:sp>
      <p:sp>
        <p:nvSpPr>
          <p:cNvPr id="11" name="TextBox 10">
            <a:extLst>
              <a:ext uri="{FF2B5EF4-FFF2-40B4-BE49-F238E27FC236}">
                <a16:creationId xmlns:a16="http://schemas.microsoft.com/office/drawing/2014/main" id="{26BAFF6F-264D-470A-87DC-445EFBF7FBB4}"/>
              </a:ext>
            </a:extLst>
          </p:cNvPr>
          <p:cNvSpPr txBox="1"/>
          <p:nvPr/>
        </p:nvSpPr>
        <p:spPr>
          <a:xfrm>
            <a:off x="5094281" y="3615705"/>
            <a:ext cx="3181444" cy="646331"/>
          </a:xfrm>
          <a:prstGeom prst="rect">
            <a:avLst/>
          </a:prstGeom>
          <a:noFill/>
        </p:spPr>
        <p:txBody>
          <a:bodyPr wrap="square" rtlCol="0">
            <a:spAutoFit/>
          </a:bodyPr>
          <a:lstStyle/>
          <a:p>
            <a:r>
              <a:rPr lang="en-AU" dirty="0"/>
              <a:t>Percentage change in annual mean precipitation</a:t>
            </a:r>
          </a:p>
        </p:txBody>
      </p:sp>
    </p:spTree>
    <p:extLst>
      <p:ext uri="{BB962C8B-B14F-4D97-AF65-F5344CB8AC3E}">
        <p14:creationId xmlns:p14="http://schemas.microsoft.com/office/powerpoint/2010/main" val="1765943981"/>
      </p:ext>
    </p:extLst>
  </p:cSld>
  <p:clrMapOvr>
    <a:masterClrMapping/>
  </p:clrMapOvr>
</p:sld>
</file>

<file path=ppt/theme/theme1.xml><?xml version="1.0" encoding="utf-8"?>
<a:theme xmlns:a="http://schemas.openxmlformats.org/drawingml/2006/main" name="CSIRO Theme - OA Review">
  <a:themeElements>
    <a:clrScheme name="CSIRO Sky">
      <a:dk1>
        <a:sysClr val="windowText" lastClr="000000"/>
      </a:dk1>
      <a:lt1>
        <a:srgbClr val="FFFFFF"/>
      </a:lt1>
      <a:dk2>
        <a:srgbClr val="000000"/>
      </a:dk2>
      <a:lt2>
        <a:srgbClr val="FFFFFF"/>
      </a:lt2>
      <a:accent1>
        <a:srgbClr val="41B6E6"/>
      </a:accent1>
      <a:accent2>
        <a:srgbClr val="004B87"/>
      </a:accent2>
      <a:accent3>
        <a:srgbClr val="78BE20"/>
      </a:accent3>
      <a:accent4>
        <a:srgbClr val="4A7729"/>
      </a:accent4>
      <a:accent5>
        <a:srgbClr val="00A9CE"/>
      </a:accent5>
      <a:accent6>
        <a:srgbClr val="00313C"/>
      </a:accent6>
      <a:hlink>
        <a:srgbClr val="9FAEE5"/>
      </a:hlink>
      <a:folHlink>
        <a:srgbClr val="1E22AA"/>
      </a:folHlink>
    </a:clrScheme>
    <a:fontScheme name="CSIRO fonts">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B0BBBEF49E70E4EB47049F3E1CFC54E" ma:contentTypeVersion="0" ma:contentTypeDescription="Create a new document." ma:contentTypeScope="" ma:versionID="0831a169ef363171d7d753091f4d24f2">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DD39FA-858E-49F0-8874-BAF5DA398AD5}">
  <ds:schemaRefs>
    <ds:schemaRef ds:uri="http://schemas.microsoft.com/sharepoint/v3/contenttype/forms"/>
  </ds:schemaRefs>
</ds:datastoreItem>
</file>

<file path=customXml/itemProps2.xml><?xml version="1.0" encoding="utf-8"?>
<ds:datastoreItem xmlns:ds="http://schemas.openxmlformats.org/officeDocument/2006/customXml" ds:itemID="{06F1F81A-E282-4178-85D8-E89AB2237F08}">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A04E79EF-F1FE-46B7-B4F2-2EDFB4F9A8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PowerPoint Widescreen</Template>
  <TotalTime>64180</TotalTime>
  <Words>245</Words>
  <Application>Microsoft Office PowerPoint</Application>
  <PresentationFormat>On-screen Show (16:9)</PresentationFormat>
  <Paragraphs>52</Paragraphs>
  <Slides>7</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CSIRO Theme - OA Review</vt:lpstr>
      <vt:lpstr>CMIP6 SSP extensions to 2300  </vt:lpstr>
      <vt:lpstr>SSP extensions to 2300</vt:lpstr>
      <vt:lpstr>SSP5-8.5: Anomalies relative to piControl</vt:lpstr>
      <vt:lpstr>SSP5-8.5: Anomalies relative to piControl</vt:lpstr>
      <vt:lpstr>SSP1-2.6: Anomalies relative to piControl</vt:lpstr>
      <vt:lpstr>SSP1-2.6: Anomalies relative to piControl</vt:lpstr>
      <vt:lpstr>SSP5-8.5  ACCESS-CM2 2250-2300 relative to piControl</vt:lpstr>
    </vt:vector>
  </TitlesOfParts>
  <Company>CSIRO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OA ECR PowerPoint</dc:title>
  <dc:creator>Gerbing, Chris (Comms, Clayton)</dc:creator>
  <cp:lastModifiedBy>Martin Dix</cp:lastModifiedBy>
  <cp:revision>411</cp:revision>
  <cp:lastPrinted>2018-10-08T09:00:12Z</cp:lastPrinted>
  <dcterms:created xsi:type="dcterms:W3CDTF">2018-08-22T22:06:23Z</dcterms:created>
  <dcterms:modified xsi:type="dcterms:W3CDTF">2021-06-09T03:26:59Z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0x0101003B0BBBEF49E70E4EB47049F3E1CFC54E</vt:lpwstr>
  </property>
</Properties>
</file>