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8" r:id="rId4"/>
    <p:sldId id="260" r:id="rId5"/>
    <p:sldId id="270" r:id="rId6"/>
    <p:sldId id="276" r:id="rId7"/>
    <p:sldId id="264" r:id="rId8"/>
    <p:sldId id="261" r:id="rId9"/>
    <p:sldId id="265" r:id="rId10"/>
    <p:sldId id="262" r:id="rId11"/>
    <p:sldId id="271" r:id="rId12"/>
    <p:sldId id="272" r:id="rId13"/>
    <p:sldId id="268" r:id="rId14"/>
    <p:sldId id="269" r:id="rId15"/>
    <p:sldId id="277" r:id="rId16"/>
    <p:sldId id="278" r:id="rId17"/>
    <p:sldId id="274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7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174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4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3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3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7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3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1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3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205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6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7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7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4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9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0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1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00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6825" y="1196752"/>
            <a:ext cx="7332663" cy="925011"/>
          </a:xfrm>
        </p:spPr>
        <p:txBody>
          <a:bodyPr/>
          <a:lstStyle/>
          <a:p>
            <a:r>
              <a:rPr lang="en-US" dirty="0" smtClean="0">
                <a:solidFill>
                  <a:srgbClr val="0099CC"/>
                </a:solidFill>
              </a:rPr>
              <a:t>Cylc and SMS Interoperable Suite</a:t>
            </a:r>
            <a:r>
              <a:rPr lang="en-AU" dirty="0" smtClean="0">
                <a:solidFill>
                  <a:srgbClr val="0099CC"/>
                </a:solidFill>
              </a:rPr>
              <a:t/>
            </a:r>
            <a:br>
              <a:rPr lang="en-AU" dirty="0" smtClean="0">
                <a:solidFill>
                  <a:srgbClr val="0099CC"/>
                </a:solidFill>
              </a:rPr>
            </a:br>
            <a:endParaRPr lang="en-AU" sz="2400" dirty="0" smtClean="0">
              <a:solidFill>
                <a:srgbClr val="006F93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5736" y="4208016"/>
            <a:ext cx="3308689" cy="1081534"/>
          </a:xfrm>
        </p:spPr>
        <p:txBody>
          <a:bodyPr/>
          <a:lstStyle/>
          <a:p>
            <a:pPr eaLnBrk="1" hangingPunct="1"/>
            <a:r>
              <a:rPr lang="en-AU" b="0" dirty="0" smtClean="0"/>
              <a:t>Wenming LU, Mike NAUGHTON</a:t>
            </a:r>
          </a:p>
          <a:p>
            <a:r>
              <a:rPr lang="en-AU" b="0" dirty="0" smtClean="0">
                <a:hlinkClick r:id=""/>
              </a:rPr>
              <a:t>lwenming@bom.gov.au</a:t>
            </a:r>
          </a:p>
          <a:p>
            <a:r>
              <a:rPr lang="en-AU" b="0" dirty="0" smtClean="0">
                <a:hlinkClick r:id=""/>
              </a:rPr>
              <a:t>mjn@bom.gov.au</a:t>
            </a:r>
            <a:endParaRPr lang="en-AU" b="0" dirty="0" smtClean="0"/>
          </a:p>
          <a:p>
            <a:pPr eaLnBrk="1" hangingPunct="1"/>
            <a:r>
              <a:rPr lang="en-AU" b="0" dirty="0" smtClean="0"/>
              <a:t>ESM, Oct 14 2014</a:t>
            </a:r>
          </a:p>
        </p:txBody>
      </p:sp>
      <p:sp>
        <p:nvSpPr>
          <p:cNvPr id="3076" name="Text Box 57"/>
          <p:cNvSpPr txBox="1">
            <a:spLocks noChangeArrowheads="1"/>
          </p:cNvSpPr>
          <p:nvPr/>
        </p:nvSpPr>
        <p:spPr bwMode="auto">
          <a:xfrm>
            <a:off x="1266825" y="2239963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400" dirty="0">
                <a:solidFill>
                  <a:srgbClr val="006F93"/>
                </a:solidFill>
              </a:rPr>
              <a:t>www.cawcr.gov.au</a:t>
            </a:r>
            <a:endParaRPr lang="en-AU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Cylc-SMS: Scheduler </a:t>
            </a:r>
            <a:r>
              <a:rPr lang="en-AU" smtClean="0"/>
              <a:t>Specific Feature</a:t>
            </a:r>
            <a:endParaRPr lang="en-A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65" y="1700808"/>
            <a:ext cx="4330313" cy="46907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1" y="1700808"/>
            <a:ext cx="4443787" cy="470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2770" y="12845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Cylc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12712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SMS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4932040" y="5805264"/>
            <a:ext cx="792088" cy="10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4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Cylc-SMS Interoperable Suite: Task Script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11" y="3217527"/>
            <a:ext cx="4410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4452"/>
            <a:ext cx="452819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23928" y="4221088"/>
            <a:ext cx="3744416" cy="108012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3004" y="2503498"/>
            <a:ext cx="942732" cy="11739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675" y="368707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Ignored in Cylc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211763" y="10512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  <a:r>
              <a:rPr lang="en-AU" dirty="0" smtClean="0"/>
              <a:t>elloworld.sh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7728123" y="28553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env</a:t>
            </a:r>
            <a:endParaRPr lang="en-AU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59832" y="1556792"/>
            <a:ext cx="1584176" cy="1667900"/>
          </a:xfrm>
          <a:prstGeom prst="straightConnector1">
            <a:avLst/>
          </a:prstGeom>
          <a:ln w="101600">
            <a:solidFill>
              <a:srgbClr val="FF0000">
                <a:alpha val="32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27584" y="2016000"/>
            <a:ext cx="3024336" cy="44265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3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Running Cylc-SMS </a:t>
            </a:r>
            <a:r>
              <a:rPr lang="en-AU" dirty="0" smtClean="0"/>
              <a:t>Interoperable </a:t>
            </a:r>
            <a:r>
              <a:rPr lang="en-AU" dirty="0" smtClean="0"/>
              <a:t>Suite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72270" y="10069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Cylc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7297550" y="4420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SMS</a:t>
            </a:r>
            <a:endParaRPr lang="en-A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1" y="1006938"/>
            <a:ext cx="41719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79" y="4420216"/>
            <a:ext cx="3005138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Cylc-SMS Interoperable Suite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72270" y="10069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Cylc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7323647" y="44297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SMS</a:t>
            </a:r>
            <a:endParaRPr lang="en-A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1" y="1006938"/>
            <a:ext cx="41719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1" y="1006938"/>
            <a:ext cx="4168140" cy="294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79" y="4420216"/>
            <a:ext cx="3005138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79" y="4424187"/>
            <a:ext cx="3009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5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Cylc-SMS Interoperable Suite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372270" y="10069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Cylc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995046" y="44297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SMS</a:t>
            </a:r>
            <a:endParaRPr lang="en-A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1" y="1006938"/>
            <a:ext cx="41719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1" y="1006938"/>
            <a:ext cx="4168140" cy="294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1" y="1022966"/>
            <a:ext cx="4168140" cy="294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21" y="1399395"/>
            <a:ext cx="3609145" cy="25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79" y="4420216"/>
            <a:ext cx="3005138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79" y="4424187"/>
            <a:ext cx="3009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79" y="4424186"/>
            <a:ext cx="30114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89" y="3909837"/>
            <a:ext cx="300609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36092" y="2707453"/>
            <a:ext cx="1252264" cy="23064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58" y="5241750"/>
            <a:ext cx="1249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2" y="5013176"/>
            <a:ext cx="432048" cy="144016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5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APS1 ACCESS-C(</a:t>
            </a:r>
            <a:r>
              <a:rPr lang="en-AU" dirty="0" err="1" smtClean="0"/>
              <a:t>ity</a:t>
            </a:r>
            <a:r>
              <a:rPr lang="en-AU" dirty="0" smtClean="0"/>
              <a:t>) NWP suite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9741" y="1628800"/>
            <a:ext cx="3805684" cy="429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dirty="0"/>
              <a:t>This idea is practical in real-world complex suites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dirty="0" smtClean="0"/>
              <a:t>We have developed the     APS1 ACCESS-C NWP suite  in interoperable Cylc-SMS  framework on                        NCI accessdev-raijin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endParaRPr lang="en-US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524" y="2636912"/>
            <a:ext cx="38573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0242" y="2060848"/>
            <a:ext cx="170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ACCESS-City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571518" y="3506187"/>
            <a:ext cx="17742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8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5382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dirty="0" smtClean="0"/>
              <a:t>Design for interoperable Cylc-SMS suite has been explained based on differences in the mode of operations of Cylc and SMS job schedulers.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dirty="0" smtClean="0"/>
              <a:t>More complex suites can be done the same way, but this becomes more difficult to manage if advanced features such as inter-cycle dependencies and the complex triggering are used in either scheduler.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b="1" dirty="0"/>
              <a:t>W</a:t>
            </a:r>
            <a:r>
              <a:rPr lang="en-US" b="1" dirty="0" smtClean="0"/>
              <a:t>e still recommend Cylc</a:t>
            </a:r>
            <a:r>
              <a:rPr lang="en-US" dirty="0" smtClean="0"/>
              <a:t>!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52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1627188" y="4267200"/>
            <a:ext cx="7200900" cy="900113"/>
          </a:xfrm>
        </p:spPr>
        <p:txBody>
          <a:bodyPr/>
          <a:lstStyle/>
          <a:p>
            <a:pPr eaLnBrk="1" hangingPunct="1"/>
            <a:r>
              <a:rPr lang="en-AU" sz="4400" smtClean="0"/>
              <a:t>Thank you</a:t>
            </a:r>
          </a:p>
        </p:txBody>
      </p:sp>
      <p:sp>
        <p:nvSpPr>
          <p:cNvPr id="5123" name="Text Box 41"/>
          <p:cNvSpPr txBox="1">
            <a:spLocks noChangeArrowheads="1"/>
          </p:cNvSpPr>
          <p:nvPr/>
        </p:nvSpPr>
        <p:spPr bwMode="auto">
          <a:xfrm>
            <a:off x="2022475" y="322263"/>
            <a:ext cx="5965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12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2875"/>
            <a:ext cx="1457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" y="33528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7" name="Rectangle 47"/>
          <p:cNvSpPr>
            <a:spLocks noChangeArrowheads="1"/>
          </p:cNvSpPr>
          <p:nvPr/>
        </p:nvSpPr>
        <p:spPr bwMode="auto">
          <a:xfrm>
            <a:off x="1307427" y="2204864"/>
            <a:ext cx="492075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2800" b="1" dirty="0"/>
              <a:t>Thank </a:t>
            </a:r>
            <a:r>
              <a:rPr lang="en-AU" sz="2800" b="1" dirty="0" smtClean="0"/>
              <a:t>you, and Questions?</a:t>
            </a:r>
            <a:r>
              <a:rPr lang="en-AU" sz="2800" b="1" dirty="0" smtClean="0">
                <a:solidFill>
                  <a:srgbClr val="FFFFFF"/>
                </a:solidFill>
              </a:rPr>
              <a:t>?</a:t>
            </a:r>
            <a:endParaRPr lang="en-AU" sz="2800" b="1" dirty="0">
              <a:solidFill>
                <a:srgbClr val="FFFFFF"/>
              </a:solidFill>
            </a:endParaRPr>
          </a:p>
        </p:txBody>
      </p:sp>
      <p:sp>
        <p:nvSpPr>
          <p:cNvPr id="5128" name="Text Box 48"/>
          <p:cNvSpPr txBox="1">
            <a:spLocks noChangeArrowheads="1"/>
          </p:cNvSpPr>
          <p:nvPr/>
        </p:nvSpPr>
        <p:spPr bwMode="auto">
          <a:xfrm>
            <a:off x="1230312" y="6021288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400" dirty="0"/>
              <a:t>www.cawcr.gov.au</a:t>
            </a:r>
            <a:endParaRPr lang="en-AU" sz="1300" dirty="0"/>
          </a:p>
        </p:txBody>
      </p:sp>
      <p:pic>
        <p:nvPicPr>
          <p:cNvPr id="5129" name="Picture 49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100013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54983" y="3208784"/>
            <a:ext cx="3856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9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Cylc and SMS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5382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800" dirty="0"/>
              <a:t>Cylc ("silk") is a suite engine and meta-scheduler that specializes in suites of cycling tasks for weather forecasting, climate modeling, and related processing (it can also be used for one-off workflows of non-cycling tasks, which is a simpler problem). </a:t>
            </a:r>
            <a:endParaRPr lang="en-US" sz="1800" dirty="0" smtClean="0"/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800" dirty="0" smtClean="0"/>
              <a:t>SMS </a:t>
            </a:r>
            <a:r>
              <a:rPr lang="en-US" sz="1800" dirty="0"/>
              <a:t>(Supervisor Monitor Scheduler) is an application that enables users to run a large number of programs which may have dependencies on one another, and in time, in a controlled environment with reasonable tolerance of both hardware and software failures, combined with good restart capabilities.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29746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SMS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35215" cy="484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SMS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12776"/>
            <a:ext cx="7435215" cy="479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Cylc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1" y="1412776"/>
            <a:ext cx="7996238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7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Why Cylc and SMS Interoperable Suite?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538287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/>
              <a:t>Cylc is the default scheduler for research ACCESS NWP suites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/>
              <a:t>New versions of ACCESS NWP systems are developed in CAWCR ESM(Earth System Modeling) and the experimental suites are running in Cylc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 smtClean="0"/>
              <a:t>New ACCESS suites will be handed over to </a:t>
            </a:r>
            <a:r>
              <a:rPr lang="fr-FR" sz="1800" dirty="0"/>
              <a:t>BNOC (Bureau National Operations </a:t>
            </a:r>
            <a:r>
              <a:rPr lang="fr-FR" sz="1800" dirty="0" smtClean="0"/>
              <a:t>Centre) for </a:t>
            </a:r>
            <a:r>
              <a:rPr lang="fr-FR" sz="1800" dirty="0" err="1" smtClean="0"/>
              <a:t>operations</a:t>
            </a:r>
            <a:r>
              <a:rPr lang="fr-FR" sz="1800" dirty="0" smtClean="0"/>
              <a:t> </a:t>
            </a:r>
            <a:r>
              <a:rPr lang="fr-FR" sz="1800" dirty="0" err="1" smtClean="0"/>
              <a:t>when</a:t>
            </a:r>
            <a:r>
              <a:rPr lang="fr-FR" sz="1800" dirty="0" smtClean="0"/>
              <a:t> </a:t>
            </a:r>
            <a:r>
              <a:rPr lang="fr-FR" sz="1800" dirty="0" err="1" smtClean="0"/>
              <a:t>ready</a:t>
            </a:r>
            <a:r>
              <a:rPr lang="fr-FR" sz="1800" dirty="0" smtClean="0"/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/>
              <a:t>BNOC has been using SMS for more than 20 years for operational suites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/>
              <a:t>BNOC is running about 60 operational suites using SMS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/>
              <a:t>BNOC is looking into a possible upgrade: Cylc, ecFlow or sticking to SMS? 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endParaRPr lang="en-US" sz="1800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25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Why Cylc and SMS Interoperable Suite?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endParaRPr lang="en-A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5382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F93"/>
                </a:solidFill>
                <a:latin typeface="+mn-lt"/>
                <a:ea typeface="+mn-ea"/>
                <a:cs typeface="+mn-cs"/>
              </a:defRPr>
            </a:lvl1pPr>
            <a:lvl2pPr marL="538163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89376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5730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6176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0748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5320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29892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446463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700" dirty="0" smtClean="0"/>
              <a:t>Ideally</a:t>
            </a:r>
            <a:r>
              <a:rPr lang="en-US" sz="1700" dirty="0"/>
              <a:t>, BNOC chooses Cylc </a:t>
            </a:r>
            <a:r>
              <a:rPr lang="en-US" sz="1700" dirty="0" smtClean="0"/>
              <a:t>so handover will be straightforward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700" dirty="0" smtClean="0"/>
              <a:t>BNOC chooses ecFlow or SMS, suites must be redone to be operational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700" dirty="0" smtClean="0"/>
              <a:t>Mike Naughton proposed to have a design of </a:t>
            </a:r>
            <a:r>
              <a:rPr lang="en-US" sz="1700" b="1" dirty="0" smtClean="0"/>
              <a:t>dual</a:t>
            </a:r>
            <a:r>
              <a:rPr lang="en-US" sz="1700" dirty="0" smtClean="0"/>
              <a:t> </a:t>
            </a:r>
            <a:r>
              <a:rPr lang="en-US" sz="1700" dirty="0"/>
              <a:t>or </a:t>
            </a:r>
            <a:r>
              <a:rPr lang="en-US" sz="1700" b="1" dirty="0" smtClean="0"/>
              <a:t>interoperable</a:t>
            </a:r>
            <a:r>
              <a:rPr lang="en-US" sz="1700" dirty="0" smtClean="0"/>
              <a:t> </a:t>
            </a:r>
            <a:r>
              <a:rPr lang="en-US" sz="1700" dirty="0"/>
              <a:t>Cylc-SMS suite </a:t>
            </a:r>
            <a:r>
              <a:rPr lang="en-US" sz="1700" dirty="0" smtClean="0"/>
              <a:t>to reduce potential handover time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700" dirty="0" smtClean="0"/>
              <a:t>After research and experiments, We are finally convinced an interoperable Cylc-SMS suite is practical – </a:t>
            </a:r>
            <a:r>
              <a:rPr lang="en-US" sz="1700" dirty="0" err="1" smtClean="0"/>
              <a:t>HelloWorld</a:t>
            </a:r>
            <a:r>
              <a:rPr lang="en-US" sz="1700" dirty="0"/>
              <a:t> </a:t>
            </a:r>
            <a:r>
              <a:rPr lang="en-US" sz="1700" dirty="0" smtClean="0"/>
              <a:t>suite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700" dirty="0" smtClean="0"/>
              <a:t>This is only a demo to show the design is achievable but we do not recommend the design: </a:t>
            </a:r>
            <a:r>
              <a:rPr lang="en-US" sz="1700" b="1" dirty="0" smtClean="0"/>
              <a:t>we recommend Cylc</a:t>
            </a:r>
            <a:r>
              <a:rPr lang="en-US" sz="1700" dirty="0" smtClean="0"/>
              <a:t>!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08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Cylc-SMS Interoperable Suite: Definition File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65" y="1700808"/>
            <a:ext cx="4330313" cy="46907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1" y="1700808"/>
            <a:ext cx="4443787" cy="470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2770" y="12845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Cylc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12712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SMS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389760" y="4454131"/>
            <a:ext cx="4110232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0" y="1944000"/>
            <a:ext cx="4330313" cy="14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9760" y="4653136"/>
            <a:ext cx="2670072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Cylc-SMS Interoperable Suite: Task Script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3815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940507"/>
            <a:ext cx="48101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267744" y="3429000"/>
            <a:ext cx="1368152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55776" y="4365104"/>
            <a:ext cx="1008112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5776" y="5301208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39297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PBS headers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06628" y="50851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SMS include headers</a:t>
            </a:r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35896" y="2768377"/>
            <a:ext cx="1728192" cy="1884759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9044" y="119675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start.sh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6695846" y="258371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start.sms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851920" y="4725144"/>
            <a:ext cx="2843926" cy="43204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/>
      <p:bldP spid="3" grpId="0" animBg="1"/>
    </p:bldLst>
  </p:timing>
</p:sld>
</file>

<file path=ppt/theme/theme1.xml><?xml version="1.0" encoding="utf-8"?>
<a:theme xmlns:a="http://schemas.openxmlformats.org/drawingml/2006/main" name="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602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template_ppt_cawcr2</vt:lpstr>
      <vt:lpstr>1_template_ppt_cawcr2</vt:lpstr>
      <vt:lpstr>2_template_ppt_cawcr2</vt:lpstr>
      <vt:lpstr>Cylc and SMS Interoperable Suite </vt:lpstr>
      <vt:lpstr>Cylc and SMS</vt:lpstr>
      <vt:lpstr>SMS</vt:lpstr>
      <vt:lpstr>SMS</vt:lpstr>
      <vt:lpstr>Cylc</vt:lpstr>
      <vt:lpstr>Why Cylc and SMS Interoperable Suite?</vt:lpstr>
      <vt:lpstr>Why Cylc and SMS Interoperable Suite?</vt:lpstr>
      <vt:lpstr>Cylc-SMS Interoperable Suite: Definition File</vt:lpstr>
      <vt:lpstr>Cylc-SMS Interoperable Suite: Task Script</vt:lpstr>
      <vt:lpstr>Cylc-SMS: Scheduler Specific Feature</vt:lpstr>
      <vt:lpstr>Cylc-SMS Interoperable Suite: Task Script 2</vt:lpstr>
      <vt:lpstr>Running Cylc-SMS Interoperable Suite</vt:lpstr>
      <vt:lpstr>Running Cylc-SMS Interoperable Suite</vt:lpstr>
      <vt:lpstr>Running Cylc-SMS Interoperable Suite</vt:lpstr>
      <vt:lpstr>APS1 ACCESS-C(ity) NWP suite</vt:lpstr>
      <vt:lpstr>Summary</vt:lpstr>
      <vt:lpstr>Thank you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Wenming Lu</dc:creator>
  <cp:lastModifiedBy>Wenming Lu</cp:lastModifiedBy>
  <cp:revision>253</cp:revision>
  <dcterms:created xsi:type="dcterms:W3CDTF">2014-09-22T00:55:38Z</dcterms:created>
  <dcterms:modified xsi:type="dcterms:W3CDTF">2014-10-07T04:40:29Z</dcterms:modified>
</cp:coreProperties>
</file>