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77" r:id="rId4"/>
    <p:sldId id="269" r:id="rId5"/>
    <p:sldId id="268" r:id="rId6"/>
    <p:sldId id="274" r:id="rId7"/>
    <p:sldId id="272" r:id="rId8"/>
    <p:sldId id="275" r:id="rId9"/>
    <p:sldId id="270" r:id="rId10"/>
    <p:sldId id="271" r:id="rId11"/>
    <p:sldId id="278" r:id="rId12"/>
    <p:sldId id="273" r:id="rId13"/>
    <p:sldId id="267" r:id="rId14"/>
  </p:sldIdLst>
  <p:sldSz cx="9144000" cy="6858000" type="screen4x3"/>
  <p:notesSz cx="6797675" cy="99266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93"/>
    <a:srgbClr val="74A18E"/>
    <a:srgbClr val="5998C8"/>
    <a:srgbClr val="999999"/>
    <a:srgbClr val="0099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1" autoAdjust="0"/>
    <p:restoredTop sz="94627" autoAdjust="0"/>
  </p:normalViewPr>
  <p:slideViewPr>
    <p:cSldViewPr snapToGrid="0"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C8DE349-EA6C-4379-9B00-AEEDB143B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838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2324100" y="6157913"/>
            <a:ext cx="48133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hangingPunct="1"/>
            <a:r>
              <a:rPr lang="en-AU" sz="1100" b="1"/>
              <a:t>A partnership between CSIRO and the Bureau of Meteorology</a:t>
            </a:r>
          </a:p>
        </p:txBody>
      </p:sp>
      <p:pic>
        <p:nvPicPr>
          <p:cNvPr id="5" name="Picture 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842000"/>
            <a:ext cx="1295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888"/>
            <a:ext cx="91440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3" descr="CSIRO_Grad_RGB_h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903913"/>
            <a:ext cx="8778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54063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48424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38C6E-33A1-4B81-B2A7-7D25669AF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062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11125"/>
            <a:ext cx="2051050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5"/>
            <a:ext cx="6000750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190DD-9A0F-4721-A18F-E6B1B7375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718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2C938-178D-4EE1-8B43-F1658B860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576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BD351-407B-4D08-A99B-1B125B018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383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75D93-5C28-42C4-9B21-858286AD3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229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B1D0C-3D49-4CD1-AE3A-78D6183A1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2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CD572-DA40-4391-8660-13122B4C2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625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0867F-89DC-45F0-AE39-4E2492B8A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12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8D7B-5C8D-45FA-9B7E-165DD47E1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158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3596F-6B11-4D8F-B51E-FACC3E2F6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833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38588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3650" y="6423025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006F93"/>
                </a:solidFill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pic>
        <p:nvPicPr>
          <p:cNvPr id="1028" name="Picture 4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100763"/>
            <a:ext cx="10572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3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38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6F93"/>
                </a:solidFill>
              </a:defRPr>
            </a:lvl1pPr>
          </a:lstStyle>
          <a:p>
            <a:pPr>
              <a:defRPr/>
            </a:pPr>
            <a:fld id="{EE8CDCA7-CB5C-4397-B0B8-70F9E321D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4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34475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5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pic>
        <p:nvPicPr>
          <p:cNvPr id="1033" name="Picture 46" descr="CSIRO_Grad_RGB_hr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249988"/>
            <a:ext cx="58261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+mn-lt"/>
          <a:ea typeface="+mn-ea"/>
          <a:cs typeface="+mn-cs"/>
        </a:defRPr>
      </a:lvl1pPr>
      <a:lvl2pPr marL="538163" indent="-1778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763" indent="-1762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7300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6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8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etomi.github.io/rose/doc/rose.html" TargetMode="External"/><Relationship Id="rId2" Type="http://schemas.openxmlformats.org/officeDocument/2006/relationships/hyperlink" Target="https://trac.nci.org.au/trac/access/wiki/UMRoseExe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tomi.github.io/fcm/doc/user_guide/" TargetMode="External"/><Relationship Id="rId4" Type="http://schemas.openxmlformats.org/officeDocument/2006/relationships/hyperlink" Target="http://metomi.github.io/rose/doc/rose-rug-task-run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747713"/>
            <a:ext cx="7313613" cy="1008062"/>
          </a:xfrm>
        </p:spPr>
        <p:txBody>
          <a:bodyPr/>
          <a:lstStyle/>
          <a:p>
            <a:pPr eaLnBrk="1" hangingPunct="1"/>
            <a:r>
              <a:rPr lang="en-AU" dirty="0" smtClean="0">
                <a:solidFill>
                  <a:srgbClr val="0099CC"/>
                </a:solidFill>
              </a:rPr>
              <a:t>Building the UM within Rose/</a:t>
            </a:r>
            <a:r>
              <a:rPr lang="en-AU" dirty="0" err="1" smtClean="0">
                <a:solidFill>
                  <a:srgbClr val="0099CC"/>
                </a:solidFill>
              </a:rPr>
              <a:t>Cylc</a:t>
            </a:r>
            <a:r>
              <a:rPr lang="en-AU" dirty="0" smtClean="0">
                <a:solidFill>
                  <a:srgbClr val="0099CC"/>
                </a:solidFill>
              </a:rPr>
              <a:t/>
            </a:r>
            <a:br>
              <a:rPr lang="en-AU" dirty="0" smtClean="0">
                <a:solidFill>
                  <a:srgbClr val="0099CC"/>
                </a:solidFill>
              </a:rPr>
            </a:br>
            <a:endParaRPr lang="en-AU" sz="2400" dirty="0" smtClean="0">
              <a:solidFill>
                <a:srgbClr val="006F93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4800" y="4281488"/>
            <a:ext cx="3349625" cy="1008062"/>
          </a:xfrm>
        </p:spPr>
        <p:txBody>
          <a:bodyPr/>
          <a:lstStyle/>
          <a:p>
            <a:pPr eaLnBrk="1" hangingPunct="1"/>
            <a:r>
              <a:rPr lang="en-AU" b="0" dirty="0" smtClean="0"/>
              <a:t>Ian Campbell</a:t>
            </a:r>
          </a:p>
          <a:p>
            <a:pPr eaLnBrk="1" hangingPunct="1"/>
            <a:r>
              <a:rPr lang="en-AU" b="0" dirty="0" smtClean="0"/>
              <a:t>26</a:t>
            </a:r>
            <a:r>
              <a:rPr lang="en-AU" b="0" baseline="30000" dirty="0" smtClean="0"/>
              <a:t>th</a:t>
            </a:r>
            <a:r>
              <a:rPr lang="en-AU" b="0" dirty="0" smtClean="0"/>
              <a:t> March 2014</a:t>
            </a:r>
          </a:p>
        </p:txBody>
      </p:sp>
      <p:sp>
        <p:nvSpPr>
          <p:cNvPr id="3076" name="Text Box 57"/>
          <p:cNvSpPr txBox="1">
            <a:spLocks noChangeArrowheads="1"/>
          </p:cNvSpPr>
          <p:nvPr/>
        </p:nvSpPr>
        <p:spPr bwMode="auto">
          <a:xfrm>
            <a:off x="1266825" y="2239963"/>
            <a:ext cx="177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400">
                <a:solidFill>
                  <a:srgbClr val="006F93"/>
                </a:solidFill>
              </a:rPr>
              <a:t>www.cawcr.gov.au</a:t>
            </a:r>
            <a:endParaRPr lang="en-AU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When things go wrong!!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85888"/>
            <a:ext cx="8256850" cy="492283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Rose log files</a:t>
            </a:r>
          </a:p>
          <a:p>
            <a:pPr marL="357188" lvl="1" indent="0">
              <a:buNone/>
            </a:pPr>
            <a:r>
              <a:rPr lang="en-AU" dirty="0" smtClean="0"/>
              <a:t>Suite log files on </a:t>
            </a:r>
            <a:r>
              <a:rPr lang="en-AU" dirty="0" err="1"/>
              <a:t>A</a:t>
            </a:r>
            <a:r>
              <a:rPr lang="en-AU" dirty="0" err="1" smtClean="0"/>
              <a:t>ccessdev</a:t>
            </a:r>
            <a:endParaRPr lang="en-AU" dirty="0" smtClean="0"/>
          </a:p>
          <a:p>
            <a:pPr marL="712788" lvl="2" indent="0">
              <a:buNone/>
            </a:pPr>
            <a:r>
              <a:rPr lang="en-AU" dirty="0" smtClean="0"/>
              <a:t>$HOME/</a:t>
            </a:r>
            <a:r>
              <a:rPr lang="en-AU" dirty="0" err="1" smtClean="0"/>
              <a:t>cylc</a:t>
            </a:r>
            <a:r>
              <a:rPr lang="en-AU" dirty="0" smtClean="0"/>
              <a:t>-run/au-aa054/log/suite/log</a:t>
            </a:r>
          </a:p>
          <a:p>
            <a:pPr marL="712788" lvl="2" indent="0">
              <a:buNone/>
            </a:pPr>
            <a:r>
              <a:rPr lang="en-AU" dirty="0" smtClean="0"/>
              <a:t>$HOME/</a:t>
            </a:r>
            <a:r>
              <a:rPr lang="en-AU" dirty="0" err="1" smtClean="0"/>
              <a:t>cylc</a:t>
            </a:r>
            <a:r>
              <a:rPr lang="en-AU" dirty="0" smtClean="0"/>
              <a:t>-run/au-aa054/log/suite/out</a:t>
            </a:r>
          </a:p>
          <a:p>
            <a:pPr marL="712788" lvl="2" indent="0">
              <a:buNone/>
            </a:pPr>
            <a:r>
              <a:rPr lang="en-AU" dirty="0" smtClean="0"/>
              <a:t>$HOME/</a:t>
            </a:r>
            <a:r>
              <a:rPr lang="en-AU" dirty="0" err="1" smtClean="0"/>
              <a:t>cylc</a:t>
            </a:r>
            <a:r>
              <a:rPr lang="en-AU" dirty="0" smtClean="0"/>
              <a:t>-run/au-aa054/log/suite/err</a:t>
            </a:r>
          </a:p>
          <a:p>
            <a:pPr marL="357188" lvl="1" indent="0">
              <a:buNone/>
            </a:pPr>
            <a:r>
              <a:rPr lang="en-AU" dirty="0" smtClean="0"/>
              <a:t>Extract log files on </a:t>
            </a:r>
            <a:r>
              <a:rPr lang="en-AU" dirty="0" err="1" smtClean="0"/>
              <a:t>Accessdev</a:t>
            </a:r>
            <a:endParaRPr lang="en-AU" dirty="0" smtClean="0"/>
          </a:p>
          <a:p>
            <a:pPr marL="712788" lvl="2" indent="0">
              <a:buNone/>
            </a:pPr>
            <a:r>
              <a:rPr lang="en-AU" dirty="0" smtClean="0"/>
              <a:t>$HOME/</a:t>
            </a:r>
            <a:r>
              <a:rPr lang="en-AU" dirty="0" err="1" smtClean="0"/>
              <a:t>cylc</a:t>
            </a:r>
            <a:r>
              <a:rPr lang="en-AU" dirty="0" smtClean="0"/>
              <a:t>-run/au-aa054/log/job/fcm_make.1.</a:t>
            </a:r>
            <a:r>
              <a:rPr lang="en-AU" i="1" dirty="0" smtClean="0"/>
              <a:t>N</a:t>
            </a:r>
            <a:r>
              <a:rPr lang="en-AU" dirty="0" smtClean="0"/>
              <a:t>.err</a:t>
            </a:r>
          </a:p>
          <a:p>
            <a:pPr marL="712788" lvl="2" indent="0">
              <a:buNone/>
            </a:pPr>
            <a:r>
              <a:rPr lang="en-AU" dirty="0" smtClean="0"/>
              <a:t>$HOME/</a:t>
            </a:r>
            <a:r>
              <a:rPr lang="en-AU" dirty="0" err="1" smtClean="0"/>
              <a:t>cylc</a:t>
            </a:r>
            <a:r>
              <a:rPr lang="en-AU" dirty="0" smtClean="0"/>
              <a:t>-run/au-aa054//log/job/fcm_make.1.</a:t>
            </a:r>
            <a:r>
              <a:rPr lang="en-AU" i="1" dirty="0" smtClean="0"/>
              <a:t>N</a:t>
            </a:r>
            <a:r>
              <a:rPr lang="en-AU" dirty="0" smtClean="0"/>
              <a:t>.out</a:t>
            </a:r>
          </a:p>
          <a:p>
            <a:pPr marL="357188" lvl="1" indent="0">
              <a:buNone/>
            </a:pPr>
            <a:r>
              <a:rPr lang="en-AU" dirty="0" smtClean="0"/>
              <a:t>Compile log files on </a:t>
            </a:r>
            <a:r>
              <a:rPr lang="en-AU" dirty="0" err="1" smtClean="0"/>
              <a:t>Raijin</a:t>
            </a:r>
            <a:endParaRPr lang="en-AU" dirty="0" smtClean="0"/>
          </a:p>
          <a:p>
            <a:pPr marL="712788" lvl="2" indent="0">
              <a:buNone/>
            </a:pPr>
            <a:r>
              <a:rPr lang="en-AU" dirty="0" smtClean="0"/>
              <a:t>$HOME/</a:t>
            </a:r>
            <a:r>
              <a:rPr lang="en-AU" dirty="0" err="1" smtClean="0"/>
              <a:t>cylc</a:t>
            </a:r>
            <a:r>
              <a:rPr lang="en-AU" dirty="0" smtClean="0"/>
              <a:t>-run/au-aa054/log/job/fcm_make2.1.</a:t>
            </a:r>
            <a:r>
              <a:rPr lang="en-AU" i="1" dirty="0" smtClean="0"/>
              <a:t>N</a:t>
            </a:r>
            <a:r>
              <a:rPr lang="en-AU" dirty="0" smtClean="0"/>
              <a:t>.err</a:t>
            </a:r>
          </a:p>
          <a:p>
            <a:pPr marL="712788" lvl="2" indent="0">
              <a:buNone/>
            </a:pPr>
            <a:r>
              <a:rPr lang="en-AU" dirty="0" smtClean="0"/>
              <a:t>$HOME/</a:t>
            </a:r>
            <a:r>
              <a:rPr lang="en-AU" dirty="0" err="1" smtClean="0"/>
              <a:t>cylc</a:t>
            </a:r>
            <a:r>
              <a:rPr lang="en-AU" dirty="0" smtClean="0"/>
              <a:t>-run/au-aa054/log/job/fcm_make2.1.</a:t>
            </a:r>
            <a:r>
              <a:rPr lang="en-AU" i="1" dirty="0" smtClean="0"/>
              <a:t>N</a:t>
            </a:r>
            <a:r>
              <a:rPr lang="en-AU" dirty="0" smtClean="0"/>
              <a:t>.out</a:t>
            </a:r>
          </a:p>
          <a:p>
            <a:pPr marL="712788" lvl="2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FCM log files on </a:t>
            </a:r>
            <a:r>
              <a:rPr lang="en-AU" dirty="0" err="1" smtClean="0"/>
              <a:t>Raijin</a:t>
            </a:r>
            <a:r>
              <a:rPr lang="en-AU" dirty="0" smtClean="0"/>
              <a:t> and </a:t>
            </a:r>
            <a:r>
              <a:rPr lang="en-AU" dirty="0" err="1" smtClean="0"/>
              <a:t>Accessdev</a:t>
            </a:r>
            <a:endParaRPr lang="en-AU" dirty="0" smtClean="0"/>
          </a:p>
          <a:p>
            <a:pPr marL="357188" lvl="1" indent="0">
              <a:buNone/>
            </a:pPr>
            <a:r>
              <a:rPr lang="en-AU" dirty="0" smtClean="0"/>
              <a:t>$HOME/</a:t>
            </a:r>
            <a:r>
              <a:rPr lang="en-AU" dirty="0" err="1" smtClean="0"/>
              <a:t>cylc</a:t>
            </a:r>
            <a:r>
              <a:rPr lang="en-AU" dirty="0" smtClean="0"/>
              <a:t>-run/au-aa054/share/</a:t>
            </a:r>
            <a:r>
              <a:rPr lang="en-AU" dirty="0" err="1" smtClean="0"/>
              <a:t>fcm_make</a:t>
            </a:r>
            <a:r>
              <a:rPr lang="en-AU" dirty="0" smtClean="0"/>
              <a:t>/fcm-make.log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Down Arrow 1"/>
          <p:cNvSpPr/>
          <p:nvPr/>
        </p:nvSpPr>
        <p:spPr>
          <a:xfrm>
            <a:off x="7421733" y="1873188"/>
            <a:ext cx="754601" cy="3506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7239738" y="5477522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Low level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166498" y="1439661"/>
            <a:ext cx="12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High level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5798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Stand alone Build Suites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Don't rely on external FCM make files in the access-</a:t>
            </a:r>
            <a:r>
              <a:rPr lang="en-AU" dirty="0" err="1" smtClean="0"/>
              <a:t>svn</a:t>
            </a:r>
            <a:r>
              <a:rPr lang="en-AU" dirty="0" smtClean="0"/>
              <a:t> repository</a:t>
            </a:r>
          </a:p>
          <a:p>
            <a:endParaRPr lang="en-AU" dirty="0" smtClean="0"/>
          </a:p>
          <a:p>
            <a:r>
              <a:rPr lang="en-AU" dirty="0" smtClean="0"/>
              <a:t>Allow users see the nuts and bolts of make files without searching through the various external make files</a:t>
            </a:r>
          </a:p>
          <a:p>
            <a:endParaRPr lang="en-AU" dirty="0" smtClean="0"/>
          </a:p>
          <a:p>
            <a:r>
              <a:rPr lang="en-AU" dirty="0" smtClean="0"/>
              <a:t>UM Build Suite</a:t>
            </a:r>
          </a:p>
          <a:p>
            <a:pPr lvl="1"/>
            <a:r>
              <a:rPr lang="en-AU" dirty="0" smtClean="0"/>
              <a:t>au-aa059</a:t>
            </a:r>
          </a:p>
          <a:p>
            <a:pPr marL="360363" lvl="1" indent="0">
              <a:buNone/>
            </a:pPr>
            <a:endParaRPr lang="en-AU" dirty="0"/>
          </a:p>
          <a:p>
            <a:r>
              <a:rPr lang="en-AU" dirty="0" smtClean="0"/>
              <a:t>Reconfiguration Build Suite</a:t>
            </a:r>
          </a:p>
          <a:p>
            <a:pPr lvl="1"/>
            <a:r>
              <a:rPr lang="en-AU" dirty="0" smtClean="0"/>
              <a:t>au-aa063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Centre for Australian Weather and Climate Research</a:t>
            </a:r>
            <a:r>
              <a:rPr lang="en-US" sz="800" smtClean="0">
                <a:solidFill>
                  <a:schemeClr val="accent1"/>
                </a:solidFill>
              </a:rPr>
              <a:t> </a:t>
            </a:r>
            <a:br>
              <a:rPr lang="en-US" sz="800" smtClean="0">
                <a:solidFill>
                  <a:schemeClr val="accent1"/>
                </a:solidFill>
              </a:rPr>
            </a:br>
            <a:r>
              <a:rPr lang="en-US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448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Access Wiki</a:t>
            </a:r>
          </a:p>
          <a:p>
            <a:pPr marL="357188" lvl="1" indent="0">
              <a:buNone/>
            </a:pPr>
            <a:endParaRPr lang="en-AU" dirty="0" smtClean="0">
              <a:hlinkClick r:id="rId2"/>
            </a:endParaRPr>
          </a:p>
          <a:p>
            <a:pPr marL="357188" lvl="1" indent="0">
              <a:buNone/>
            </a:pPr>
            <a:r>
              <a:rPr lang="en-AU" dirty="0" smtClean="0">
                <a:hlinkClick r:id="rId2"/>
              </a:rPr>
              <a:t>https://trac.nci.org.au/trac/access/wiki/UMRoseExecs</a:t>
            </a:r>
            <a:endParaRPr lang="en-AU" dirty="0" smtClean="0"/>
          </a:p>
          <a:p>
            <a:pPr marL="357188" lvl="1" indent="0">
              <a:buNone/>
            </a:pP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trac.nci.org.au/trac/access/wiki/UMStandAloneExecs</a:t>
            </a:r>
            <a:endParaRPr lang="en-AU" dirty="0"/>
          </a:p>
          <a:p>
            <a:pPr marL="357188" lvl="1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Rose Documentation</a:t>
            </a:r>
          </a:p>
          <a:p>
            <a:pPr marL="357188" lvl="1" indent="0">
              <a:buNone/>
            </a:pPr>
            <a:endParaRPr lang="en-AU" dirty="0" smtClean="0">
              <a:hlinkClick r:id="rId3"/>
            </a:endParaRPr>
          </a:p>
          <a:p>
            <a:pPr marL="357188" lvl="1" indent="0">
              <a:buNone/>
            </a:pPr>
            <a:r>
              <a:rPr lang="en-AU" dirty="0" smtClean="0">
                <a:hlinkClick r:id="rId3"/>
              </a:rPr>
              <a:t>http://metomi.github.io/rose/doc/rose.html</a:t>
            </a:r>
            <a:endParaRPr lang="en-AU" dirty="0" smtClean="0"/>
          </a:p>
          <a:p>
            <a:pPr marL="357188" lvl="1" indent="0">
              <a:buNone/>
            </a:pPr>
            <a:r>
              <a:rPr lang="en-AU" dirty="0" smtClean="0">
                <a:hlinkClick r:id="rId4"/>
              </a:rPr>
              <a:t>http://metomi.github.io/rose/doc/rose-rug-task-run.html#rose-task-run.built-in-app.fcm_make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FCM 2</a:t>
            </a:r>
          </a:p>
          <a:p>
            <a:pPr marL="0" indent="0">
              <a:buNone/>
            </a:pPr>
            <a:endParaRPr lang="en-AU" dirty="0" smtClean="0"/>
          </a:p>
          <a:p>
            <a:pPr marL="357188" lvl="1" indent="0">
              <a:buNone/>
            </a:pPr>
            <a:r>
              <a:rPr lang="en-AU" dirty="0" smtClean="0">
                <a:hlinkClick r:id="rId5"/>
              </a:rPr>
              <a:t>http://metomi.github.io/fcm/doc/user_guide/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Centre for Australian Weather and Climate Research</a:t>
            </a:r>
            <a:r>
              <a:rPr lang="en-US" sz="800" smtClean="0">
                <a:solidFill>
                  <a:schemeClr val="accent1"/>
                </a:solidFill>
              </a:rPr>
              <a:t> </a:t>
            </a:r>
            <a:br>
              <a:rPr lang="en-US" sz="800" smtClean="0">
                <a:solidFill>
                  <a:schemeClr val="accent1"/>
                </a:solidFill>
              </a:rPr>
            </a:br>
            <a:r>
              <a:rPr lang="en-US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78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xfrm>
            <a:off x="1627188" y="4267200"/>
            <a:ext cx="7200900" cy="900113"/>
          </a:xfrm>
        </p:spPr>
        <p:txBody>
          <a:bodyPr/>
          <a:lstStyle/>
          <a:p>
            <a:pPr eaLnBrk="1" hangingPunct="1"/>
            <a:r>
              <a:rPr lang="en-AU" sz="4400" smtClean="0"/>
              <a:t>Thank you</a:t>
            </a:r>
          </a:p>
        </p:txBody>
      </p:sp>
      <p:sp>
        <p:nvSpPr>
          <p:cNvPr id="5123" name="Text Box 41"/>
          <p:cNvSpPr txBox="1">
            <a:spLocks noChangeArrowheads="1"/>
          </p:cNvSpPr>
          <p:nvPr/>
        </p:nvSpPr>
        <p:spPr bwMode="auto">
          <a:xfrm>
            <a:off x="2022475" y="322263"/>
            <a:ext cx="59658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hangingPunct="1"/>
            <a:r>
              <a:rPr lang="en-AU" sz="1100" b="1"/>
              <a:t>A partnership between CSIRO and the Bureau of Meteorology</a:t>
            </a:r>
          </a:p>
        </p:txBody>
      </p:sp>
      <p:pic>
        <p:nvPicPr>
          <p:cNvPr id="5124" name="Picture 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2875"/>
            <a:ext cx="14573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43"/>
          <p:cNvSpPr txBox="1">
            <a:spLocks noChangeArrowheads="1"/>
          </p:cNvSpPr>
          <p:nvPr/>
        </p:nvSpPr>
        <p:spPr bwMode="auto">
          <a:xfrm>
            <a:off x="2667000" y="1531938"/>
            <a:ext cx="4622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600" dirty="0" smtClean="0"/>
              <a:t>Ian Campbell</a:t>
            </a:r>
            <a:endParaRPr lang="en-AU" sz="16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Phone: </a:t>
            </a:r>
            <a:r>
              <a:rPr lang="en-AU" sz="1600" dirty="0" smtClean="0"/>
              <a:t>03 9616 8412</a:t>
            </a:r>
            <a:endParaRPr lang="en-AU" sz="1600" dirty="0"/>
          </a:p>
          <a:p>
            <a:pPr eaLnBrk="1" hangingPunct="1"/>
            <a:r>
              <a:rPr lang="en-AU" sz="1600" dirty="0"/>
              <a:t>Email: </a:t>
            </a:r>
            <a:r>
              <a:rPr lang="en-AU" sz="1600" dirty="0" smtClean="0"/>
              <a:t>i.campbell@csiro.au</a:t>
            </a:r>
            <a:endParaRPr lang="en-AU" sz="1600" dirty="0"/>
          </a:p>
          <a:p>
            <a:pPr eaLnBrk="1" hangingPunct="1"/>
            <a:r>
              <a:rPr lang="en-AU" sz="1600" dirty="0"/>
              <a:t>Web: www.cawcr.gov.au</a:t>
            </a:r>
          </a:p>
        </p:txBody>
      </p:sp>
      <p:pic>
        <p:nvPicPr>
          <p:cNvPr id="5126" name="Picture 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7" name="Rectangle 47"/>
          <p:cNvSpPr>
            <a:spLocks noChangeArrowheads="1"/>
          </p:cNvSpPr>
          <p:nvPr/>
        </p:nvSpPr>
        <p:spPr bwMode="auto">
          <a:xfrm>
            <a:off x="1368425" y="3435350"/>
            <a:ext cx="322897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b"/>
          <a:lstStyle/>
          <a:p>
            <a:r>
              <a:rPr lang="en-AU" sz="40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5128" name="Text Box 48"/>
          <p:cNvSpPr txBox="1">
            <a:spLocks noChangeArrowheads="1"/>
          </p:cNvSpPr>
          <p:nvPr/>
        </p:nvSpPr>
        <p:spPr bwMode="auto">
          <a:xfrm>
            <a:off x="1285875" y="4325938"/>
            <a:ext cx="177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400">
                <a:solidFill>
                  <a:srgbClr val="006F93"/>
                </a:solidFill>
              </a:rPr>
              <a:t>www.cawcr.gov.au</a:t>
            </a:r>
            <a:endParaRPr lang="en-AU" sz="1300"/>
          </a:p>
        </p:txBody>
      </p:sp>
      <p:pic>
        <p:nvPicPr>
          <p:cNvPr id="5129" name="Picture 49" descr="CSIRO_Grad_RGB_h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100013"/>
            <a:ext cx="9540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Background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Current method for building the UM</a:t>
            </a:r>
          </a:p>
          <a:p>
            <a:pPr lvl="1"/>
            <a:r>
              <a:rPr lang="en-AU" dirty="0" smtClean="0"/>
              <a:t>UMUI interface</a:t>
            </a:r>
          </a:p>
          <a:p>
            <a:pPr lvl="1"/>
            <a:r>
              <a:rPr lang="en-AU" dirty="0" smtClean="0"/>
              <a:t>FCM 1.5</a:t>
            </a:r>
          </a:p>
          <a:p>
            <a:pPr marL="360363" lvl="1" indent="0">
              <a:buNone/>
            </a:pPr>
            <a:endParaRPr lang="en-AU" dirty="0"/>
          </a:p>
          <a:p>
            <a:r>
              <a:rPr lang="en-AU" dirty="0" smtClean="0"/>
              <a:t>FCM 2.0 (released in March 2011, current version </a:t>
            </a:r>
            <a:r>
              <a:rPr lang="en-AU" smtClean="0"/>
              <a:t>2.3.1</a:t>
            </a:r>
            <a:r>
              <a:rPr lang="en-AU" smtClean="0"/>
              <a:t>)</a:t>
            </a:r>
            <a:endParaRPr lang="en-AU" dirty="0"/>
          </a:p>
          <a:p>
            <a:pPr lvl="1"/>
            <a:r>
              <a:rPr lang="en-US" smtClean="0"/>
              <a:t>Single </a:t>
            </a:r>
            <a:r>
              <a:rPr lang="en-US" smtClean="0"/>
              <a:t>command </a:t>
            </a:r>
            <a:r>
              <a:rPr lang="en-US" smtClean="0"/>
              <a:t>and </a:t>
            </a:r>
            <a:r>
              <a:rPr lang="en-US" dirty="0" smtClean="0"/>
              <a:t>framework of a configurable chain of </a:t>
            </a:r>
            <a:r>
              <a:rPr lang="en-US" i="1" dirty="0" smtClean="0"/>
              <a:t>steps</a:t>
            </a:r>
          </a:p>
          <a:p>
            <a:pPr lvl="1"/>
            <a:r>
              <a:rPr lang="en-AU" dirty="0" smtClean="0"/>
              <a:t>New configuration </a:t>
            </a:r>
            <a:r>
              <a:rPr lang="en-AU" smtClean="0"/>
              <a:t>file </a:t>
            </a:r>
            <a:r>
              <a:rPr lang="en-AU" smtClean="0"/>
              <a:t>format</a:t>
            </a:r>
          </a:p>
          <a:p>
            <a:pPr lvl="1"/>
            <a:r>
              <a:rPr lang="en-US" smtClean="0"/>
              <a:t>Peformance greatly increased</a:t>
            </a:r>
            <a:endParaRPr lang="en-AU" dirty="0" smtClean="0"/>
          </a:p>
          <a:p>
            <a:pPr marL="360363" lvl="1" indent="0">
              <a:buNone/>
            </a:pPr>
            <a:endParaRPr lang="en-AU" dirty="0"/>
          </a:p>
          <a:p>
            <a:r>
              <a:rPr lang="en-AU" dirty="0" smtClean="0"/>
              <a:t>Rose (first release in Nov 2012, current version 2014-03)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framework for managing and running meteorological suites</a:t>
            </a:r>
          </a:p>
          <a:p>
            <a:pPr lvl="1"/>
            <a:r>
              <a:rPr lang="en-US" dirty="0" smtClean="0"/>
              <a:t>A replacement for UMUI</a:t>
            </a:r>
            <a:endParaRPr lang="en-AU" dirty="0" smtClean="0"/>
          </a:p>
        </p:txBody>
      </p:sp>
    </p:spTree>
    <p:extLst>
      <p:ext uri="{BB962C8B-B14F-4D97-AF65-F5344CB8AC3E}">
        <p14:creationId xmlns="" xmlns:p14="http://schemas.microsoft.com/office/powerpoint/2010/main" val="7323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Simple Build Job for UM 8.5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Suite au-aa054 is a basic suite that builds the UM 8.5 and reconfiguration executable.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en-AU" dirty="0" smtClean="0"/>
              <a:t>To run the suite on </a:t>
            </a:r>
            <a:r>
              <a:rPr lang="en-AU" dirty="0" err="1"/>
              <a:t>A</a:t>
            </a:r>
            <a:r>
              <a:rPr lang="en-AU" dirty="0" err="1" smtClean="0"/>
              <a:t>ccessdev</a:t>
            </a:r>
            <a:endParaRPr lang="en-AU" dirty="0" smtClean="0"/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rosie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au-aa054</a:t>
            </a:r>
          </a:p>
          <a:p>
            <a:pPr lvl="1"/>
            <a:r>
              <a:rPr lang="fr-FR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ose suite-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-C ~/roses/au-aa054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en-AU" dirty="0" smtClean="0"/>
              <a:t>This suite will build the following </a:t>
            </a:r>
            <a:r>
              <a:rPr lang="en-AU" dirty="0" err="1" smtClean="0"/>
              <a:t>executables</a:t>
            </a:r>
            <a:r>
              <a:rPr lang="en-AU" dirty="0" smtClean="0"/>
              <a:t> on </a:t>
            </a:r>
            <a:r>
              <a:rPr lang="en-AU" dirty="0" err="1" smtClean="0"/>
              <a:t>Raijin</a:t>
            </a:r>
            <a:endParaRPr lang="en-AU" dirty="0" smtClean="0"/>
          </a:p>
          <a:p>
            <a:pPr lvl="1"/>
            <a:r>
              <a:rPr lang="en-AU" dirty="0" smtClean="0"/>
              <a:t>$HOME/</a:t>
            </a:r>
            <a:r>
              <a:rPr lang="en-AU" dirty="0" err="1" smtClean="0"/>
              <a:t>cylc</a:t>
            </a:r>
            <a:r>
              <a:rPr lang="en-AU" dirty="0" smtClean="0"/>
              <a:t>-run/au-aa054/share/</a:t>
            </a:r>
            <a:r>
              <a:rPr lang="en-AU" dirty="0" err="1" smtClean="0"/>
              <a:t>fcm_make</a:t>
            </a:r>
            <a:r>
              <a:rPr lang="en-AU" dirty="0" smtClean="0"/>
              <a:t>/build-</a:t>
            </a:r>
            <a:r>
              <a:rPr lang="en-AU" dirty="0" err="1" smtClean="0"/>
              <a:t>atmos</a:t>
            </a:r>
            <a:r>
              <a:rPr lang="en-AU" dirty="0" smtClean="0"/>
              <a:t>/bin/um-atmos.exe </a:t>
            </a:r>
            <a:endParaRPr lang="en-AU" dirty="0"/>
          </a:p>
          <a:p>
            <a:pPr lvl="1"/>
            <a:r>
              <a:rPr lang="en-AU" dirty="0" smtClean="0"/>
              <a:t>$HOME/</a:t>
            </a:r>
            <a:r>
              <a:rPr lang="en-AU" dirty="0" err="1" smtClean="0"/>
              <a:t>cylc</a:t>
            </a:r>
            <a:r>
              <a:rPr lang="en-AU" dirty="0" smtClean="0"/>
              <a:t>-run/au-aa054/share/</a:t>
            </a:r>
            <a:r>
              <a:rPr lang="en-AU" dirty="0" err="1" smtClean="0"/>
              <a:t>fcm_make</a:t>
            </a:r>
            <a:r>
              <a:rPr lang="en-AU" dirty="0" smtClean="0"/>
              <a:t>/build-recon/bin/um-recon.exe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Share and work directories are in</a:t>
            </a:r>
          </a:p>
          <a:p>
            <a:pPr lvl="2"/>
            <a:r>
              <a:rPr lang="en-AU" dirty="0" smtClean="0"/>
              <a:t>/short/$PROJECT</a:t>
            </a:r>
            <a:r>
              <a:rPr lang="en-AU" smtClean="0"/>
              <a:t>/$</a:t>
            </a:r>
            <a:r>
              <a:rPr lang="en-AU" smtClean="0"/>
              <a:t>USER/cylc-run/au-aa054/work/</a:t>
            </a:r>
            <a:endParaRPr lang="en-AU" dirty="0" smtClean="0"/>
          </a:p>
          <a:p>
            <a:pPr lvl="2"/>
            <a:r>
              <a:rPr lang="en-AU" dirty="0"/>
              <a:t>/short/$PROJECT/$</a:t>
            </a:r>
            <a:r>
              <a:rPr lang="en-AU" dirty="0" smtClean="0"/>
              <a:t>USER/</a:t>
            </a:r>
            <a:r>
              <a:rPr lang="en-AU" dirty="0" err="1" smtClean="0"/>
              <a:t>cylc</a:t>
            </a:r>
            <a:r>
              <a:rPr lang="en-AU" dirty="0" smtClean="0"/>
              <a:t>-run/au-aa054/share/</a:t>
            </a:r>
          </a:p>
          <a:p>
            <a:pPr lvl="2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="" xmlns:p14="http://schemas.microsoft.com/office/powerpoint/2010/main" val="36449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How the UM </a:t>
            </a:r>
            <a:r>
              <a:rPr lang="en-AU" smtClean="0"/>
              <a:t>is </a:t>
            </a:r>
            <a:r>
              <a:rPr lang="en-AU" smtClean="0"/>
              <a:t>built within Rose </a:t>
            </a:r>
            <a:endParaRPr lang="en-A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272" y="1291546"/>
            <a:ext cx="5176298" cy="4922837"/>
          </a:xfrm>
        </p:spPr>
        <p:txBody>
          <a:bodyPr/>
          <a:lstStyle/>
          <a:p>
            <a:r>
              <a:rPr lang="fr-FR" sz="1800" dirty="0" smtClean="0"/>
              <a:t>Rose has FCM 2 as a </a:t>
            </a:r>
            <a:r>
              <a:rPr lang="fr-FR" sz="1800" dirty="0" err="1" smtClean="0"/>
              <a:t>built</a:t>
            </a:r>
            <a:r>
              <a:rPr lang="fr-FR" sz="1800" dirty="0" smtClean="0"/>
              <a:t>-in application</a:t>
            </a:r>
          </a:p>
          <a:p>
            <a:endParaRPr lang="en-AU" sz="1800" dirty="0" smtClean="0"/>
          </a:p>
          <a:p>
            <a:r>
              <a:rPr lang="en-AU" sz="1800" dirty="0" smtClean="0"/>
              <a:t>Any</a:t>
            </a:r>
            <a:r>
              <a:rPr lang="fr-FR" sz="1800" dirty="0" smtClean="0"/>
              <a:t> </a:t>
            </a:r>
            <a:r>
              <a:rPr lang="en-AU" sz="1800" dirty="0" smtClean="0"/>
              <a:t>task names starting with "</a:t>
            </a:r>
            <a:r>
              <a:rPr lang="en-AU" sz="1800" dirty="0" err="1" smtClean="0"/>
              <a:t>fcm_make</a:t>
            </a:r>
            <a:r>
              <a:rPr lang="en-AU" sz="1800" dirty="0" smtClean="0"/>
              <a:t>" are considered FCM tasks</a:t>
            </a:r>
            <a:r>
              <a:rPr lang="fr-FR" sz="1800" dirty="0" smtClean="0"/>
              <a:t>.</a:t>
            </a:r>
          </a:p>
          <a:p>
            <a:endParaRPr lang="en-AU" sz="1800" dirty="0" smtClean="0"/>
          </a:p>
          <a:p>
            <a:r>
              <a:rPr lang="en-AU" sz="1800" dirty="0" smtClean="0"/>
              <a:t>FCM tasks use make files defined in your suite</a:t>
            </a:r>
            <a:r>
              <a:rPr lang="fr-FR" sz="1800" dirty="0" smtClean="0"/>
              <a:t>.</a:t>
            </a:r>
          </a:p>
          <a:p>
            <a:pPr marL="357188" lvl="1" indent="0">
              <a:buNone/>
            </a:pPr>
            <a:r>
              <a:rPr lang="fr-FR" sz="1600" dirty="0" err="1" smtClean="0"/>
              <a:t>Eg</a:t>
            </a:r>
            <a:r>
              <a:rPr lang="fr-FR" sz="1600" dirty="0" smtClean="0"/>
              <a:t>. au-aa054/</a:t>
            </a:r>
            <a:r>
              <a:rPr lang="fr-FR" sz="1600" dirty="0" err="1" smtClean="0"/>
              <a:t>app</a:t>
            </a:r>
            <a:r>
              <a:rPr lang="fr-FR" sz="1600" dirty="0" smtClean="0"/>
              <a:t>/</a:t>
            </a:r>
            <a:r>
              <a:rPr lang="fr-FR" sz="1600" dirty="0" err="1" smtClean="0"/>
              <a:t>fcm_make</a:t>
            </a:r>
            <a:r>
              <a:rPr lang="fr-FR" sz="1600" dirty="0" smtClean="0"/>
              <a:t>/file/</a:t>
            </a:r>
            <a:r>
              <a:rPr lang="fr-FR" sz="1600" dirty="0" err="1" smtClean="0"/>
              <a:t>fcm-make.cfg</a:t>
            </a:r>
            <a:endParaRPr lang="fr-FR" sz="1600" dirty="0" smtClean="0"/>
          </a:p>
          <a:p>
            <a:pPr marL="357188" lvl="1" indent="0">
              <a:buNone/>
            </a:pPr>
            <a:endParaRPr lang="fr-FR" sz="1600" dirty="0" smtClean="0"/>
          </a:p>
          <a:p>
            <a:r>
              <a:rPr lang="fr-FR" sz="1800" dirty="0" smtClean="0"/>
              <a:t>Combines </a:t>
            </a:r>
            <a:r>
              <a:rPr lang="fr-FR" sz="1800" dirty="0" err="1" smtClean="0"/>
              <a:t>suite's</a:t>
            </a:r>
            <a:r>
              <a:rPr lang="fr-FR" sz="1800" dirty="0" smtClean="0"/>
              <a:t> </a:t>
            </a:r>
            <a:r>
              <a:rPr lang="fr-FR" sz="1800" dirty="0" err="1" smtClean="0"/>
              <a:t>make</a:t>
            </a:r>
            <a:r>
              <a:rPr lang="fr-FR" sz="1800" dirty="0" smtClean="0"/>
              <a:t> file </a:t>
            </a:r>
            <a:r>
              <a:rPr lang="fr-FR" sz="1800" dirty="0" err="1" smtClean="0"/>
              <a:t>with</a:t>
            </a:r>
            <a:r>
              <a:rPr lang="fr-FR" sz="1800" dirty="0" smtClean="0"/>
              <a:t> </a:t>
            </a:r>
            <a:r>
              <a:rPr lang="fr-FR" sz="1800" dirty="0" err="1" smtClean="0"/>
              <a:t>external</a:t>
            </a:r>
            <a:r>
              <a:rPr lang="fr-FR" sz="1800" dirty="0" smtClean="0"/>
              <a:t> </a:t>
            </a:r>
            <a:r>
              <a:rPr lang="fr-FR" sz="1800" dirty="0" err="1" smtClean="0"/>
              <a:t>make</a:t>
            </a:r>
            <a:r>
              <a:rPr lang="fr-FR" sz="1800" dirty="0" smtClean="0"/>
              <a:t> files </a:t>
            </a:r>
            <a:r>
              <a:rPr lang="fr-FR" sz="1800" dirty="0" err="1" smtClean="0"/>
              <a:t>into</a:t>
            </a:r>
            <a:r>
              <a:rPr lang="fr-FR" sz="1800" dirty="0" smtClean="0"/>
              <a:t> single </a:t>
            </a:r>
            <a:r>
              <a:rPr lang="fr-FR" sz="1800" dirty="0" err="1" smtClean="0"/>
              <a:t>make</a:t>
            </a:r>
            <a:r>
              <a:rPr lang="fr-FR" sz="1800" dirty="0" smtClean="0"/>
              <a:t> file.</a:t>
            </a:r>
          </a:p>
          <a:p>
            <a:pPr marL="360363" lvl="1" indent="0">
              <a:buNone/>
            </a:pPr>
            <a:r>
              <a:rPr lang="fr-FR" sz="1400" dirty="0" err="1" smtClean="0"/>
              <a:t>Eg</a:t>
            </a:r>
            <a:r>
              <a:rPr lang="fr-FR" sz="1400" dirty="0" smtClean="0"/>
              <a:t>. $HOME/</a:t>
            </a:r>
            <a:r>
              <a:rPr lang="fr-FR" sz="1400" dirty="0" err="1" smtClean="0"/>
              <a:t>cylc-run</a:t>
            </a:r>
            <a:r>
              <a:rPr lang="fr-FR" sz="1400" dirty="0" smtClean="0"/>
              <a:t>/au-aa054/</a:t>
            </a:r>
            <a:r>
              <a:rPr lang="fr-FR" sz="1400" dirty="0" err="1" smtClean="0"/>
              <a:t>share</a:t>
            </a:r>
            <a:r>
              <a:rPr lang="fr-FR" sz="1400" dirty="0" smtClean="0"/>
              <a:t>/</a:t>
            </a:r>
            <a:r>
              <a:rPr lang="fr-FR" sz="1400" dirty="0" err="1" smtClean="0"/>
              <a:t>fcm_make</a:t>
            </a:r>
            <a:r>
              <a:rPr lang="fr-FR" sz="1400" dirty="0" smtClean="0"/>
              <a:t>/</a:t>
            </a:r>
            <a:r>
              <a:rPr lang="fr-FR" sz="1400" dirty="0" err="1" smtClean="0"/>
              <a:t>fcm-make.cfg</a:t>
            </a:r>
            <a:endParaRPr lang="fr-FR" sz="1400" dirty="0" smtClean="0"/>
          </a:p>
          <a:p>
            <a:pPr lvl="1"/>
            <a:endParaRPr lang="fr-FR" sz="1600" dirty="0"/>
          </a:p>
          <a:p>
            <a:r>
              <a:rPr lang="en-AU" sz="1800" dirty="0" smtClean="0"/>
              <a:t>On </a:t>
            </a:r>
            <a:r>
              <a:rPr lang="en-AU" sz="1800" dirty="0" err="1" smtClean="0"/>
              <a:t>Raijin</a:t>
            </a:r>
            <a:r>
              <a:rPr lang="en-AU" sz="1800" dirty="0" smtClean="0"/>
              <a:t> build </a:t>
            </a:r>
            <a:r>
              <a:rPr lang="en-AU" sz="1800" dirty="0"/>
              <a:t>j</a:t>
            </a:r>
            <a:r>
              <a:rPr lang="en-AU" sz="1800" dirty="0" smtClean="0"/>
              <a:t>obs need to be a two-step</a:t>
            </a:r>
            <a:r>
              <a:rPr lang="fr-FR" sz="1800" dirty="0"/>
              <a:t> </a:t>
            </a:r>
            <a:r>
              <a:rPr lang="en-AU" sz="1800" dirty="0" smtClean="0"/>
              <a:t>process</a:t>
            </a:r>
            <a:r>
              <a:rPr lang="fr-FR" sz="1800" dirty="0" smtClean="0"/>
              <a:t> </a:t>
            </a:r>
          </a:p>
          <a:p>
            <a:pPr lvl="1"/>
            <a:r>
              <a:rPr lang="fr-FR" sz="1600" dirty="0" err="1" smtClean="0"/>
              <a:t>fcm_make</a:t>
            </a:r>
            <a:r>
              <a:rPr lang="fr-FR" sz="1600" dirty="0" smtClean="0"/>
              <a:t>  - </a:t>
            </a:r>
            <a:r>
              <a:rPr lang="en-AU" sz="1600" dirty="0" smtClean="0"/>
              <a:t>Extracts</a:t>
            </a:r>
            <a:r>
              <a:rPr lang="fr-FR" sz="1600" dirty="0" smtClean="0"/>
              <a:t> the Source code.</a:t>
            </a:r>
          </a:p>
          <a:p>
            <a:pPr lvl="1"/>
            <a:r>
              <a:rPr lang="fr-FR" sz="1600" dirty="0" smtClean="0"/>
              <a:t>fcm_make2 - Compile the Source code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 descr="FCM Make fi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3168" y="1357085"/>
            <a:ext cx="2810651" cy="48182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99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Example FCM tasks in </a:t>
            </a:r>
            <a:r>
              <a:rPr lang="en-AU" dirty="0" err="1" smtClean="0"/>
              <a:t>Suite.rc</a:t>
            </a:r>
            <a:endParaRPr lang="en-A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57" y="1405901"/>
            <a:ext cx="4386185" cy="4922837"/>
          </a:xfrm>
        </p:spPr>
        <p:txBody>
          <a:bodyPr/>
          <a:lstStyle/>
          <a:p>
            <a:pPr marL="0" indent="0">
              <a:buNone/>
            </a:pPr>
            <a:r>
              <a:rPr lang="en-US" sz="1050" dirty="0" smtClean="0"/>
              <a:t>[</a:t>
            </a:r>
            <a:r>
              <a:rPr lang="en-US" sz="1050" dirty="0"/>
              <a:t>runtime]</a:t>
            </a:r>
          </a:p>
          <a:p>
            <a:pPr marL="0" indent="0">
              <a:buNone/>
            </a:pPr>
            <a:r>
              <a:rPr lang="en-US" sz="1050" dirty="0"/>
              <a:t>    [[root]]</a:t>
            </a:r>
          </a:p>
          <a:p>
            <a:pPr marL="0" indent="0">
              <a:buNone/>
            </a:pPr>
            <a:r>
              <a:rPr lang="en-US" sz="1050" dirty="0"/>
              <a:t>        initial scripting = """</a:t>
            </a:r>
          </a:p>
          <a:p>
            <a:pPr marL="0" indent="0">
              <a:buNone/>
            </a:pPr>
            <a:r>
              <a:rPr lang="en-US" sz="1050" b="1" dirty="0" smtClean="0"/>
              <a:t>           </a:t>
            </a:r>
            <a:r>
              <a:rPr lang="en-US" sz="1050" b="1" dirty="0" smtClean="0">
                <a:solidFill>
                  <a:srgbClr val="FF0000"/>
                </a:solidFill>
              </a:rPr>
              <a:t>module use ~access/modules</a:t>
            </a:r>
          </a:p>
          <a:p>
            <a:pPr marL="0" indent="0">
              <a:buNone/>
            </a:pPr>
            <a:r>
              <a:rPr lang="en-US" sz="1050" b="1" dirty="0" smtClean="0">
                <a:solidFill>
                  <a:srgbClr val="FF0000"/>
                </a:solidFill>
              </a:rPr>
              <a:t>           module load rose</a:t>
            </a:r>
          </a:p>
          <a:p>
            <a:pPr marL="0" indent="0">
              <a:buNone/>
            </a:pPr>
            <a:r>
              <a:rPr lang="en-US" sz="1050" b="1" dirty="0" smtClean="0">
                <a:solidFill>
                  <a:srgbClr val="FF0000"/>
                </a:solidFill>
              </a:rPr>
              <a:t>           module load </a:t>
            </a:r>
            <a:r>
              <a:rPr lang="en-US" sz="1050" b="1" dirty="0" err="1" smtClean="0">
                <a:solidFill>
                  <a:srgbClr val="FF0000"/>
                </a:solidFill>
              </a:rPr>
              <a:t>cylc</a:t>
            </a:r>
            <a:endParaRPr lang="en-US" sz="105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050" b="1" dirty="0" smtClean="0">
                <a:solidFill>
                  <a:srgbClr val="FF0000"/>
                </a:solidFill>
              </a:rPr>
              <a:t>           </a:t>
            </a:r>
            <a:r>
              <a:rPr lang="en-US" sz="1050" b="1" dirty="0">
                <a:solidFill>
                  <a:srgbClr val="FF0000"/>
                </a:solidFill>
              </a:rPr>
              <a:t>. ~access/</a:t>
            </a:r>
            <a:r>
              <a:rPr lang="en-US" sz="1050" b="1" dirty="0" err="1">
                <a:solidFill>
                  <a:srgbClr val="FF0000"/>
                </a:solidFill>
              </a:rPr>
              <a:t>umdir</a:t>
            </a:r>
            <a:r>
              <a:rPr lang="en-US" sz="1050" b="1" dirty="0">
                <a:solidFill>
                  <a:srgbClr val="FF0000"/>
                </a:solidFill>
              </a:rPr>
              <a:t>/vn8.5/environment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FF0000"/>
                </a:solidFill>
              </a:rPr>
              <a:t>           module </a:t>
            </a:r>
            <a:r>
              <a:rPr lang="en-US" sz="1050" b="1" dirty="0" err="1">
                <a:solidFill>
                  <a:srgbClr val="FF0000"/>
                </a:solidFill>
              </a:rPr>
              <a:t>rm</a:t>
            </a:r>
            <a:r>
              <a:rPr lang="en-US" sz="1050" b="1" dirty="0">
                <a:solidFill>
                  <a:srgbClr val="FF0000"/>
                </a:solidFill>
              </a:rPr>
              <a:t> </a:t>
            </a:r>
            <a:r>
              <a:rPr lang="en-US" sz="1050" b="1" dirty="0" err="1">
                <a:solidFill>
                  <a:srgbClr val="FF0000"/>
                </a:solidFill>
              </a:rPr>
              <a:t>fcm</a:t>
            </a:r>
            <a:endParaRPr lang="en-US" sz="105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FF0000"/>
                </a:solidFill>
              </a:rPr>
              <a:t>           module load </a:t>
            </a:r>
            <a:r>
              <a:rPr lang="en-US" sz="1050" b="1" dirty="0" err="1">
                <a:solidFill>
                  <a:srgbClr val="FF0000"/>
                </a:solidFill>
              </a:rPr>
              <a:t>fcm</a:t>
            </a:r>
            <a:r>
              <a:rPr lang="en-US" sz="1050" b="1" dirty="0">
                <a:solidFill>
                  <a:srgbClr val="FF0000"/>
                </a:solidFill>
              </a:rPr>
              <a:t>/2013-12</a:t>
            </a:r>
          </a:p>
          <a:p>
            <a:pPr marL="0" indent="0">
              <a:buNone/>
            </a:pPr>
            <a:r>
              <a:rPr lang="en-US" sz="1050" dirty="0"/>
              <a:t>        """</a:t>
            </a:r>
          </a:p>
          <a:p>
            <a:pPr marL="0" indent="0">
              <a:buNone/>
            </a:pPr>
            <a:r>
              <a:rPr lang="en-US" sz="1050" dirty="0"/>
              <a:t>        command scripting = "rose task-run -</a:t>
            </a:r>
            <a:r>
              <a:rPr lang="en-US" sz="1050" dirty="0" err="1"/>
              <a:t>vv</a:t>
            </a:r>
            <a:r>
              <a:rPr lang="en-US" sz="1050" dirty="0"/>
              <a:t>"</a:t>
            </a:r>
          </a:p>
          <a:p>
            <a:pPr marL="0" indent="0">
              <a:buNone/>
            </a:pPr>
            <a:r>
              <a:rPr lang="en-US" sz="1050" dirty="0"/>
              <a:t>        [[[environment]]]</a:t>
            </a:r>
          </a:p>
          <a:p>
            <a:pPr marL="0" indent="0">
              <a:buNone/>
            </a:pPr>
            <a:r>
              <a:rPr lang="en-US" sz="1050" b="1" dirty="0"/>
              <a:t>            </a:t>
            </a:r>
            <a:r>
              <a:rPr lang="en-US" sz="1050" b="1" dirty="0">
                <a:solidFill>
                  <a:srgbClr val="FF0000"/>
                </a:solidFill>
              </a:rPr>
              <a:t>ROSE_TASK_N_JOBS   = 4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FF0000"/>
                </a:solidFill>
              </a:rPr>
              <a:t>            ROSE_TASK_OPTIONS  = --ignore-lock</a:t>
            </a:r>
          </a:p>
          <a:p>
            <a:pPr marL="0" indent="0">
              <a:buNone/>
            </a:pPr>
            <a:r>
              <a:rPr lang="en-US" sz="1050" dirty="0"/>
              <a:t>        [[[event hooks</a:t>
            </a:r>
            <a:r>
              <a:rPr lang="en-US" sz="1050" dirty="0" smtClean="0"/>
              <a:t>]]]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   …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  </a:t>
            </a:r>
            <a:r>
              <a:rPr lang="en-US" sz="1050" dirty="0" smtClean="0"/>
              <a:t>[[[</a:t>
            </a:r>
            <a:r>
              <a:rPr lang="en-US" sz="1050" dirty="0"/>
              <a:t>remote]]]</a:t>
            </a:r>
          </a:p>
          <a:p>
            <a:pPr marL="0" indent="0">
              <a:buNone/>
            </a:pPr>
            <a:r>
              <a:rPr lang="en-US" sz="1050" dirty="0"/>
              <a:t>            host=raijin.nci.org.au</a:t>
            </a:r>
          </a:p>
          <a:p>
            <a:pPr marL="0" indent="0">
              <a:buNone/>
            </a:pPr>
            <a:r>
              <a:rPr lang="en-US" sz="1050" dirty="0"/>
              <a:t>    [[</a:t>
            </a:r>
            <a:r>
              <a:rPr lang="en-US" sz="1050" dirty="0" err="1"/>
              <a:t>fcm_make</a:t>
            </a:r>
            <a:r>
              <a:rPr lang="en-US" sz="1050" dirty="0"/>
              <a:t>]]</a:t>
            </a:r>
          </a:p>
          <a:p>
            <a:pPr marL="0" indent="0">
              <a:buNone/>
            </a:pPr>
            <a:r>
              <a:rPr lang="en-US" sz="1050" dirty="0"/>
              <a:t>        [[[job submission]]]</a:t>
            </a:r>
          </a:p>
          <a:p>
            <a:pPr marL="0" indent="0">
              <a:buNone/>
            </a:pPr>
            <a:r>
              <a:rPr lang="en-US" sz="1050" dirty="0"/>
              <a:t>            method = background</a:t>
            </a:r>
          </a:p>
          <a:p>
            <a:pPr marL="0" indent="0">
              <a:buNone/>
            </a:pPr>
            <a:r>
              <a:rPr lang="en-US" sz="1050" dirty="0"/>
              <a:t>    [[fcm_make2]]</a:t>
            </a:r>
          </a:p>
          <a:p>
            <a:pPr marL="0" indent="0">
              <a:buNone/>
            </a:pPr>
            <a:r>
              <a:rPr lang="en-US" sz="1050" dirty="0"/>
              <a:t>        [[[job submission]]]</a:t>
            </a:r>
          </a:p>
          <a:p>
            <a:pPr marL="0" indent="0">
              <a:buNone/>
            </a:pPr>
            <a:r>
              <a:rPr lang="en-US" sz="1050" dirty="0"/>
              <a:t>            method = </a:t>
            </a:r>
            <a:r>
              <a:rPr lang="en-US" sz="1050" dirty="0" err="1"/>
              <a:t>pbs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  [[[directives]]]</a:t>
            </a:r>
          </a:p>
          <a:p>
            <a:pPr marL="0" indent="0">
              <a:buNone/>
            </a:pPr>
            <a:r>
              <a:rPr lang="en-US" sz="1050" dirty="0"/>
              <a:t>            </a:t>
            </a:r>
            <a:r>
              <a:rPr lang="en-US" sz="1050" dirty="0" smtClean="0"/>
              <a:t>…..</a:t>
            </a:r>
            <a:endParaRPr lang="en-US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67814" y="1363184"/>
            <a:ext cx="4440313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6F93"/>
                </a:solidFill>
                <a:latin typeface="+mn-lt"/>
                <a:ea typeface="+mn-ea"/>
                <a:cs typeface="+mn-cs"/>
              </a:defRPr>
            </a:lvl1pPr>
            <a:lvl2pPr marL="538163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89376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5730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6176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0748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5320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29892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4464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AU" dirty="0" smtClean="0"/>
              <a:t>Module Environment</a:t>
            </a:r>
          </a:p>
          <a:p>
            <a:pPr marL="357188" lvl="1" indent="0">
              <a:buFontTx/>
              <a:buNone/>
            </a:pPr>
            <a:r>
              <a:rPr lang="en-AU" dirty="0" smtClean="0"/>
              <a:t>module use </a:t>
            </a:r>
            <a:r>
              <a:rPr lang="en-US" dirty="0" smtClean="0"/>
              <a:t>~access/modules</a:t>
            </a:r>
            <a:endParaRPr lang="en-US" dirty="0"/>
          </a:p>
          <a:p>
            <a:pPr marL="357188" lvl="1" indent="0">
              <a:buFontTx/>
              <a:buNone/>
            </a:pPr>
            <a:r>
              <a:rPr lang="en-US" dirty="0" smtClean="0"/>
              <a:t>module </a:t>
            </a:r>
            <a:r>
              <a:rPr lang="en-US" dirty="0"/>
              <a:t>load rose</a:t>
            </a:r>
          </a:p>
          <a:p>
            <a:pPr marL="357188" lvl="1" indent="0">
              <a:buFontTx/>
              <a:buNone/>
            </a:pPr>
            <a:r>
              <a:rPr lang="en-US" dirty="0" smtClean="0"/>
              <a:t>module </a:t>
            </a:r>
            <a:r>
              <a:rPr lang="en-US" dirty="0"/>
              <a:t>load </a:t>
            </a:r>
            <a:r>
              <a:rPr lang="en-US" dirty="0" err="1"/>
              <a:t>cylc</a:t>
            </a:r>
            <a:endParaRPr lang="en-US" dirty="0"/>
          </a:p>
          <a:p>
            <a:pPr marL="357188" lvl="1" indent="0">
              <a:buFontTx/>
              <a:buNone/>
            </a:pPr>
            <a:r>
              <a:rPr lang="en-US" dirty="0" smtClean="0"/>
              <a:t>~access/</a:t>
            </a:r>
            <a:r>
              <a:rPr lang="en-US" dirty="0" err="1" smtClean="0"/>
              <a:t>umdir</a:t>
            </a:r>
            <a:r>
              <a:rPr lang="en-US" dirty="0" smtClean="0"/>
              <a:t>/vn8.5/environment</a:t>
            </a:r>
          </a:p>
          <a:p>
            <a:pPr marL="357188" lvl="1" indent="0">
              <a:buFontTx/>
              <a:buNone/>
            </a:pPr>
            <a:r>
              <a:rPr lang="en-US" dirty="0" smtClean="0"/>
              <a:t>module unload </a:t>
            </a:r>
            <a:r>
              <a:rPr lang="en-US" dirty="0" err="1" smtClean="0"/>
              <a:t>fcm</a:t>
            </a:r>
            <a:endParaRPr lang="en-US" dirty="0" smtClean="0"/>
          </a:p>
          <a:p>
            <a:pPr marL="357188" lvl="1" indent="0">
              <a:buFontTx/>
              <a:buNone/>
            </a:pPr>
            <a:r>
              <a:rPr lang="en-US" dirty="0" smtClean="0"/>
              <a:t>module load </a:t>
            </a:r>
            <a:r>
              <a:rPr lang="en-US" dirty="0" err="1" smtClean="0"/>
              <a:t>fcm</a:t>
            </a:r>
            <a:r>
              <a:rPr lang="en-US" dirty="0" smtClean="0"/>
              <a:t>/2013-12</a:t>
            </a:r>
            <a:endParaRPr lang="en-AU" dirty="0" smtClean="0"/>
          </a:p>
          <a:p>
            <a:pPr marL="0" indent="0">
              <a:buFontTx/>
              <a:buNone/>
            </a:pPr>
            <a:endParaRPr lang="en-AU" dirty="0"/>
          </a:p>
          <a:p>
            <a:pPr marL="0" indent="0">
              <a:buFontTx/>
              <a:buNone/>
            </a:pPr>
            <a:r>
              <a:rPr lang="en-AU" dirty="0" smtClean="0"/>
              <a:t>Environment Variables passed to FCM</a:t>
            </a:r>
          </a:p>
          <a:p>
            <a:pPr marL="642938" lvl="1" indent="-285750"/>
            <a:endParaRPr lang="en-AU" dirty="0" smtClean="0"/>
          </a:p>
          <a:p>
            <a:pPr marL="642938" lvl="1" indent="-285750"/>
            <a:r>
              <a:rPr lang="en-AU" dirty="0" smtClean="0"/>
              <a:t>ROSE_TASK_N_JOBS</a:t>
            </a:r>
          </a:p>
          <a:p>
            <a:pPr marL="642938" lvl="1" indent="-285750"/>
            <a:endParaRPr lang="en-AU" dirty="0"/>
          </a:p>
          <a:p>
            <a:pPr marL="642938" lvl="1" indent="-285750"/>
            <a:r>
              <a:rPr lang="en-AU" dirty="0" smtClean="0"/>
              <a:t>ROSE_TASK_OPTIONS</a:t>
            </a:r>
          </a:p>
          <a:p>
            <a:pPr marL="642938" lvl="1" indent="-285750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Overview of the </a:t>
            </a:r>
            <a:r>
              <a:rPr lang="en-AU" dirty="0" err="1" smtClean="0"/>
              <a:t>fcm-make.cfg</a:t>
            </a:r>
            <a:r>
              <a:rPr lang="en-AU" dirty="0" smtClean="0"/>
              <a:t> </a:t>
            </a:r>
            <a:r>
              <a:rPr lang="en-AU" smtClean="0"/>
              <a:t>(I)</a:t>
            </a:r>
            <a:endParaRPr lang="en-A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85888"/>
            <a:ext cx="8256850" cy="492283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Defining Source Base Version</a:t>
            </a:r>
          </a:p>
          <a:p>
            <a:pPr marL="357188" lvl="1" indent="0">
              <a:buNone/>
            </a:pPr>
            <a:endParaRPr lang="pt-BR" dirty="0" smtClean="0"/>
          </a:p>
          <a:p>
            <a:pPr marL="357188" lvl="1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$</a:t>
            </a:r>
            <a:r>
              <a:rPr lang="en-AU" err="1" smtClean="0">
                <a:solidFill>
                  <a:srgbClr val="FF0000"/>
                </a:solidFill>
              </a:rPr>
              <a:t>um_base</a:t>
            </a:r>
            <a:r>
              <a:rPr lang="en-AU" smtClean="0">
                <a:solidFill>
                  <a:srgbClr val="FF0000"/>
                </a:solidFill>
              </a:rPr>
              <a:t>   </a:t>
            </a:r>
            <a:r>
              <a:rPr lang="en-AU" smtClean="0"/>
              <a:t>= </a:t>
            </a:r>
            <a:r>
              <a:rPr lang="en-AU" err="1" smtClean="0"/>
              <a:t>fcm:um-tr</a:t>
            </a:r>
            <a:r>
              <a:rPr lang="en-AU" smtClean="0"/>
              <a:t>        #</a:t>
            </a:r>
            <a:r>
              <a:rPr lang="en-AU" dirty="0" smtClean="0"/>
              <a:t>FCM keyword to trunk</a:t>
            </a:r>
          </a:p>
          <a:p>
            <a:pPr marL="357188" lvl="1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$</a:t>
            </a:r>
            <a:r>
              <a:rPr lang="en-AU" err="1" smtClean="0">
                <a:solidFill>
                  <a:srgbClr val="FF0000"/>
                </a:solidFill>
              </a:rPr>
              <a:t>um_rev</a:t>
            </a:r>
            <a:r>
              <a:rPr lang="en-AU" smtClean="0">
                <a:solidFill>
                  <a:srgbClr val="FF0000"/>
                </a:solidFill>
              </a:rPr>
              <a:t>      </a:t>
            </a:r>
            <a:r>
              <a:rPr lang="en-AU" smtClean="0"/>
              <a:t>= </a:t>
            </a:r>
            <a:r>
              <a:rPr lang="en-AU" dirty="0" smtClean="0"/>
              <a:t>vn8.5              #FCM revision number</a:t>
            </a:r>
          </a:p>
          <a:p>
            <a:pPr marL="357188" lvl="1" indent="0">
              <a:buNone/>
            </a:pPr>
            <a:r>
              <a:rPr lang="en-AU" smtClean="0">
                <a:solidFill>
                  <a:srgbClr val="FF0000"/>
                </a:solidFill>
              </a:rPr>
              <a:t>$jules_base </a:t>
            </a:r>
            <a:r>
              <a:rPr lang="en-AU" smtClean="0"/>
              <a:t>= fcm:um-tr       </a:t>
            </a:r>
            <a:r>
              <a:rPr lang="en-AU" dirty="0" smtClean="0"/>
              <a:t>#FCM revision number</a:t>
            </a:r>
          </a:p>
          <a:p>
            <a:pPr marL="357188" lvl="1" indent="0">
              <a:buNone/>
            </a:pPr>
            <a:r>
              <a:rPr lang="en-AU" smtClean="0">
                <a:solidFill>
                  <a:srgbClr val="FF0000"/>
                </a:solidFill>
              </a:rPr>
              <a:t>$jules_rev    </a:t>
            </a:r>
            <a:r>
              <a:rPr lang="en-AU" smtClean="0"/>
              <a:t>= vn8.5             #FCM revision number</a:t>
            </a:r>
          </a:p>
          <a:p>
            <a:pPr marL="357188" lvl="1" indent="0">
              <a:buNone/>
            </a:pPr>
            <a:endParaRPr lang="en-AU" dirty="0"/>
          </a:p>
          <a:p>
            <a:pPr marL="357188" lvl="1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357188" lvl="1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2017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Overview of the </a:t>
            </a:r>
            <a:r>
              <a:rPr lang="en-AU" dirty="0" err="1" smtClean="0"/>
              <a:t>fcm-make.cfg</a:t>
            </a:r>
            <a:r>
              <a:rPr lang="en-AU" dirty="0" smtClean="0"/>
              <a:t> </a:t>
            </a:r>
            <a:r>
              <a:rPr lang="en-AU" smtClean="0"/>
              <a:t>(II)</a:t>
            </a:r>
            <a:endParaRPr lang="en-A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85888"/>
            <a:ext cx="8256850" cy="492283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Adding Branches/working copies: </a:t>
            </a:r>
          </a:p>
          <a:p>
            <a:pPr marL="0" indent="0">
              <a:buNone/>
            </a:pPr>
            <a:endParaRPr lang="en-AU" dirty="0" smtClean="0"/>
          </a:p>
          <a:p>
            <a:pPr marL="357188" lvl="1" indent="0">
              <a:buNone/>
            </a:pPr>
            <a:r>
              <a:rPr lang="en-AU" dirty="0" err="1" smtClean="0">
                <a:solidFill>
                  <a:srgbClr val="00B0F0"/>
                </a:solidFill>
              </a:rPr>
              <a:t>extract.location</a:t>
            </a:r>
            <a:r>
              <a:rPr lang="en-AU" dirty="0" smtClean="0">
                <a:solidFill>
                  <a:srgbClr val="00B0F0"/>
                </a:solidFill>
              </a:rPr>
              <a:t>{diff}[</a:t>
            </a:r>
            <a:r>
              <a:rPr lang="en-AU" dirty="0" smtClean="0">
                <a:solidFill>
                  <a:srgbClr val="FF0000"/>
                </a:solidFill>
              </a:rPr>
              <a:t>um</a:t>
            </a:r>
            <a:r>
              <a:rPr lang="en-AU" dirty="0" smtClean="0">
                <a:solidFill>
                  <a:srgbClr val="00B0F0"/>
                </a:solidFill>
              </a:rPr>
              <a:t>]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= \ </a:t>
            </a:r>
          </a:p>
          <a:p>
            <a:pPr marL="357188" lvl="1" indent="0">
              <a:buNone/>
            </a:pPr>
            <a:r>
              <a:rPr lang="en-AU" dirty="0"/>
              <a:t>	</a:t>
            </a:r>
            <a:r>
              <a:rPr lang="en-AU" dirty="0" smtClean="0"/>
              <a:t>branches/</a:t>
            </a:r>
            <a:r>
              <a:rPr lang="en-AU" dirty="0" err="1" smtClean="0"/>
              <a:t>dev</a:t>
            </a:r>
            <a:r>
              <a:rPr lang="en-AU" dirty="0" smtClean="0"/>
              <a:t>/vn8.5/GlobalAtmos6p0@7678 \ 	</a:t>
            </a:r>
            <a:r>
              <a:rPr lang="en-AU" dirty="0" err="1" smtClean="0"/>
              <a:t>fcm:um_dev</a:t>
            </a:r>
            <a:r>
              <a:rPr lang="en-AU" dirty="0" smtClean="0"/>
              <a:t>/vn8.5/</a:t>
            </a:r>
            <a:r>
              <a:rPr lang="en-AU" dirty="0" err="1" smtClean="0"/>
              <a:t>local_changes@HEAD</a:t>
            </a:r>
            <a:endParaRPr lang="en-AU" dirty="0" smtClean="0"/>
          </a:p>
          <a:p>
            <a:pPr marL="357188" lvl="1" indent="0">
              <a:buNone/>
            </a:pPr>
            <a:endParaRPr lang="en-AU" dirty="0" smtClean="0"/>
          </a:p>
          <a:p>
            <a:pPr marL="357188" lvl="1" indent="0">
              <a:buNone/>
            </a:pPr>
            <a:r>
              <a:rPr lang="en-AU" dirty="0" err="1" smtClean="0">
                <a:solidFill>
                  <a:srgbClr val="00B0F0"/>
                </a:solidFill>
              </a:rPr>
              <a:t>extract.location</a:t>
            </a:r>
            <a:r>
              <a:rPr lang="en-AU" dirty="0" smtClean="0">
                <a:solidFill>
                  <a:srgbClr val="00B0F0"/>
                </a:solidFill>
              </a:rPr>
              <a:t>{diff}[</a:t>
            </a:r>
            <a:r>
              <a:rPr lang="en-AU" dirty="0" err="1" smtClean="0">
                <a:solidFill>
                  <a:srgbClr val="FF0000"/>
                </a:solidFill>
              </a:rPr>
              <a:t>jules</a:t>
            </a:r>
            <a:r>
              <a:rPr lang="en-AU" dirty="0" smtClean="0">
                <a:solidFill>
                  <a:srgbClr val="00B0F0"/>
                </a:solidFill>
              </a:rPr>
              <a:t>]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= \ 	branches/</a:t>
            </a:r>
            <a:r>
              <a:rPr lang="en-AU" dirty="0" err="1" smtClean="0"/>
              <a:t>dev</a:t>
            </a:r>
            <a:r>
              <a:rPr lang="en-AU" dirty="0" smtClean="0"/>
              <a:t>/mrd599/um8.5_GlobalLand6p0@387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986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 of the </a:t>
            </a:r>
            <a:r>
              <a:rPr lang="en-AU" dirty="0" err="1" smtClean="0"/>
              <a:t>fcm-make.cfg</a:t>
            </a:r>
            <a:r>
              <a:rPr lang="en-AU" dirty="0" smtClean="0"/>
              <a:t> </a:t>
            </a:r>
            <a:r>
              <a:rPr lang="en-AU" smtClean="0"/>
              <a:t>(</a:t>
            </a:r>
            <a:r>
              <a:rPr lang="en-AU" smtClean="0"/>
              <a:t>III)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AU" dirty="0" smtClean="0"/>
              <a:t>Steps for Building the UM  </a:t>
            </a:r>
          </a:p>
          <a:p>
            <a:pPr marL="3175" indent="0">
              <a:buNone/>
            </a:pPr>
            <a:endParaRPr lang="en-AU" dirty="0" smtClean="0"/>
          </a:p>
          <a:p>
            <a:pPr marL="360363" lvl="1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$</a:t>
            </a:r>
            <a:r>
              <a:rPr lang="en-AU" dirty="0" err="1" smtClean="0">
                <a:solidFill>
                  <a:srgbClr val="FF0000"/>
                </a:solidFill>
              </a:rPr>
              <a:t>steplist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= extract mirror</a:t>
            </a:r>
          </a:p>
          <a:p>
            <a:pPr lvl="1"/>
            <a:endParaRPr lang="en-AU" dirty="0" smtClean="0"/>
          </a:p>
          <a:p>
            <a:pPr marL="357188" lvl="1" indent="0">
              <a:buNone/>
            </a:pPr>
            <a:r>
              <a:rPr lang="en-AU" dirty="0">
                <a:solidFill>
                  <a:srgbClr val="FF0000"/>
                </a:solidFill>
              </a:rPr>
              <a:t>$</a:t>
            </a:r>
            <a:r>
              <a:rPr lang="en-AU" dirty="0" err="1">
                <a:solidFill>
                  <a:srgbClr val="FF0000"/>
                </a:solidFill>
              </a:rPr>
              <a:t>mirror_steplist</a:t>
            </a:r>
            <a:r>
              <a:rPr lang="en-AU" dirty="0"/>
              <a:t> = </a:t>
            </a:r>
            <a:r>
              <a:rPr lang="en-AU" dirty="0" err="1"/>
              <a:t>preprocess-atmos</a:t>
            </a:r>
            <a:r>
              <a:rPr lang="en-AU" dirty="0"/>
              <a:t> </a:t>
            </a:r>
            <a:r>
              <a:rPr lang="en-AU" dirty="0" smtClean="0"/>
              <a:t>build-</a:t>
            </a:r>
            <a:r>
              <a:rPr lang="en-AU" dirty="0" err="1" smtClean="0"/>
              <a:t>atmos</a:t>
            </a:r>
            <a:r>
              <a:rPr lang="en-AU" dirty="0" smtClean="0"/>
              <a:t> </a:t>
            </a:r>
            <a:r>
              <a:rPr lang="en-AU" dirty="0"/>
              <a:t>\ </a:t>
            </a:r>
          </a:p>
          <a:p>
            <a:pPr marL="357188" lvl="1" indent="0">
              <a:buNone/>
            </a:pPr>
            <a:r>
              <a:rPr lang="en-AU" dirty="0"/>
              <a:t>                            </a:t>
            </a:r>
            <a:r>
              <a:rPr lang="en-AU" dirty="0" smtClean="0"/>
              <a:t> </a:t>
            </a:r>
            <a:r>
              <a:rPr lang="en-AU" dirty="0" err="1" smtClean="0"/>
              <a:t>preprocess</a:t>
            </a:r>
            <a:r>
              <a:rPr lang="en-AU" dirty="0" smtClean="0"/>
              <a:t>-recon build-recon</a:t>
            </a:r>
            <a:endParaRPr lang="en-AU" dirty="0"/>
          </a:p>
          <a:p>
            <a:pPr marL="360363" lvl="1" indent="0">
              <a:buNone/>
            </a:pPr>
            <a:endParaRPr lang="en-AU" dirty="0" smtClean="0"/>
          </a:p>
          <a:p>
            <a:pPr marL="360363" lvl="1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$MIRROR_TARGET </a:t>
            </a:r>
            <a:r>
              <a:rPr lang="en-AU" dirty="0" smtClean="0"/>
              <a:t>= </a:t>
            </a:r>
            <a:r>
              <a:rPr lang="en-AU" dirty="0"/>
              <a:t> </a:t>
            </a:r>
            <a:r>
              <a:rPr lang="en-AU" dirty="0" smtClean="0"/>
              <a:t>\ </a:t>
            </a:r>
          </a:p>
          <a:p>
            <a:pPr marL="360363" lvl="1" indent="0">
              <a:buNone/>
            </a:pPr>
            <a:r>
              <a:rPr lang="en-AU" dirty="0"/>
              <a:t> </a:t>
            </a:r>
            <a:r>
              <a:rPr lang="en-AU" dirty="0" smtClean="0"/>
              <a:t>         $HOME/</a:t>
            </a:r>
            <a:r>
              <a:rPr lang="en-AU" dirty="0" err="1" smtClean="0"/>
              <a:t>cylc</a:t>
            </a:r>
            <a:r>
              <a:rPr lang="en-AU" dirty="0" smtClean="0"/>
              <a:t>-run/$ROSE_SUITE_NAME/share/</a:t>
            </a:r>
            <a:r>
              <a:rPr lang="en-AU" dirty="0" err="1" smtClean="0"/>
              <a:t>fcm_make</a:t>
            </a:r>
            <a:endParaRPr lang="en-AU" dirty="0" smtClean="0"/>
          </a:p>
          <a:p>
            <a:pPr lvl="1"/>
            <a:endParaRPr lang="en-AU" dirty="0" smtClean="0"/>
          </a:p>
          <a:p>
            <a:pPr marL="360363" lvl="1" indent="0">
              <a:buNone/>
            </a:pPr>
            <a:r>
              <a:rPr lang="en-AU" dirty="0" smtClean="0">
                <a:solidFill>
                  <a:srgbClr val="00B0F0"/>
                </a:solidFill>
              </a:rPr>
              <a:t>include </a:t>
            </a:r>
            <a:r>
              <a:rPr lang="en-AU" dirty="0" smtClean="0"/>
              <a:t>= </a:t>
            </a:r>
            <a:r>
              <a:rPr lang="en-AU" dirty="0" err="1" smtClean="0"/>
              <a:t>fcm:um_dev</a:t>
            </a:r>
            <a:r>
              <a:rPr lang="en-AU" dirty="0" smtClean="0"/>
              <a:t>/vn8.5/</a:t>
            </a:r>
            <a:r>
              <a:rPr lang="en-AU" dirty="0" err="1" smtClean="0"/>
              <a:t>local_changes</a:t>
            </a:r>
            <a:r>
              <a:rPr lang="en-AU" dirty="0" smtClean="0"/>
              <a:t>/</a:t>
            </a:r>
            <a:r>
              <a:rPr lang="en-AU" dirty="0" err="1" smtClean="0"/>
              <a:t>fcm</a:t>
            </a:r>
            <a:r>
              <a:rPr lang="en-AU" dirty="0" smtClean="0"/>
              <a:t>-make/</a:t>
            </a:r>
            <a:r>
              <a:rPr lang="en-AU" dirty="0" err="1" smtClean="0"/>
              <a:t>linux-ifort-nci</a:t>
            </a:r>
            <a:r>
              <a:rPr lang="en-AU" dirty="0" smtClean="0"/>
              <a:t>/</a:t>
            </a:r>
            <a:r>
              <a:rPr lang="en-AU" dirty="0" err="1" smtClean="0"/>
              <a:t>um-atmos-safe.cfg@HEAD</a:t>
            </a:r>
            <a:endParaRPr lang="en-AU" dirty="0" smtClean="0"/>
          </a:p>
          <a:p>
            <a:pPr marL="360363" lvl="1" indent="0">
              <a:buNone/>
            </a:pPr>
            <a:endParaRPr lang="en-AU" dirty="0" smtClean="0"/>
          </a:p>
          <a:p>
            <a:pPr marL="360363" lvl="1" indent="0">
              <a:buNone/>
            </a:pPr>
            <a:endParaRPr lang="en-AU" dirty="0"/>
          </a:p>
          <a:p>
            <a:pPr marL="360363" lvl="1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Centre for Australian Weather and Climate Research</a:t>
            </a:r>
            <a:r>
              <a:rPr lang="en-US" sz="800" smtClean="0">
                <a:solidFill>
                  <a:schemeClr val="accent1"/>
                </a:solidFill>
              </a:rPr>
              <a:t> </a:t>
            </a:r>
            <a:br>
              <a:rPr lang="en-US" sz="800" smtClean="0">
                <a:solidFill>
                  <a:schemeClr val="accent1"/>
                </a:solidFill>
              </a:rPr>
            </a:br>
            <a:r>
              <a:rPr lang="en-US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341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Overview of the </a:t>
            </a:r>
            <a:r>
              <a:rPr lang="en-AU" dirty="0" err="1" smtClean="0"/>
              <a:t>fcm-make.cfg</a:t>
            </a:r>
            <a:r>
              <a:rPr lang="en-AU" dirty="0" smtClean="0"/>
              <a:t> </a:t>
            </a:r>
            <a:r>
              <a:rPr lang="en-AU" smtClean="0"/>
              <a:t>(</a:t>
            </a:r>
            <a:r>
              <a:rPr lang="en-AU" smtClean="0"/>
              <a:t>IV)</a:t>
            </a:r>
            <a:endParaRPr lang="en-A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85888"/>
            <a:ext cx="8256850" cy="492283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Definitions for pre compiler</a:t>
            </a:r>
          </a:p>
          <a:p>
            <a:pPr marL="357188" lvl="1" indent="0">
              <a:buNone/>
            </a:pPr>
            <a:endParaRPr lang="pt-BR" dirty="0" smtClean="0"/>
          </a:p>
          <a:p>
            <a:pPr marL="357188" lvl="1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$keys_atmos_app </a:t>
            </a:r>
            <a:r>
              <a:rPr lang="pt-BR" dirty="0" smtClean="0"/>
              <a:t>= A03_9C=a03_9c A13_2A=a13_2a A19_1B=a19_1b C84_1A=c84_1a C95_2A=c95_2a C96_1C=c96_1c C97_3A=c97_3a C98_0A=c98_0a UM_JULES=um_jules L19_1A=l19_1a</a:t>
            </a:r>
          </a:p>
          <a:p>
            <a:pPr marL="357188" lvl="1" indent="0">
              <a:buNone/>
            </a:pPr>
            <a:endParaRPr lang="pt-BR" dirty="0" smtClean="0"/>
          </a:p>
          <a:p>
            <a:pPr marL="357188" lvl="1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$keys_recon_app </a:t>
            </a:r>
            <a:r>
              <a:rPr lang="pt-BR" dirty="0" smtClean="0"/>
              <a:t>= RECON=recon GRIB_API=grib_api C95_2A=c95_2a C98_0A=c98_0a UM_JULES=um_jules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Extra compiler options</a:t>
            </a:r>
          </a:p>
          <a:p>
            <a:pPr marL="357188" lvl="1" indent="0">
              <a:buNone/>
            </a:pPr>
            <a:endParaRPr lang="en-AU" dirty="0" smtClean="0"/>
          </a:p>
          <a:p>
            <a:pPr marL="357188" lvl="1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$</a:t>
            </a:r>
            <a:r>
              <a:rPr lang="en-AU" dirty="0" err="1" smtClean="0">
                <a:solidFill>
                  <a:srgbClr val="FF0000"/>
                </a:solidFill>
              </a:rPr>
              <a:t>fcflags_omp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=                  # Extra options </a:t>
            </a:r>
            <a:r>
              <a:rPr lang="en-AU" smtClean="0"/>
              <a:t>for open mpi at </a:t>
            </a:r>
            <a:r>
              <a:rPr lang="en-AU" dirty="0" smtClean="0"/>
              <a:t>compile time</a:t>
            </a:r>
          </a:p>
          <a:p>
            <a:pPr marL="357188" lvl="1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$</a:t>
            </a:r>
            <a:r>
              <a:rPr lang="en-AU" dirty="0" err="1" smtClean="0">
                <a:solidFill>
                  <a:srgbClr val="FF0000"/>
                </a:solidFill>
              </a:rPr>
              <a:t>ldflags_omp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=                  # Extra options </a:t>
            </a:r>
            <a:r>
              <a:rPr lang="en-AU" smtClean="0"/>
              <a:t>for open mpi </a:t>
            </a:r>
            <a:r>
              <a:rPr lang="en-AU" dirty="0" smtClean="0"/>
              <a:t>at link time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5768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cawcr2">
  <a:themeElements>
    <a:clrScheme name="onecsiro_powerpoint_080516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805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805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template_ppt_cawcr2</Template>
  <TotalTime>959</TotalTime>
  <Words>763</Words>
  <Application>Microsoft Office PowerPoint</Application>
  <PresentationFormat>On-screen Show (4:3)</PresentationFormat>
  <Paragraphs>193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template_ppt_cawcr2</vt:lpstr>
      <vt:lpstr>Building the UM within Rose/Cylc </vt:lpstr>
      <vt:lpstr>Background</vt:lpstr>
      <vt:lpstr>Simple Build Job for UM 8.5</vt:lpstr>
      <vt:lpstr>How the UM is built within Rose </vt:lpstr>
      <vt:lpstr>Example FCM tasks in Suite.rc</vt:lpstr>
      <vt:lpstr>Overview of the fcm-make.cfg (I)</vt:lpstr>
      <vt:lpstr>Overview of the fcm-make.cfg (II)</vt:lpstr>
      <vt:lpstr>Overview of the fcm-make.cfg (III)</vt:lpstr>
      <vt:lpstr>Overview of the fcm-make.cfg (IV)</vt:lpstr>
      <vt:lpstr>When things go wrong!!</vt:lpstr>
      <vt:lpstr>Stand alone Build Suites</vt:lpstr>
      <vt:lpstr>Further information</vt:lpstr>
      <vt:lpstr>Thank you</vt:lpstr>
    </vt:vector>
  </TitlesOfParts>
  <Company>Bureau of Meteorology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UM within Rose/Cylc</dc:title>
  <dc:creator>Ian Campbell</dc:creator>
  <cp:lastModifiedBy>Campbell, Ian (CMAR, Aspendale)</cp:lastModifiedBy>
  <cp:revision>69</cp:revision>
  <dcterms:created xsi:type="dcterms:W3CDTF">2014-03-05T22:42:18Z</dcterms:created>
  <dcterms:modified xsi:type="dcterms:W3CDTF">2014-03-25T00:58:32Z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